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2.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70"/>
  </p:notesMasterIdLst>
  <p:sldIdLst>
    <p:sldId id="325" r:id="rId3"/>
    <p:sldId id="445" r:id="rId4"/>
    <p:sldId id="440" r:id="rId5"/>
    <p:sldId id="439" r:id="rId6"/>
    <p:sldId id="428" r:id="rId7"/>
    <p:sldId id="433" r:id="rId8"/>
    <p:sldId id="431" r:id="rId9"/>
    <p:sldId id="432" r:id="rId10"/>
    <p:sldId id="430" r:id="rId11"/>
    <p:sldId id="429" r:id="rId12"/>
    <p:sldId id="427" r:id="rId13"/>
    <p:sldId id="434" r:id="rId14"/>
    <p:sldId id="437" r:id="rId15"/>
    <p:sldId id="435" r:id="rId16"/>
    <p:sldId id="438" r:id="rId17"/>
    <p:sldId id="441" r:id="rId18"/>
    <p:sldId id="436" r:id="rId19"/>
    <p:sldId id="259" r:id="rId20"/>
    <p:sldId id="326" r:id="rId21"/>
    <p:sldId id="406" r:id="rId22"/>
    <p:sldId id="329" r:id="rId23"/>
    <p:sldId id="330" r:id="rId24"/>
    <p:sldId id="257" r:id="rId25"/>
    <p:sldId id="258" r:id="rId26"/>
    <p:sldId id="260" r:id="rId27"/>
    <p:sldId id="409" r:id="rId28"/>
    <p:sldId id="410" r:id="rId29"/>
    <p:sldId id="261" r:id="rId30"/>
    <p:sldId id="420" r:id="rId31"/>
    <p:sldId id="262" r:id="rId32"/>
    <p:sldId id="421" r:id="rId33"/>
    <p:sldId id="402" r:id="rId34"/>
    <p:sldId id="401" r:id="rId35"/>
    <p:sldId id="403" r:id="rId36"/>
    <p:sldId id="404" r:id="rId37"/>
    <p:sldId id="331" r:id="rId38"/>
    <p:sldId id="400" r:id="rId39"/>
    <p:sldId id="426" r:id="rId40"/>
    <p:sldId id="315" r:id="rId41"/>
    <p:sldId id="422" r:id="rId42"/>
    <p:sldId id="423" r:id="rId43"/>
    <p:sldId id="424" r:id="rId44"/>
    <p:sldId id="307" r:id="rId45"/>
    <p:sldId id="322" r:id="rId46"/>
    <p:sldId id="304" r:id="rId47"/>
    <p:sldId id="318" r:id="rId48"/>
    <p:sldId id="327" r:id="rId49"/>
    <p:sldId id="425" r:id="rId50"/>
    <p:sldId id="442" r:id="rId51"/>
    <p:sldId id="443" r:id="rId52"/>
    <p:sldId id="444" r:id="rId53"/>
    <p:sldId id="450" r:id="rId54"/>
    <p:sldId id="449" r:id="rId55"/>
    <p:sldId id="446" r:id="rId56"/>
    <p:sldId id="447" r:id="rId57"/>
    <p:sldId id="271" r:id="rId58"/>
    <p:sldId id="300" r:id="rId59"/>
    <p:sldId id="448" r:id="rId60"/>
    <p:sldId id="419" r:id="rId61"/>
    <p:sldId id="413" r:id="rId62"/>
    <p:sldId id="417" r:id="rId63"/>
    <p:sldId id="416" r:id="rId64"/>
    <p:sldId id="412" r:id="rId65"/>
    <p:sldId id="415" r:id="rId66"/>
    <p:sldId id="414" r:id="rId67"/>
    <p:sldId id="407" r:id="rId68"/>
    <p:sldId id="316" r:id="rId69"/>
  </p:sldIdLst>
  <p:sldSz cx="19010313" cy="10693400"/>
  <p:notesSz cx="77724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2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7391" autoAdjust="0"/>
  </p:normalViewPr>
  <p:slideViewPr>
    <p:cSldViewPr>
      <p:cViewPr varScale="1">
        <p:scale>
          <a:sx n="55" d="100"/>
          <a:sy n="55" d="100"/>
        </p:scale>
        <p:origin x="562" y="48"/>
      </p:cViewPr>
      <p:guideLst>
        <p:guide orient="horz" pos="2880"/>
        <p:guide pos="5283"/>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402138" y="0"/>
            <a:ext cx="3368675" cy="536575"/>
          </a:xfrm>
          <a:prstGeom prst="rect">
            <a:avLst/>
          </a:prstGeom>
        </p:spPr>
        <p:txBody>
          <a:bodyPr vert="horz" lIns="91440" tIns="45720" rIns="91440" bIns="45720" rtlCol="0"/>
          <a:lstStyle>
            <a:lvl1pPr algn="r">
              <a:defRPr sz="1200"/>
            </a:lvl1pPr>
          </a:lstStyle>
          <a:p>
            <a:fld id="{3BAAB533-DF4D-4B8C-AFB8-43AB9CFF3631}" type="datetimeFigureOut">
              <a:rPr lang="en-IN" smtClean="0"/>
              <a:t>02-01-2023</a:t>
            </a:fld>
            <a:endParaRPr lang="en-IN"/>
          </a:p>
        </p:txBody>
      </p:sp>
      <p:sp>
        <p:nvSpPr>
          <p:cNvPr id="4" name="Slide Image Placeholder 3"/>
          <p:cNvSpPr>
            <a:spLocks noGrp="1" noRot="1" noChangeAspect="1"/>
          </p:cNvSpPr>
          <p:nvPr>
            <p:ph type="sldImg" idx="2"/>
          </p:nvPr>
        </p:nvSpPr>
        <p:spPr>
          <a:xfrm>
            <a:off x="679450"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77875" y="5146675"/>
            <a:ext cx="6216650"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6825"/>
            <a:ext cx="3368675"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402138" y="10156825"/>
            <a:ext cx="3368675" cy="536575"/>
          </a:xfrm>
          <a:prstGeom prst="rect">
            <a:avLst/>
          </a:prstGeom>
        </p:spPr>
        <p:txBody>
          <a:bodyPr vert="horz" lIns="91440" tIns="45720" rIns="91440" bIns="45720" rtlCol="0" anchor="b"/>
          <a:lstStyle>
            <a:lvl1pPr algn="r">
              <a:defRPr sz="1200"/>
            </a:lvl1pPr>
          </a:lstStyle>
          <a:p>
            <a:fld id="{810E5FBB-E07A-4AAA-A712-916963D398C2}" type="slidenum">
              <a:rPr lang="en-IN" smtClean="0"/>
              <a:t>‹#›</a:t>
            </a:fld>
            <a:endParaRPr lang="en-IN"/>
          </a:p>
        </p:txBody>
      </p:sp>
    </p:spTree>
    <p:extLst>
      <p:ext uri="{BB962C8B-B14F-4D97-AF65-F5344CB8AC3E}">
        <p14:creationId xmlns:p14="http://schemas.microsoft.com/office/powerpoint/2010/main" val="2462303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Konigsberg City was in Germany and was built around river </a:t>
            </a:r>
            <a:r>
              <a:rPr lang="en-US" dirty="0" err="1"/>
              <a:t>Pregal</a:t>
            </a:r>
            <a:r>
              <a:rPr lang="en-US" dirty="0"/>
              <a:t>. Two large islands in the middle of river they were connected to each other and to the river bank. The citizens of </a:t>
            </a:r>
            <a:r>
              <a:rPr lang="en-US" dirty="0" err="1"/>
              <a:t>Königsberg</a:t>
            </a:r>
            <a:r>
              <a:rPr lang="en-US" dirty="0"/>
              <a:t> spent their Sundays walking around town, enjoying their beautiful city. In the process, they came up with a game — which, as it turned out, proved to be incredibly difficult to accomplish. The goal was to walk across all of the seven bridges crossing the islands only once, without ever repeating a single bridge in the course of one’s walk.</a:t>
            </a:r>
            <a:endParaRPr lang="en-IN" dirty="0"/>
          </a:p>
        </p:txBody>
      </p:sp>
      <p:sp>
        <p:nvSpPr>
          <p:cNvPr id="4" name="Slide Number Placeholder 3"/>
          <p:cNvSpPr>
            <a:spLocks noGrp="1"/>
          </p:cNvSpPr>
          <p:nvPr>
            <p:ph type="sldNum" sz="quarter" idx="5"/>
          </p:nvPr>
        </p:nvSpPr>
        <p:spPr/>
        <p:txBody>
          <a:bodyPr/>
          <a:lstStyle/>
          <a:p>
            <a:fld id="{810E5FBB-E07A-4AAA-A712-916963D398C2}" type="slidenum">
              <a:rPr lang="en-IN" smtClean="0"/>
              <a:t>18</a:t>
            </a:fld>
            <a:endParaRPr lang="en-IN"/>
          </a:p>
        </p:txBody>
      </p:sp>
    </p:spTree>
    <p:extLst>
      <p:ext uri="{BB962C8B-B14F-4D97-AF65-F5344CB8AC3E}">
        <p14:creationId xmlns:p14="http://schemas.microsoft.com/office/powerpoint/2010/main" val="213614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0E5FBB-E07A-4AAA-A712-916963D398C2}" type="slidenum">
              <a:rPr lang="en-IN" smtClean="0"/>
              <a:t>30</a:t>
            </a:fld>
            <a:endParaRPr lang="en-IN"/>
          </a:p>
        </p:txBody>
      </p:sp>
    </p:spTree>
    <p:extLst>
      <p:ext uri="{BB962C8B-B14F-4D97-AF65-F5344CB8AC3E}">
        <p14:creationId xmlns:p14="http://schemas.microsoft.com/office/powerpoint/2010/main" val="4190274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0E5FBB-E07A-4AAA-A712-916963D398C2}" type="slidenum">
              <a:rPr lang="en-IN" smtClean="0"/>
              <a:t>32</a:t>
            </a:fld>
            <a:endParaRPr lang="en-IN"/>
          </a:p>
        </p:txBody>
      </p:sp>
    </p:spTree>
    <p:extLst>
      <p:ext uri="{BB962C8B-B14F-4D97-AF65-F5344CB8AC3E}">
        <p14:creationId xmlns:p14="http://schemas.microsoft.com/office/powerpoint/2010/main" val="445559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0E5FBB-E07A-4AAA-A712-916963D398C2}" type="slidenum">
              <a:rPr lang="en-IN" smtClean="0"/>
              <a:t>33</a:t>
            </a:fld>
            <a:endParaRPr lang="en-IN"/>
          </a:p>
        </p:txBody>
      </p:sp>
    </p:spTree>
    <p:extLst>
      <p:ext uri="{BB962C8B-B14F-4D97-AF65-F5344CB8AC3E}">
        <p14:creationId xmlns:p14="http://schemas.microsoft.com/office/powerpoint/2010/main" val="1543398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0E5FBB-E07A-4AAA-A712-916963D398C2}" type="slidenum">
              <a:rPr lang="en-IN" smtClean="0"/>
              <a:t>59</a:t>
            </a:fld>
            <a:endParaRPr lang="en-IN"/>
          </a:p>
        </p:txBody>
      </p:sp>
    </p:spTree>
    <p:extLst>
      <p:ext uri="{BB962C8B-B14F-4D97-AF65-F5344CB8AC3E}">
        <p14:creationId xmlns:p14="http://schemas.microsoft.com/office/powerpoint/2010/main" val="1982952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Flux – the rate at which the particle is coming for </a:t>
            </a:r>
            <a:r>
              <a:rPr lang="en-IN" dirty="0" err="1"/>
              <a:t>depostion</a:t>
            </a:r>
            <a:r>
              <a:rPr lang="en-IN" dirty="0"/>
              <a:t>. </a:t>
            </a:r>
            <a:r>
              <a:rPr lang="en-IN" dirty="0" err="1"/>
              <a:t>Ploar</a:t>
            </a:r>
            <a:r>
              <a:rPr lang="en-IN" dirty="0"/>
              <a:t> Co-ordinates (r, theta, phi). Only dependent on theta, 2d graph otherwise it would have been 4D</a:t>
            </a:r>
          </a:p>
        </p:txBody>
      </p:sp>
      <p:sp>
        <p:nvSpPr>
          <p:cNvPr id="4" name="Slide Number Placeholder 3"/>
          <p:cNvSpPr>
            <a:spLocks noGrp="1"/>
          </p:cNvSpPr>
          <p:nvPr>
            <p:ph type="sldNum" sz="quarter" idx="5"/>
          </p:nvPr>
        </p:nvSpPr>
        <p:spPr/>
        <p:txBody>
          <a:bodyPr/>
          <a:lstStyle/>
          <a:p>
            <a:fld id="{810E5FBB-E07A-4AAA-A712-916963D398C2}" type="slidenum">
              <a:rPr lang="en-IN" smtClean="0"/>
              <a:t>60</a:t>
            </a:fld>
            <a:endParaRPr lang="en-IN"/>
          </a:p>
        </p:txBody>
      </p:sp>
    </p:spTree>
    <p:extLst>
      <p:ext uri="{BB962C8B-B14F-4D97-AF65-F5344CB8AC3E}">
        <p14:creationId xmlns:p14="http://schemas.microsoft.com/office/powerpoint/2010/main" val="3739187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5" dirty="0">
                <a:latin typeface="Times New Roman"/>
                <a:cs typeface="Times New Roman"/>
              </a:rPr>
              <a:t>Conventional statistical methods cannot </a:t>
            </a:r>
            <a:r>
              <a:rPr lang="en-US" sz="1200" dirty="0">
                <a:latin typeface="Times New Roman"/>
                <a:cs typeface="Times New Roman"/>
              </a:rPr>
              <a:t>be </a:t>
            </a:r>
            <a:r>
              <a:rPr lang="en-US" sz="1200" spc="-5" dirty="0">
                <a:latin typeface="Times New Roman"/>
                <a:cs typeface="Times New Roman"/>
              </a:rPr>
              <a:t>used to describe the complex phenomenon of  surface</a:t>
            </a:r>
            <a:r>
              <a:rPr lang="en-US" sz="1200" spc="-35" dirty="0">
                <a:latin typeface="Times New Roman"/>
                <a:cs typeface="Times New Roman"/>
              </a:rPr>
              <a:t> </a:t>
            </a:r>
            <a:r>
              <a:rPr lang="en-US" sz="1200" spc="-5" dirty="0">
                <a:latin typeface="Times New Roman"/>
                <a:cs typeface="Times New Roman"/>
              </a:rPr>
              <a:t>morphology</a:t>
            </a:r>
            <a:r>
              <a:rPr lang="en-US" sz="1200" spc="-50" dirty="0">
                <a:latin typeface="Times New Roman"/>
                <a:cs typeface="Times New Roman"/>
              </a:rPr>
              <a:t> </a:t>
            </a:r>
            <a:r>
              <a:rPr lang="en-US" sz="1200" spc="-5" dirty="0">
                <a:latin typeface="Times New Roman"/>
                <a:cs typeface="Times New Roman"/>
              </a:rPr>
              <a:t>formation</a:t>
            </a:r>
            <a:r>
              <a:rPr lang="en-US" sz="1200" spc="-25" dirty="0">
                <a:latin typeface="Times New Roman"/>
                <a:cs typeface="Times New Roman"/>
              </a:rPr>
              <a:t> </a:t>
            </a:r>
            <a:r>
              <a:rPr lang="en-US" sz="1200" spc="-5" dirty="0">
                <a:latin typeface="Times New Roman"/>
                <a:cs typeface="Times New Roman"/>
              </a:rPr>
              <a:t>in</a:t>
            </a:r>
            <a:r>
              <a:rPr lang="en-US" sz="1200" spc="-25" dirty="0">
                <a:latin typeface="Times New Roman"/>
                <a:cs typeface="Times New Roman"/>
              </a:rPr>
              <a:t> </a:t>
            </a:r>
            <a:r>
              <a:rPr lang="en-US" sz="1200" spc="-5" dirty="0">
                <a:latin typeface="Times New Roman"/>
                <a:cs typeface="Times New Roman"/>
              </a:rPr>
              <a:t>thin</a:t>
            </a:r>
            <a:r>
              <a:rPr lang="en-US" sz="1200" spc="-40" dirty="0">
                <a:latin typeface="Times New Roman"/>
                <a:cs typeface="Times New Roman"/>
              </a:rPr>
              <a:t> </a:t>
            </a:r>
            <a:r>
              <a:rPr lang="en-US" sz="1200" spc="-5" dirty="0">
                <a:latin typeface="Times New Roman"/>
                <a:cs typeface="Times New Roman"/>
              </a:rPr>
              <a:t>film</a:t>
            </a:r>
            <a:r>
              <a:rPr lang="en-US" sz="1200" spc="-25" dirty="0">
                <a:latin typeface="Times New Roman"/>
                <a:cs typeface="Times New Roman"/>
              </a:rPr>
              <a:t> </a:t>
            </a:r>
            <a:r>
              <a:rPr lang="en-US" sz="1200" spc="-10" dirty="0">
                <a:latin typeface="Times New Roman"/>
                <a:cs typeface="Times New Roman"/>
              </a:rPr>
              <a:t>growth</a:t>
            </a:r>
            <a:r>
              <a:rPr lang="en-US" sz="1200" spc="-25" dirty="0">
                <a:latin typeface="Times New Roman"/>
                <a:cs typeface="Times New Roman"/>
              </a:rPr>
              <a:t> </a:t>
            </a:r>
            <a:r>
              <a:rPr lang="en-US" sz="1200" spc="-5" dirty="0">
                <a:latin typeface="Times New Roman"/>
                <a:cs typeface="Times New Roman"/>
              </a:rPr>
              <a:t>due</a:t>
            </a:r>
            <a:r>
              <a:rPr lang="en-US" sz="1200" spc="-30" dirty="0">
                <a:latin typeface="Times New Roman"/>
                <a:cs typeface="Times New Roman"/>
              </a:rPr>
              <a:t> </a:t>
            </a:r>
            <a:r>
              <a:rPr lang="en-US" sz="1200" spc="-5" dirty="0">
                <a:latin typeface="Times New Roman"/>
                <a:cs typeface="Times New Roman"/>
              </a:rPr>
              <a:t>to</a:t>
            </a:r>
            <a:r>
              <a:rPr lang="en-US" sz="1200" spc="-25" dirty="0">
                <a:latin typeface="Times New Roman"/>
                <a:cs typeface="Times New Roman"/>
              </a:rPr>
              <a:t> </a:t>
            </a:r>
            <a:r>
              <a:rPr lang="en-US" sz="1200" spc="-5" dirty="0">
                <a:latin typeface="Times New Roman"/>
                <a:cs typeface="Times New Roman"/>
              </a:rPr>
              <a:t>its</a:t>
            </a:r>
            <a:r>
              <a:rPr lang="en-US" sz="1200" spc="-40" dirty="0">
                <a:latin typeface="Times New Roman"/>
                <a:cs typeface="Times New Roman"/>
              </a:rPr>
              <a:t> </a:t>
            </a:r>
            <a:r>
              <a:rPr lang="en-US" sz="1200" spc="-5" dirty="0">
                <a:latin typeface="Times New Roman"/>
                <a:cs typeface="Times New Roman"/>
              </a:rPr>
              <a:t>intractability.</a:t>
            </a:r>
            <a:r>
              <a:rPr lang="en-US" sz="1200" spc="-30" dirty="0">
                <a:latin typeface="Times New Roman"/>
                <a:cs typeface="Times New Roman"/>
              </a:rPr>
              <a:t> </a:t>
            </a:r>
            <a:r>
              <a:rPr lang="en-US" sz="1200" spc="-5" dirty="0">
                <a:latin typeface="Times New Roman"/>
                <a:cs typeface="Times New Roman"/>
              </a:rPr>
              <a:t>There</a:t>
            </a:r>
            <a:r>
              <a:rPr lang="en-US" sz="1200" spc="-30" dirty="0">
                <a:latin typeface="Times New Roman"/>
                <a:cs typeface="Times New Roman"/>
              </a:rPr>
              <a:t> </a:t>
            </a:r>
            <a:r>
              <a:rPr lang="en-US" sz="1200" dirty="0">
                <a:latin typeface="Times New Roman"/>
                <a:cs typeface="Times New Roman"/>
              </a:rPr>
              <a:t>have</a:t>
            </a:r>
            <a:r>
              <a:rPr lang="en-US" sz="1200" spc="-30" dirty="0">
                <a:latin typeface="Times New Roman"/>
                <a:cs typeface="Times New Roman"/>
              </a:rPr>
              <a:t> </a:t>
            </a:r>
            <a:r>
              <a:rPr lang="en-US" sz="1200" spc="-5" dirty="0">
                <a:latin typeface="Times New Roman"/>
                <a:cs typeface="Times New Roman"/>
              </a:rPr>
              <a:t>been  numerous modeling and experimental approaches  proposed based on dynamic  scaling analysis.</a:t>
            </a:r>
            <a:endParaRPr lang="en-IN" dirty="0"/>
          </a:p>
        </p:txBody>
      </p:sp>
      <p:sp>
        <p:nvSpPr>
          <p:cNvPr id="4" name="Slide Number Placeholder 3"/>
          <p:cNvSpPr>
            <a:spLocks noGrp="1"/>
          </p:cNvSpPr>
          <p:nvPr>
            <p:ph type="sldNum" sz="quarter" idx="5"/>
          </p:nvPr>
        </p:nvSpPr>
        <p:spPr/>
        <p:txBody>
          <a:bodyPr/>
          <a:lstStyle/>
          <a:p>
            <a:fld id="{810E5FBB-E07A-4AAA-A712-916963D398C2}" type="slidenum">
              <a:rPr lang="en-IN" smtClean="0"/>
              <a:t>63</a:t>
            </a:fld>
            <a:endParaRPr lang="en-IN"/>
          </a:p>
        </p:txBody>
      </p:sp>
    </p:spTree>
    <p:extLst>
      <p:ext uri="{BB962C8B-B14F-4D97-AF65-F5344CB8AC3E}">
        <p14:creationId xmlns:p14="http://schemas.microsoft.com/office/powerpoint/2010/main" val="3528857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dirty="0">
                <a:latin typeface="Times New Roman"/>
                <a:cs typeface="Times New Roman"/>
              </a:rPr>
              <a:t>Random Graphs: </a:t>
            </a:r>
            <a:r>
              <a:rPr lang="en-US" sz="1200" spc="-5" dirty="0">
                <a:latin typeface="Times New Roman"/>
                <a:cs typeface="Times New Roman"/>
              </a:rPr>
              <a:t>Random Graphs theory is  used for</a:t>
            </a:r>
            <a:r>
              <a:rPr lang="en-US" sz="1200" dirty="0">
                <a:latin typeface="Times New Roman"/>
                <a:cs typeface="Times New Roman"/>
              </a:rPr>
              <a:t>  </a:t>
            </a:r>
            <a:r>
              <a:rPr lang="en-US" sz="1200" spc="-5" dirty="0">
                <a:latin typeface="Times New Roman"/>
                <a:cs typeface="Times New Roman"/>
              </a:rPr>
              <a:t>random topology. While analyzing a complex  network, one compares </a:t>
            </a:r>
            <a:r>
              <a:rPr lang="en-US" sz="1200" dirty="0">
                <a:latin typeface="Times New Roman"/>
                <a:cs typeface="Times New Roman"/>
              </a:rPr>
              <a:t>the </a:t>
            </a:r>
            <a:r>
              <a:rPr lang="en-US" sz="1200" spc="-5" dirty="0">
                <a:latin typeface="Times New Roman"/>
                <a:cs typeface="Times New Roman"/>
              </a:rPr>
              <a:t>properties and behavior of the network to a random network  with same number of nodes and edges. Random graph </a:t>
            </a:r>
            <a:r>
              <a:rPr lang="en-US" sz="1200" dirty="0">
                <a:latin typeface="Times New Roman"/>
                <a:cs typeface="Times New Roman"/>
              </a:rPr>
              <a:t>theory </a:t>
            </a:r>
            <a:r>
              <a:rPr lang="en-US" sz="1200" spc="-5" dirty="0">
                <a:latin typeface="Times New Roman"/>
                <a:cs typeface="Times New Roman"/>
              </a:rPr>
              <a:t>captures the qualitative  </a:t>
            </a:r>
            <a:r>
              <a:rPr lang="en-US" sz="1200" dirty="0">
                <a:latin typeface="Times New Roman"/>
                <a:cs typeface="Times New Roman"/>
              </a:rPr>
              <a:t>topology </a:t>
            </a:r>
            <a:r>
              <a:rPr lang="en-US" sz="1200" spc="-5" dirty="0">
                <a:latin typeface="Times New Roman"/>
                <a:cs typeface="Times New Roman"/>
              </a:rPr>
              <a:t>changes when number of nodes and edges are increased in a graph. </a:t>
            </a:r>
            <a:endParaRPr lang="en-IN" sz="1200" dirty="0"/>
          </a:p>
          <a:p>
            <a:endParaRPr lang="en-IN" dirty="0"/>
          </a:p>
        </p:txBody>
      </p:sp>
      <p:sp>
        <p:nvSpPr>
          <p:cNvPr id="4" name="Slide Number Placeholder 3"/>
          <p:cNvSpPr>
            <a:spLocks noGrp="1"/>
          </p:cNvSpPr>
          <p:nvPr>
            <p:ph type="sldNum" sz="quarter" idx="5"/>
          </p:nvPr>
        </p:nvSpPr>
        <p:spPr/>
        <p:txBody>
          <a:bodyPr/>
          <a:lstStyle/>
          <a:p>
            <a:fld id="{810E5FBB-E07A-4AAA-A712-916963D398C2}" type="slidenum">
              <a:rPr lang="en-IN" smtClean="0"/>
              <a:t>64</a:t>
            </a:fld>
            <a:endParaRPr lang="en-IN"/>
          </a:p>
        </p:txBody>
      </p:sp>
    </p:spTree>
    <p:extLst>
      <p:ext uri="{BB962C8B-B14F-4D97-AF65-F5344CB8AC3E}">
        <p14:creationId xmlns:p14="http://schemas.microsoft.com/office/powerpoint/2010/main" val="4019075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425774" y="3118104"/>
            <a:ext cx="16158766"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851547" y="5632704"/>
            <a:ext cx="1330721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1CEE1-63D9-479C-86C3-DFB8393C32A4}"/>
              </a:ext>
            </a:extLst>
          </p:cNvPr>
          <p:cNvSpPr>
            <a:spLocks noGrp="1"/>
          </p:cNvSpPr>
          <p:nvPr>
            <p:ph type="title"/>
          </p:nvPr>
        </p:nvSpPr>
        <p:spPr>
          <a:xfrm>
            <a:off x="1306513" y="569913"/>
            <a:ext cx="16397287" cy="206692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882556-C146-4B8A-957B-76E843224F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00624C-9D54-4EBB-B731-5385BB111B47}"/>
              </a:ext>
            </a:extLst>
          </p:cNvPr>
          <p:cNvSpPr>
            <a:spLocks noGrp="1"/>
          </p:cNvSpPr>
          <p:nvPr>
            <p:ph type="dt" sz="half" idx="10"/>
          </p:nvPr>
        </p:nvSpPr>
        <p:spPr/>
        <p:txBody>
          <a:bodyPr/>
          <a:lstStyle/>
          <a:p>
            <a:fld id="{8DFC0921-E0FE-4A6B-8F96-89DAB2B314F8}" type="datetimeFigureOut">
              <a:rPr lang="en-IN" smtClean="0"/>
              <a:t>02-01-2023</a:t>
            </a:fld>
            <a:endParaRPr lang="en-IN"/>
          </a:p>
        </p:txBody>
      </p:sp>
      <p:sp>
        <p:nvSpPr>
          <p:cNvPr id="5" name="Footer Placeholder 4">
            <a:extLst>
              <a:ext uri="{FF2B5EF4-FFF2-40B4-BE49-F238E27FC236}">
                <a16:creationId xmlns:a16="http://schemas.microsoft.com/office/drawing/2014/main" id="{1E235B94-1CC9-4E27-87D3-C4AFED8050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B6A9C3-1295-4F00-8300-D9D17237CACE}"/>
              </a:ext>
            </a:extLst>
          </p:cNvPr>
          <p:cNvSpPr>
            <a:spLocks noGrp="1"/>
          </p:cNvSpPr>
          <p:nvPr>
            <p:ph type="sldNum" sz="quarter" idx="12"/>
          </p:nvPr>
        </p:nvSpPr>
        <p:spPr/>
        <p:txBody>
          <a:bodyPr/>
          <a:lstStyle/>
          <a:p>
            <a:fld id="{BFB5D08C-F022-4C4E-A293-A943B34D8698}" type="slidenum">
              <a:rPr lang="en-IN" smtClean="0"/>
              <a:t>‹#›</a:t>
            </a:fld>
            <a:endParaRPr lang="en-IN"/>
          </a:p>
        </p:txBody>
      </p:sp>
    </p:spTree>
    <p:extLst>
      <p:ext uri="{BB962C8B-B14F-4D97-AF65-F5344CB8AC3E}">
        <p14:creationId xmlns:p14="http://schemas.microsoft.com/office/powerpoint/2010/main" val="2197686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DE5A0-4A71-4547-98C5-0B3F62B9A0F0}"/>
              </a:ext>
            </a:extLst>
          </p:cNvPr>
          <p:cNvSpPr>
            <a:spLocks noGrp="1"/>
          </p:cNvSpPr>
          <p:nvPr>
            <p:ph type="title"/>
          </p:nvPr>
        </p:nvSpPr>
        <p:spPr>
          <a:xfrm>
            <a:off x="1296988" y="2665413"/>
            <a:ext cx="16395700" cy="4448175"/>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E0AA2D-070F-49E1-B39E-D48E042B5F3B}"/>
              </a:ext>
            </a:extLst>
          </p:cNvPr>
          <p:cNvSpPr>
            <a:spLocks noGrp="1"/>
          </p:cNvSpPr>
          <p:nvPr>
            <p:ph type="body" idx="1"/>
          </p:nvPr>
        </p:nvSpPr>
        <p:spPr>
          <a:xfrm>
            <a:off x="1296988" y="7156450"/>
            <a:ext cx="16395700" cy="23383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B8D437-AB8E-48C3-9E0D-D7BCA117A67D}"/>
              </a:ext>
            </a:extLst>
          </p:cNvPr>
          <p:cNvSpPr>
            <a:spLocks noGrp="1"/>
          </p:cNvSpPr>
          <p:nvPr>
            <p:ph type="dt" sz="half" idx="10"/>
          </p:nvPr>
        </p:nvSpPr>
        <p:spPr/>
        <p:txBody>
          <a:bodyPr/>
          <a:lstStyle/>
          <a:p>
            <a:fld id="{8DFC0921-E0FE-4A6B-8F96-89DAB2B314F8}" type="datetimeFigureOut">
              <a:rPr lang="en-IN" smtClean="0"/>
              <a:t>02-01-2023</a:t>
            </a:fld>
            <a:endParaRPr lang="en-IN"/>
          </a:p>
        </p:txBody>
      </p:sp>
      <p:sp>
        <p:nvSpPr>
          <p:cNvPr id="5" name="Footer Placeholder 4">
            <a:extLst>
              <a:ext uri="{FF2B5EF4-FFF2-40B4-BE49-F238E27FC236}">
                <a16:creationId xmlns:a16="http://schemas.microsoft.com/office/drawing/2014/main" id="{05A9342C-26FD-4B0C-BA8A-C7D87161EB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359667-5152-4510-A189-31C7A1172BDB}"/>
              </a:ext>
            </a:extLst>
          </p:cNvPr>
          <p:cNvSpPr>
            <a:spLocks noGrp="1"/>
          </p:cNvSpPr>
          <p:nvPr>
            <p:ph type="sldNum" sz="quarter" idx="12"/>
          </p:nvPr>
        </p:nvSpPr>
        <p:spPr/>
        <p:txBody>
          <a:bodyPr/>
          <a:lstStyle/>
          <a:p>
            <a:fld id="{BFB5D08C-F022-4C4E-A293-A943B34D8698}" type="slidenum">
              <a:rPr lang="en-IN" smtClean="0"/>
              <a:t>‹#›</a:t>
            </a:fld>
            <a:endParaRPr lang="en-IN"/>
          </a:p>
        </p:txBody>
      </p:sp>
    </p:spTree>
    <p:extLst>
      <p:ext uri="{BB962C8B-B14F-4D97-AF65-F5344CB8AC3E}">
        <p14:creationId xmlns:p14="http://schemas.microsoft.com/office/powerpoint/2010/main" val="3365168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82793-94EA-4C83-876A-97785D72CA4C}"/>
              </a:ext>
            </a:extLst>
          </p:cNvPr>
          <p:cNvSpPr>
            <a:spLocks noGrp="1"/>
          </p:cNvSpPr>
          <p:nvPr>
            <p:ph type="title"/>
          </p:nvPr>
        </p:nvSpPr>
        <p:spPr>
          <a:xfrm>
            <a:off x="1306513" y="569913"/>
            <a:ext cx="16397287" cy="206692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EB3C9A-8F42-47D8-97F1-45DCDC53F666}"/>
              </a:ext>
            </a:extLst>
          </p:cNvPr>
          <p:cNvSpPr>
            <a:spLocks noGrp="1"/>
          </p:cNvSpPr>
          <p:nvPr>
            <p:ph sz="half" idx="1"/>
          </p:nvPr>
        </p:nvSpPr>
        <p:spPr>
          <a:xfrm>
            <a:off x="1306513" y="2846388"/>
            <a:ext cx="8121650" cy="678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BEB7AF-7284-441A-8766-E8A6FF47CDD7}"/>
              </a:ext>
            </a:extLst>
          </p:cNvPr>
          <p:cNvSpPr>
            <a:spLocks noGrp="1"/>
          </p:cNvSpPr>
          <p:nvPr>
            <p:ph sz="half" idx="2"/>
          </p:nvPr>
        </p:nvSpPr>
        <p:spPr>
          <a:xfrm>
            <a:off x="9580563" y="2846388"/>
            <a:ext cx="8123237" cy="678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9511C2-934E-4437-B45E-CDC020418EFE}"/>
              </a:ext>
            </a:extLst>
          </p:cNvPr>
          <p:cNvSpPr>
            <a:spLocks noGrp="1"/>
          </p:cNvSpPr>
          <p:nvPr>
            <p:ph type="dt" sz="half" idx="10"/>
          </p:nvPr>
        </p:nvSpPr>
        <p:spPr/>
        <p:txBody>
          <a:bodyPr/>
          <a:lstStyle/>
          <a:p>
            <a:fld id="{8DFC0921-E0FE-4A6B-8F96-89DAB2B314F8}" type="datetimeFigureOut">
              <a:rPr lang="en-IN" smtClean="0"/>
              <a:t>02-01-2023</a:t>
            </a:fld>
            <a:endParaRPr lang="en-IN"/>
          </a:p>
        </p:txBody>
      </p:sp>
      <p:sp>
        <p:nvSpPr>
          <p:cNvPr id="6" name="Footer Placeholder 5">
            <a:extLst>
              <a:ext uri="{FF2B5EF4-FFF2-40B4-BE49-F238E27FC236}">
                <a16:creationId xmlns:a16="http://schemas.microsoft.com/office/drawing/2014/main" id="{CC975E86-D258-4DF1-904A-24EE593A12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2AF5FD-12E5-4D1D-9CFD-1DAE2EB1D7CF}"/>
              </a:ext>
            </a:extLst>
          </p:cNvPr>
          <p:cNvSpPr>
            <a:spLocks noGrp="1"/>
          </p:cNvSpPr>
          <p:nvPr>
            <p:ph type="sldNum" sz="quarter" idx="12"/>
          </p:nvPr>
        </p:nvSpPr>
        <p:spPr/>
        <p:txBody>
          <a:bodyPr/>
          <a:lstStyle/>
          <a:p>
            <a:fld id="{BFB5D08C-F022-4C4E-A293-A943B34D8698}" type="slidenum">
              <a:rPr lang="en-IN" smtClean="0"/>
              <a:t>‹#›</a:t>
            </a:fld>
            <a:endParaRPr lang="en-IN"/>
          </a:p>
        </p:txBody>
      </p:sp>
    </p:spTree>
    <p:extLst>
      <p:ext uri="{BB962C8B-B14F-4D97-AF65-F5344CB8AC3E}">
        <p14:creationId xmlns:p14="http://schemas.microsoft.com/office/powerpoint/2010/main" val="1001622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271A-C2AB-4A75-B2E1-36DB5FAADA42}"/>
              </a:ext>
            </a:extLst>
          </p:cNvPr>
          <p:cNvSpPr>
            <a:spLocks noGrp="1"/>
          </p:cNvSpPr>
          <p:nvPr>
            <p:ph type="title"/>
          </p:nvPr>
        </p:nvSpPr>
        <p:spPr>
          <a:xfrm>
            <a:off x="1309688" y="569913"/>
            <a:ext cx="16395700" cy="206692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DC4AEE-B263-4627-A237-9B3574F47CA5}"/>
              </a:ext>
            </a:extLst>
          </p:cNvPr>
          <p:cNvSpPr>
            <a:spLocks noGrp="1"/>
          </p:cNvSpPr>
          <p:nvPr>
            <p:ph type="body" idx="1"/>
          </p:nvPr>
        </p:nvSpPr>
        <p:spPr>
          <a:xfrm>
            <a:off x="1309688" y="2620963"/>
            <a:ext cx="8042275" cy="1285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AAC0E4-7669-455B-8067-CABA2C48F528}"/>
              </a:ext>
            </a:extLst>
          </p:cNvPr>
          <p:cNvSpPr>
            <a:spLocks noGrp="1"/>
          </p:cNvSpPr>
          <p:nvPr>
            <p:ph sz="half" idx="2"/>
          </p:nvPr>
        </p:nvSpPr>
        <p:spPr>
          <a:xfrm>
            <a:off x="1309688" y="3906838"/>
            <a:ext cx="8042275" cy="574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75D856-2F2E-4CB5-9A2B-391707FD20EA}"/>
              </a:ext>
            </a:extLst>
          </p:cNvPr>
          <p:cNvSpPr>
            <a:spLocks noGrp="1"/>
          </p:cNvSpPr>
          <p:nvPr>
            <p:ph type="body" sz="quarter" idx="3"/>
          </p:nvPr>
        </p:nvSpPr>
        <p:spPr>
          <a:xfrm>
            <a:off x="9623425" y="2620963"/>
            <a:ext cx="8081963" cy="1285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9D6784-AEA3-42E3-8E19-07A9AADA9A0C}"/>
              </a:ext>
            </a:extLst>
          </p:cNvPr>
          <p:cNvSpPr>
            <a:spLocks noGrp="1"/>
          </p:cNvSpPr>
          <p:nvPr>
            <p:ph sz="quarter" idx="4"/>
          </p:nvPr>
        </p:nvSpPr>
        <p:spPr>
          <a:xfrm>
            <a:off x="9623425" y="3906838"/>
            <a:ext cx="8081963" cy="574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0A0F74-4D1A-4DD1-B83D-883DDFA6E6EB}"/>
              </a:ext>
            </a:extLst>
          </p:cNvPr>
          <p:cNvSpPr>
            <a:spLocks noGrp="1"/>
          </p:cNvSpPr>
          <p:nvPr>
            <p:ph type="dt" sz="half" idx="10"/>
          </p:nvPr>
        </p:nvSpPr>
        <p:spPr/>
        <p:txBody>
          <a:bodyPr/>
          <a:lstStyle/>
          <a:p>
            <a:fld id="{8DFC0921-E0FE-4A6B-8F96-89DAB2B314F8}" type="datetimeFigureOut">
              <a:rPr lang="en-IN" smtClean="0"/>
              <a:t>02-01-2023</a:t>
            </a:fld>
            <a:endParaRPr lang="en-IN"/>
          </a:p>
        </p:txBody>
      </p:sp>
      <p:sp>
        <p:nvSpPr>
          <p:cNvPr id="8" name="Footer Placeholder 7">
            <a:extLst>
              <a:ext uri="{FF2B5EF4-FFF2-40B4-BE49-F238E27FC236}">
                <a16:creationId xmlns:a16="http://schemas.microsoft.com/office/drawing/2014/main" id="{D2423E70-D06C-445A-9D78-2B2FB4D42C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9372D59-FDB8-43F1-A794-ABBEF97250C4}"/>
              </a:ext>
            </a:extLst>
          </p:cNvPr>
          <p:cNvSpPr>
            <a:spLocks noGrp="1"/>
          </p:cNvSpPr>
          <p:nvPr>
            <p:ph type="sldNum" sz="quarter" idx="12"/>
          </p:nvPr>
        </p:nvSpPr>
        <p:spPr/>
        <p:txBody>
          <a:bodyPr/>
          <a:lstStyle/>
          <a:p>
            <a:fld id="{BFB5D08C-F022-4C4E-A293-A943B34D8698}" type="slidenum">
              <a:rPr lang="en-IN" smtClean="0"/>
              <a:t>‹#›</a:t>
            </a:fld>
            <a:endParaRPr lang="en-IN"/>
          </a:p>
        </p:txBody>
      </p:sp>
    </p:spTree>
    <p:extLst>
      <p:ext uri="{BB962C8B-B14F-4D97-AF65-F5344CB8AC3E}">
        <p14:creationId xmlns:p14="http://schemas.microsoft.com/office/powerpoint/2010/main" val="2926094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7056-529B-4DA0-B07F-5E15A2F6538B}"/>
              </a:ext>
            </a:extLst>
          </p:cNvPr>
          <p:cNvSpPr>
            <a:spLocks noGrp="1"/>
          </p:cNvSpPr>
          <p:nvPr>
            <p:ph type="title"/>
          </p:nvPr>
        </p:nvSpPr>
        <p:spPr>
          <a:xfrm>
            <a:off x="1306513" y="569913"/>
            <a:ext cx="16397287" cy="206692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C3DA0A2-5DA0-4B0D-9C1D-2BB52B7CEF88}"/>
              </a:ext>
            </a:extLst>
          </p:cNvPr>
          <p:cNvSpPr>
            <a:spLocks noGrp="1"/>
          </p:cNvSpPr>
          <p:nvPr>
            <p:ph type="dt" sz="half" idx="10"/>
          </p:nvPr>
        </p:nvSpPr>
        <p:spPr/>
        <p:txBody>
          <a:bodyPr/>
          <a:lstStyle/>
          <a:p>
            <a:fld id="{8DFC0921-E0FE-4A6B-8F96-89DAB2B314F8}" type="datetimeFigureOut">
              <a:rPr lang="en-IN" smtClean="0"/>
              <a:t>02-01-2023</a:t>
            </a:fld>
            <a:endParaRPr lang="en-IN"/>
          </a:p>
        </p:txBody>
      </p:sp>
      <p:sp>
        <p:nvSpPr>
          <p:cNvPr id="4" name="Footer Placeholder 3">
            <a:extLst>
              <a:ext uri="{FF2B5EF4-FFF2-40B4-BE49-F238E27FC236}">
                <a16:creationId xmlns:a16="http://schemas.microsoft.com/office/drawing/2014/main" id="{DE46AF41-CC2C-4DF0-BC7D-53BF5FB454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8100B2D-C1A3-475A-B975-B13DD07E0BC9}"/>
              </a:ext>
            </a:extLst>
          </p:cNvPr>
          <p:cNvSpPr>
            <a:spLocks noGrp="1"/>
          </p:cNvSpPr>
          <p:nvPr>
            <p:ph type="sldNum" sz="quarter" idx="12"/>
          </p:nvPr>
        </p:nvSpPr>
        <p:spPr/>
        <p:txBody>
          <a:bodyPr/>
          <a:lstStyle/>
          <a:p>
            <a:fld id="{BFB5D08C-F022-4C4E-A293-A943B34D8698}" type="slidenum">
              <a:rPr lang="en-IN" smtClean="0"/>
              <a:t>‹#›</a:t>
            </a:fld>
            <a:endParaRPr lang="en-IN"/>
          </a:p>
        </p:txBody>
      </p:sp>
    </p:spTree>
    <p:extLst>
      <p:ext uri="{BB962C8B-B14F-4D97-AF65-F5344CB8AC3E}">
        <p14:creationId xmlns:p14="http://schemas.microsoft.com/office/powerpoint/2010/main" val="1228463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213927-6CB1-4E67-9298-1E9CBAE634FD}"/>
              </a:ext>
            </a:extLst>
          </p:cNvPr>
          <p:cNvSpPr>
            <a:spLocks noGrp="1"/>
          </p:cNvSpPr>
          <p:nvPr>
            <p:ph type="dt" sz="half" idx="10"/>
          </p:nvPr>
        </p:nvSpPr>
        <p:spPr/>
        <p:txBody>
          <a:bodyPr/>
          <a:lstStyle/>
          <a:p>
            <a:fld id="{8DFC0921-E0FE-4A6B-8F96-89DAB2B314F8}" type="datetimeFigureOut">
              <a:rPr lang="en-IN" smtClean="0"/>
              <a:t>02-01-2023</a:t>
            </a:fld>
            <a:endParaRPr lang="en-IN"/>
          </a:p>
        </p:txBody>
      </p:sp>
      <p:sp>
        <p:nvSpPr>
          <p:cNvPr id="3" name="Footer Placeholder 2">
            <a:extLst>
              <a:ext uri="{FF2B5EF4-FFF2-40B4-BE49-F238E27FC236}">
                <a16:creationId xmlns:a16="http://schemas.microsoft.com/office/drawing/2014/main" id="{2F616B93-E2D2-4940-B091-D6D3980110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D79F8C1-D183-4462-9CF9-DA0CF802B074}"/>
              </a:ext>
            </a:extLst>
          </p:cNvPr>
          <p:cNvSpPr>
            <a:spLocks noGrp="1"/>
          </p:cNvSpPr>
          <p:nvPr>
            <p:ph type="sldNum" sz="quarter" idx="12"/>
          </p:nvPr>
        </p:nvSpPr>
        <p:spPr/>
        <p:txBody>
          <a:bodyPr/>
          <a:lstStyle/>
          <a:p>
            <a:fld id="{BFB5D08C-F022-4C4E-A293-A943B34D8698}" type="slidenum">
              <a:rPr lang="en-IN" smtClean="0"/>
              <a:t>‹#›</a:t>
            </a:fld>
            <a:endParaRPr lang="en-IN"/>
          </a:p>
        </p:txBody>
      </p:sp>
    </p:spTree>
    <p:extLst>
      <p:ext uri="{BB962C8B-B14F-4D97-AF65-F5344CB8AC3E}">
        <p14:creationId xmlns:p14="http://schemas.microsoft.com/office/powerpoint/2010/main" val="2542351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7789-EF61-4B86-8C6C-82BB1C755924}"/>
              </a:ext>
            </a:extLst>
          </p:cNvPr>
          <p:cNvSpPr>
            <a:spLocks noGrp="1"/>
          </p:cNvSpPr>
          <p:nvPr>
            <p:ph type="title"/>
          </p:nvPr>
        </p:nvSpPr>
        <p:spPr>
          <a:xfrm>
            <a:off x="1309688" y="712788"/>
            <a:ext cx="6130925" cy="24955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101397-BE7E-433E-9598-257676352B58}"/>
              </a:ext>
            </a:extLst>
          </p:cNvPr>
          <p:cNvSpPr>
            <a:spLocks noGrp="1"/>
          </p:cNvSpPr>
          <p:nvPr>
            <p:ph idx="1"/>
          </p:nvPr>
        </p:nvSpPr>
        <p:spPr>
          <a:xfrm>
            <a:off x="8081963" y="1539875"/>
            <a:ext cx="9623425" cy="7599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8014C90-A6C1-456A-AC32-FE3104191988}"/>
              </a:ext>
            </a:extLst>
          </p:cNvPr>
          <p:cNvSpPr>
            <a:spLocks noGrp="1"/>
          </p:cNvSpPr>
          <p:nvPr>
            <p:ph type="body" sz="half" idx="2"/>
          </p:nvPr>
        </p:nvSpPr>
        <p:spPr>
          <a:xfrm>
            <a:off x="1309688" y="3208338"/>
            <a:ext cx="6130925" cy="5943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B2BDCE-8C2C-4470-B75F-DD9149276ECA}"/>
              </a:ext>
            </a:extLst>
          </p:cNvPr>
          <p:cNvSpPr>
            <a:spLocks noGrp="1"/>
          </p:cNvSpPr>
          <p:nvPr>
            <p:ph type="dt" sz="half" idx="10"/>
          </p:nvPr>
        </p:nvSpPr>
        <p:spPr/>
        <p:txBody>
          <a:bodyPr/>
          <a:lstStyle/>
          <a:p>
            <a:fld id="{8DFC0921-E0FE-4A6B-8F96-89DAB2B314F8}" type="datetimeFigureOut">
              <a:rPr lang="en-IN" smtClean="0"/>
              <a:t>02-01-2023</a:t>
            </a:fld>
            <a:endParaRPr lang="en-IN"/>
          </a:p>
        </p:txBody>
      </p:sp>
      <p:sp>
        <p:nvSpPr>
          <p:cNvPr id="6" name="Footer Placeholder 5">
            <a:extLst>
              <a:ext uri="{FF2B5EF4-FFF2-40B4-BE49-F238E27FC236}">
                <a16:creationId xmlns:a16="http://schemas.microsoft.com/office/drawing/2014/main" id="{6B30DEC4-1C05-4C24-B1FD-2BA23AA73C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8B97E7-97F4-4C04-9FED-BEC880569D2C}"/>
              </a:ext>
            </a:extLst>
          </p:cNvPr>
          <p:cNvSpPr>
            <a:spLocks noGrp="1"/>
          </p:cNvSpPr>
          <p:nvPr>
            <p:ph type="sldNum" sz="quarter" idx="12"/>
          </p:nvPr>
        </p:nvSpPr>
        <p:spPr/>
        <p:txBody>
          <a:bodyPr/>
          <a:lstStyle/>
          <a:p>
            <a:fld id="{BFB5D08C-F022-4C4E-A293-A943B34D8698}" type="slidenum">
              <a:rPr lang="en-IN" smtClean="0"/>
              <a:t>‹#›</a:t>
            </a:fld>
            <a:endParaRPr lang="en-IN"/>
          </a:p>
        </p:txBody>
      </p:sp>
    </p:spTree>
    <p:extLst>
      <p:ext uri="{BB962C8B-B14F-4D97-AF65-F5344CB8AC3E}">
        <p14:creationId xmlns:p14="http://schemas.microsoft.com/office/powerpoint/2010/main" val="2057771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CFE8-3232-4E5D-9316-0E3035B2F437}"/>
              </a:ext>
            </a:extLst>
          </p:cNvPr>
          <p:cNvSpPr>
            <a:spLocks noGrp="1"/>
          </p:cNvSpPr>
          <p:nvPr>
            <p:ph type="title"/>
          </p:nvPr>
        </p:nvSpPr>
        <p:spPr>
          <a:xfrm>
            <a:off x="1309688" y="712788"/>
            <a:ext cx="6130925" cy="24955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C3DA9-25AC-4CCD-802C-A1F7D50284CF}"/>
              </a:ext>
            </a:extLst>
          </p:cNvPr>
          <p:cNvSpPr>
            <a:spLocks noGrp="1"/>
          </p:cNvSpPr>
          <p:nvPr>
            <p:ph type="pic" idx="1"/>
          </p:nvPr>
        </p:nvSpPr>
        <p:spPr>
          <a:xfrm>
            <a:off x="8081963" y="1539875"/>
            <a:ext cx="9623425" cy="75993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EEF096-82DE-4726-9268-26521DF70720}"/>
              </a:ext>
            </a:extLst>
          </p:cNvPr>
          <p:cNvSpPr>
            <a:spLocks noGrp="1"/>
          </p:cNvSpPr>
          <p:nvPr>
            <p:ph type="body" sz="half" idx="2"/>
          </p:nvPr>
        </p:nvSpPr>
        <p:spPr>
          <a:xfrm>
            <a:off x="1309688" y="3208338"/>
            <a:ext cx="6130925" cy="5943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BAF2CD-92D0-4EAF-AA2E-A0B17F9C4BC5}"/>
              </a:ext>
            </a:extLst>
          </p:cNvPr>
          <p:cNvSpPr>
            <a:spLocks noGrp="1"/>
          </p:cNvSpPr>
          <p:nvPr>
            <p:ph type="dt" sz="half" idx="10"/>
          </p:nvPr>
        </p:nvSpPr>
        <p:spPr/>
        <p:txBody>
          <a:bodyPr/>
          <a:lstStyle/>
          <a:p>
            <a:fld id="{8DFC0921-E0FE-4A6B-8F96-89DAB2B314F8}" type="datetimeFigureOut">
              <a:rPr lang="en-IN" smtClean="0"/>
              <a:t>02-01-2023</a:t>
            </a:fld>
            <a:endParaRPr lang="en-IN"/>
          </a:p>
        </p:txBody>
      </p:sp>
      <p:sp>
        <p:nvSpPr>
          <p:cNvPr id="6" name="Footer Placeholder 5">
            <a:extLst>
              <a:ext uri="{FF2B5EF4-FFF2-40B4-BE49-F238E27FC236}">
                <a16:creationId xmlns:a16="http://schemas.microsoft.com/office/drawing/2014/main" id="{61AB65CB-D42D-4F79-94A8-29592BB4F5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9A9581-084B-4F70-B8AF-AC03D4A198E3}"/>
              </a:ext>
            </a:extLst>
          </p:cNvPr>
          <p:cNvSpPr>
            <a:spLocks noGrp="1"/>
          </p:cNvSpPr>
          <p:nvPr>
            <p:ph type="sldNum" sz="quarter" idx="12"/>
          </p:nvPr>
        </p:nvSpPr>
        <p:spPr/>
        <p:txBody>
          <a:bodyPr/>
          <a:lstStyle/>
          <a:p>
            <a:fld id="{BFB5D08C-F022-4C4E-A293-A943B34D8698}" type="slidenum">
              <a:rPr lang="en-IN" smtClean="0"/>
              <a:t>‹#›</a:t>
            </a:fld>
            <a:endParaRPr lang="en-IN"/>
          </a:p>
        </p:txBody>
      </p:sp>
    </p:spTree>
    <p:extLst>
      <p:ext uri="{BB962C8B-B14F-4D97-AF65-F5344CB8AC3E}">
        <p14:creationId xmlns:p14="http://schemas.microsoft.com/office/powerpoint/2010/main" val="3255157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38DE-9CA5-4A28-A39F-9CA696B050A0}"/>
              </a:ext>
            </a:extLst>
          </p:cNvPr>
          <p:cNvSpPr>
            <a:spLocks noGrp="1"/>
          </p:cNvSpPr>
          <p:nvPr>
            <p:ph type="title"/>
          </p:nvPr>
        </p:nvSpPr>
        <p:spPr>
          <a:xfrm>
            <a:off x="1306513" y="569913"/>
            <a:ext cx="16397287" cy="206692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A20341-4D4A-4347-99F0-D136B35374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92841A-DD0B-41EF-BD96-6162C08EC464}"/>
              </a:ext>
            </a:extLst>
          </p:cNvPr>
          <p:cNvSpPr>
            <a:spLocks noGrp="1"/>
          </p:cNvSpPr>
          <p:nvPr>
            <p:ph type="dt" sz="half" idx="10"/>
          </p:nvPr>
        </p:nvSpPr>
        <p:spPr/>
        <p:txBody>
          <a:bodyPr/>
          <a:lstStyle/>
          <a:p>
            <a:fld id="{8DFC0921-E0FE-4A6B-8F96-89DAB2B314F8}" type="datetimeFigureOut">
              <a:rPr lang="en-IN" smtClean="0"/>
              <a:t>02-01-2023</a:t>
            </a:fld>
            <a:endParaRPr lang="en-IN"/>
          </a:p>
        </p:txBody>
      </p:sp>
      <p:sp>
        <p:nvSpPr>
          <p:cNvPr id="5" name="Footer Placeholder 4">
            <a:extLst>
              <a:ext uri="{FF2B5EF4-FFF2-40B4-BE49-F238E27FC236}">
                <a16:creationId xmlns:a16="http://schemas.microsoft.com/office/drawing/2014/main" id="{4FA73CED-070E-438E-BC2F-1F08B526CF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2819A2-B507-4B8D-A51F-75761210C982}"/>
              </a:ext>
            </a:extLst>
          </p:cNvPr>
          <p:cNvSpPr>
            <a:spLocks noGrp="1"/>
          </p:cNvSpPr>
          <p:nvPr>
            <p:ph type="sldNum" sz="quarter" idx="12"/>
          </p:nvPr>
        </p:nvSpPr>
        <p:spPr/>
        <p:txBody>
          <a:bodyPr/>
          <a:lstStyle/>
          <a:p>
            <a:fld id="{BFB5D08C-F022-4C4E-A293-A943B34D8698}" type="slidenum">
              <a:rPr lang="en-IN" smtClean="0"/>
              <a:t>‹#›</a:t>
            </a:fld>
            <a:endParaRPr lang="en-IN"/>
          </a:p>
        </p:txBody>
      </p:sp>
    </p:spTree>
    <p:extLst>
      <p:ext uri="{BB962C8B-B14F-4D97-AF65-F5344CB8AC3E}">
        <p14:creationId xmlns:p14="http://schemas.microsoft.com/office/powerpoint/2010/main" val="165153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9E3DD6-67B3-4142-A0DF-F2F58EC6B680}"/>
              </a:ext>
            </a:extLst>
          </p:cNvPr>
          <p:cNvSpPr>
            <a:spLocks noGrp="1"/>
          </p:cNvSpPr>
          <p:nvPr>
            <p:ph type="title" orient="vert"/>
          </p:nvPr>
        </p:nvSpPr>
        <p:spPr>
          <a:xfrm>
            <a:off x="13604875" y="569913"/>
            <a:ext cx="4098925" cy="9061450"/>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C356D1-ADFA-4629-BC8F-8570FADE12E9}"/>
              </a:ext>
            </a:extLst>
          </p:cNvPr>
          <p:cNvSpPr>
            <a:spLocks noGrp="1"/>
          </p:cNvSpPr>
          <p:nvPr>
            <p:ph type="body" orient="vert" idx="1"/>
          </p:nvPr>
        </p:nvSpPr>
        <p:spPr>
          <a:xfrm>
            <a:off x="1306513" y="569913"/>
            <a:ext cx="12145962" cy="906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AA39B3-BF6A-4363-B0EA-5548EE7A5324}"/>
              </a:ext>
            </a:extLst>
          </p:cNvPr>
          <p:cNvSpPr>
            <a:spLocks noGrp="1"/>
          </p:cNvSpPr>
          <p:nvPr>
            <p:ph type="dt" sz="half" idx="10"/>
          </p:nvPr>
        </p:nvSpPr>
        <p:spPr/>
        <p:txBody>
          <a:bodyPr/>
          <a:lstStyle/>
          <a:p>
            <a:fld id="{8DFC0921-E0FE-4A6B-8F96-89DAB2B314F8}" type="datetimeFigureOut">
              <a:rPr lang="en-IN" smtClean="0"/>
              <a:t>02-01-2023</a:t>
            </a:fld>
            <a:endParaRPr lang="en-IN"/>
          </a:p>
        </p:txBody>
      </p:sp>
      <p:sp>
        <p:nvSpPr>
          <p:cNvPr id="5" name="Footer Placeholder 4">
            <a:extLst>
              <a:ext uri="{FF2B5EF4-FFF2-40B4-BE49-F238E27FC236}">
                <a16:creationId xmlns:a16="http://schemas.microsoft.com/office/drawing/2014/main" id="{4160CCEA-9D3C-4F14-A581-236734CB0C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9D0E10-E829-43C2-9275-1EAE65868DAB}"/>
              </a:ext>
            </a:extLst>
          </p:cNvPr>
          <p:cNvSpPr>
            <a:spLocks noGrp="1"/>
          </p:cNvSpPr>
          <p:nvPr>
            <p:ph type="sldNum" sz="quarter" idx="12"/>
          </p:nvPr>
        </p:nvSpPr>
        <p:spPr/>
        <p:txBody>
          <a:bodyPr/>
          <a:lstStyle/>
          <a:p>
            <a:fld id="{BFB5D08C-F022-4C4E-A293-A943B34D8698}" type="slidenum">
              <a:rPr lang="en-IN" smtClean="0"/>
              <a:t>‹#›</a:t>
            </a:fld>
            <a:endParaRPr lang="en-IN"/>
          </a:p>
        </p:txBody>
      </p:sp>
    </p:spTree>
    <p:extLst>
      <p:ext uri="{BB962C8B-B14F-4D97-AF65-F5344CB8AC3E}">
        <p14:creationId xmlns:p14="http://schemas.microsoft.com/office/powerpoint/2010/main" val="394859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50516" y="402336"/>
            <a:ext cx="17109282" cy="276999"/>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950516" y="2313432"/>
            <a:ext cx="17109282" cy="276999"/>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50516" y="402336"/>
            <a:ext cx="17109282" cy="276999"/>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950516" y="2313432"/>
            <a:ext cx="8269486"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790311" y="2313432"/>
            <a:ext cx="8269486"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50516" y="402336"/>
            <a:ext cx="17109282" cy="276999"/>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1/2/2023</a:t>
            </a:fld>
            <a:endParaRPr lang="en-US"/>
          </a:p>
        </p:txBody>
      </p:sp>
      <p:sp>
        <p:nvSpPr>
          <p:cNvPr id="4" name="Holder 4"/>
          <p:cNvSpPr>
            <a:spLocks noGrp="1"/>
          </p:cNvSpPr>
          <p:nvPr>
            <p:ph type="sldNum" sz="quarter" idx="7"/>
          </p:nvPr>
        </p:nvSpPr>
        <p:spPr>
          <a:xfrm>
            <a:off x="14534356" y="10299700"/>
            <a:ext cx="4372372" cy="276999"/>
          </a:xfrm>
        </p:spPr>
        <p:txBody>
          <a:bodyPr lIns="0" tIns="0" rIns="0" bIns="0"/>
          <a:lstStyle>
            <a:lvl1pPr algn="r">
              <a:defRPr i="1">
                <a:solidFill>
                  <a:schemeClr val="bg1">
                    <a:lumMod val="85000"/>
                  </a:schemeClr>
                </a:solidFill>
              </a:defRPr>
            </a:lvl1pPr>
          </a:lstStyle>
          <a:p>
            <a:r>
              <a:rPr lang="en-US"/>
              <a:t>Swarna M Patra, Department of Chemistry</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12C5-5D3A-4957-B788-CDC8FD6EE51F}"/>
              </a:ext>
            </a:extLst>
          </p:cNvPr>
          <p:cNvSpPr>
            <a:spLocks noGrp="1"/>
          </p:cNvSpPr>
          <p:nvPr>
            <p:ph type="title"/>
          </p:nvPr>
        </p:nvSpPr>
        <p:spPr>
          <a:xfrm>
            <a:off x="1425774" y="950525"/>
            <a:ext cx="16158766" cy="178223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EBEDD7-0509-41E6-A67D-A7C5949C0A49}"/>
              </a:ext>
            </a:extLst>
          </p:cNvPr>
          <p:cNvSpPr>
            <a:spLocks noGrp="1"/>
          </p:cNvSpPr>
          <p:nvPr>
            <p:ph type="body" sz="half" idx="1"/>
          </p:nvPr>
        </p:nvSpPr>
        <p:spPr>
          <a:xfrm>
            <a:off x="1425773" y="3089204"/>
            <a:ext cx="7920964" cy="6416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Online Image Placeholder 3">
            <a:extLst>
              <a:ext uri="{FF2B5EF4-FFF2-40B4-BE49-F238E27FC236}">
                <a16:creationId xmlns:a16="http://schemas.microsoft.com/office/drawing/2014/main" id="{624FB1EA-EC83-4389-839B-A3B2A3BA183D}"/>
              </a:ext>
            </a:extLst>
          </p:cNvPr>
          <p:cNvSpPr>
            <a:spLocks noGrp="1"/>
          </p:cNvSpPr>
          <p:nvPr>
            <p:ph type="clipArt" sz="half" idx="2"/>
          </p:nvPr>
        </p:nvSpPr>
        <p:spPr>
          <a:xfrm>
            <a:off x="9663576" y="3089204"/>
            <a:ext cx="7920964" cy="6416040"/>
          </a:xfrm>
        </p:spPr>
        <p:txBody>
          <a:bodyPr/>
          <a:lstStyle/>
          <a:p>
            <a:endParaRPr lang="en-IN"/>
          </a:p>
        </p:txBody>
      </p:sp>
      <p:sp>
        <p:nvSpPr>
          <p:cNvPr id="5" name="Date Placeholder 4">
            <a:extLst>
              <a:ext uri="{FF2B5EF4-FFF2-40B4-BE49-F238E27FC236}">
                <a16:creationId xmlns:a16="http://schemas.microsoft.com/office/drawing/2014/main" id="{DA6292F1-2720-4959-9D22-780E859A15CF}"/>
              </a:ext>
            </a:extLst>
          </p:cNvPr>
          <p:cNvSpPr>
            <a:spLocks noGrp="1"/>
          </p:cNvSpPr>
          <p:nvPr>
            <p:ph type="dt" sz="half" idx="10"/>
          </p:nvPr>
        </p:nvSpPr>
        <p:spPr>
          <a:xfrm>
            <a:off x="1425773" y="9742876"/>
            <a:ext cx="3960482" cy="276999"/>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4D5DA50-D6C3-4C71-ABC9-F271F11898E2}"/>
              </a:ext>
            </a:extLst>
          </p:cNvPr>
          <p:cNvSpPr>
            <a:spLocks noGrp="1"/>
          </p:cNvSpPr>
          <p:nvPr>
            <p:ph type="ftr" sz="quarter" idx="11"/>
          </p:nvPr>
        </p:nvSpPr>
        <p:spPr>
          <a:xfrm>
            <a:off x="6495191" y="9742876"/>
            <a:ext cx="6019932" cy="276999"/>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65D0558F-2369-4F5C-92AF-E37A7F1F9063}"/>
              </a:ext>
            </a:extLst>
          </p:cNvPr>
          <p:cNvSpPr>
            <a:spLocks noGrp="1"/>
          </p:cNvSpPr>
          <p:nvPr>
            <p:ph type="sldNum" sz="quarter" idx="12"/>
          </p:nvPr>
        </p:nvSpPr>
        <p:spPr>
          <a:xfrm>
            <a:off x="13624058" y="9742876"/>
            <a:ext cx="3960482" cy="276999"/>
          </a:xfrm>
        </p:spPr>
        <p:txBody>
          <a:bodyPr/>
          <a:lstStyle>
            <a:lvl1pPr>
              <a:defRPr/>
            </a:lvl1pPr>
          </a:lstStyle>
          <a:p>
            <a:fld id="{8D9A96F6-D404-40DC-AF36-2EABCDAB6A42}" type="slidenum">
              <a:rPr lang="en-US" altLang="en-US"/>
              <a:pPr/>
              <a:t>‹#›</a:t>
            </a:fld>
            <a:endParaRPr lang="en-US" altLang="en-US"/>
          </a:p>
        </p:txBody>
      </p:sp>
    </p:spTree>
    <p:extLst>
      <p:ext uri="{BB962C8B-B14F-4D97-AF65-F5344CB8AC3E}">
        <p14:creationId xmlns:p14="http://schemas.microsoft.com/office/powerpoint/2010/main" val="3692013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CF484-8857-4213-982F-BA5ED3490E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CED2A9-7C8D-4A0E-A7E8-0195935F8786}"/>
              </a:ext>
            </a:extLst>
          </p:cNvPr>
          <p:cNvSpPr>
            <a:spLocks noGrp="1"/>
          </p:cNvSpPr>
          <p:nvPr>
            <p:ph sz="half" idx="1"/>
          </p:nvPr>
        </p:nvSpPr>
        <p:spPr>
          <a:xfrm>
            <a:off x="1425773" y="3089204"/>
            <a:ext cx="7920964" cy="6416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0DA59F5-29D5-41EC-918F-FDE7A8101C23}"/>
              </a:ext>
            </a:extLst>
          </p:cNvPr>
          <p:cNvSpPr>
            <a:spLocks noGrp="1"/>
          </p:cNvSpPr>
          <p:nvPr>
            <p:ph sz="half" idx="2"/>
          </p:nvPr>
        </p:nvSpPr>
        <p:spPr>
          <a:xfrm>
            <a:off x="9663576" y="3089204"/>
            <a:ext cx="7920964" cy="6416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C6813C-05FD-4427-96F6-7C83C91A8E14}"/>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04BFD1E-25F1-493E-8FE5-713548C45D99}"/>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360D8BC-16E5-4072-9F81-D05D5663C805}"/>
              </a:ext>
            </a:extLst>
          </p:cNvPr>
          <p:cNvSpPr>
            <a:spLocks noGrp="1"/>
          </p:cNvSpPr>
          <p:nvPr>
            <p:ph type="sldNum" sz="quarter" idx="12"/>
          </p:nvPr>
        </p:nvSpPr>
        <p:spPr/>
        <p:txBody>
          <a:bodyPr/>
          <a:lstStyle>
            <a:lvl1pPr>
              <a:defRPr/>
            </a:lvl1pPr>
          </a:lstStyle>
          <a:p>
            <a:fld id="{23AF04D3-ADDF-4486-A181-26A6BFA8CDAE}" type="slidenum">
              <a:rPr lang="en-US" altLang="en-US"/>
              <a:pPr/>
              <a:t>‹#›</a:t>
            </a:fld>
            <a:endParaRPr lang="en-US" altLang="en-US"/>
          </a:p>
        </p:txBody>
      </p:sp>
    </p:spTree>
    <p:extLst>
      <p:ext uri="{BB962C8B-B14F-4D97-AF65-F5344CB8AC3E}">
        <p14:creationId xmlns:p14="http://schemas.microsoft.com/office/powerpoint/2010/main" val="125604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92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1884-0308-46BD-B7D7-7E1B1FE9D539}"/>
              </a:ext>
            </a:extLst>
          </p:cNvPr>
          <p:cNvSpPr>
            <a:spLocks noGrp="1"/>
          </p:cNvSpPr>
          <p:nvPr>
            <p:ph type="ctrTitle"/>
          </p:nvPr>
        </p:nvSpPr>
        <p:spPr>
          <a:xfrm>
            <a:off x="2376488" y="1749425"/>
            <a:ext cx="14257337" cy="3724275"/>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79AA544-21E1-4C02-8F33-3875A636CDDB}"/>
              </a:ext>
            </a:extLst>
          </p:cNvPr>
          <p:cNvSpPr>
            <a:spLocks noGrp="1"/>
          </p:cNvSpPr>
          <p:nvPr>
            <p:ph type="subTitle" idx="1"/>
          </p:nvPr>
        </p:nvSpPr>
        <p:spPr>
          <a:xfrm>
            <a:off x="2376488" y="5616575"/>
            <a:ext cx="14257337" cy="2581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98698D-0CF2-48AC-A5B3-CE329956FEDD}"/>
              </a:ext>
            </a:extLst>
          </p:cNvPr>
          <p:cNvSpPr>
            <a:spLocks noGrp="1"/>
          </p:cNvSpPr>
          <p:nvPr>
            <p:ph type="dt" sz="half" idx="10"/>
          </p:nvPr>
        </p:nvSpPr>
        <p:spPr/>
        <p:txBody>
          <a:bodyPr/>
          <a:lstStyle/>
          <a:p>
            <a:fld id="{8DFC0921-E0FE-4A6B-8F96-89DAB2B314F8}" type="datetimeFigureOut">
              <a:rPr lang="en-IN" smtClean="0"/>
              <a:t>02-01-2023</a:t>
            </a:fld>
            <a:endParaRPr lang="en-IN"/>
          </a:p>
        </p:txBody>
      </p:sp>
      <p:sp>
        <p:nvSpPr>
          <p:cNvPr id="5" name="Footer Placeholder 4">
            <a:extLst>
              <a:ext uri="{FF2B5EF4-FFF2-40B4-BE49-F238E27FC236}">
                <a16:creationId xmlns:a16="http://schemas.microsoft.com/office/drawing/2014/main" id="{542ABA55-606D-42C9-AA46-69486E2E00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6840C0-0627-42B3-8F2C-EDCC2F30A135}"/>
              </a:ext>
            </a:extLst>
          </p:cNvPr>
          <p:cNvSpPr>
            <a:spLocks noGrp="1"/>
          </p:cNvSpPr>
          <p:nvPr>
            <p:ph type="sldNum" sz="quarter" idx="12"/>
          </p:nvPr>
        </p:nvSpPr>
        <p:spPr/>
        <p:txBody>
          <a:bodyPr/>
          <a:lstStyle/>
          <a:p>
            <a:fld id="{BFB5D08C-F022-4C4E-A293-A943B34D8698}" type="slidenum">
              <a:rPr lang="en-IN" smtClean="0"/>
              <a:t>‹#›</a:t>
            </a:fld>
            <a:endParaRPr lang="en-IN"/>
          </a:p>
        </p:txBody>
      </p:sp>
    </p:spTree>
    <p:extLst>
      <p:ext uri="{BB962C8B-B14F-4D97-AF65-F5344CB8AC3E}">
        <p14:creationId xmlns:p14="http://schemas.microsoft.com/office/powerpoint/2010/main" val="3887302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6463507" y="9354312"/>
            <a:ext cx="608330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50516" y="9354312"/>
            <a:ext cx="437237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1/2/2023</a:t>
            </a:fld>
            <a:endParaRPr lang="en-US"/>
          </a:p>
        </p:txBody>
      </p:sp>
      <p:sp>
        <p:nvSpPr>
          <p:cNvPr id="6" name="Holder 6"/>
          <p:cNvSpPr>
            <a:spLocks noGrp="1"/>
          </p:cNvSpPr>
          <p:nvPr>
            <p:ph type="sldNum" sz="quarter" idx="7"/>
          </p:nvPr>
        </p:nvSpPr>
        <p:spPr>
          <a:xfrm>
            <a:off x="13687425" y="9354312"/>
            <a:ext cx="437237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7" name="object 4">
            <a:extLst>
              <a:ext uri="{FF2B5EF4-FFF2-40B4-BE49-F238E27FC236}">
                <a16:creationId xmlns:a16="http://schemas.microsoft.com/office/drawing/2014/main" id="{BA5B8262-C860-4882-A672-32D3206E2781}"/>
              </a:ext>
            </a:extLst>
          </p:cNvPr>
          <p:cNvSpPr>
            <a:spLocks/>
          </p:cNvSpPr>
          <p:nvPr userDrawn="1"/>
        </p:nvSpPr>
        <p:spPr bwMode="auto">
          <a:xfrm>
            <a:off x="2342357" y="617916"/>
            <a:ext cx="15392400" cy="169219"/>
          </a:xfrm>
          <a:custGeom>
            <a:avLst/>
            <a:gdLst>
              <a:gd name="T0" fmla="*/ 0 w 18527395"/>
              <a:gd name="T1" fmla="*/ 18530029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 name="object 5">
            <a:extLst>
              <a:ext uri="{FF2B5EF4-FFF2-40B4-BE49-F238E27FC236}">
                <a16:creationId xmlns:a16="http://schemas.microsoft.com/office/drawing/2014/main" id="{3CBCE80F-F5F7-40B2-B36D-AA4F1CEE98E0}"/>
              </a:ext>
            </a:extLst>
          </p:cNvPr>
          <p:cNvSpPr>
            <a:spLocks noChangeArrowheads="1"/>
          </p:cNvSpPr>
          <p:nvPr userDrawn="1"/>
        </p:nvSpPr>
        <p:spPr bwMode="auto">
          <a:xfrm>
            <a:off x="296863" y="147314"/>
            <a:ext cx="711198" cy="639822"/>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eaLnBrk="1" hangingPunct="1"/>
            <a:endParaRPr lang="en-US" altLang="en-US"/>
          </a:p>
        </p:txBody>
      </p:sp>
      <p:sp>
        <p:nvSpPr>
          <p:cNvPr id="9" name="object 8">
            <a:extLst>
              <a:ext uri="{FF2B5EF4-FFF2-40B4-BE49-F238E27FC236}">
                <a16:creationId xmlns:a16="http://schemas.microsoft.com/office/drawing/2014/main" id="{55DD8387-8692-4AE6-832E-F92EF07D8A47}"/>
              </a:ext>
            </a:extLst>
          </p:cNvPr>
          <p:cNvSpPr txBox="1"/>
          <p:nvPr userDrawn="1"/>
        </p:nvSpPr>
        <p:spPr>
          <a:xfrm>
            <a:off x="1181100" y="221049"/>
            <a:ext cx="3523456" cy="248851"/>
          </a:xfrm>
          <a:prstGeom prst="rect">
            <a:avLst/>
          </a:prstGeom>
        </p:spPr>
        <p:txBody>
          <a:bodyPr wrap="square" lIns="0" tIns="17145" rIns="0" bIns="0">
            <a:spAutoFit/>
          </a:bodyPr>
          <a:lstStyle/>
          <a:p>
            <a:pPr marL="12700" eaLnBrk="1" fontAlgn="auto" hangingPunct="1">
              <a:lnSpc>
                <a:spcPts val="1785"/>
              </a:lnSpc>
              <a:spcBef>
                <a:spcPts val="135"/>
              </a:spcBef>
              <a:spcAft>
                <a:spcPts val="0"/>
              </a:spcAft>
              <a:defRPr/>
            </a:pPr>
            <a:r>
              <a:rPr lang="en-IN" sz="2000" b="1" spc="5" dirty="0">
                <a:solidFill>
                  <a:srgbClr val="231F20"/>
                </a:solidFill>
                <a:latin typeface="Helvetica-Bold"/>
                <a:ea typeface="+mn-ea"/>
                <a:cs typeface="Helvetica-Bold"/>
              </a:rPr>
              <a:t>RV College of Engineering </a:t>
            </a:r>
            <a:endParaRPr sz="2000" dirty="0">
              <a:latin typeface="Helvetica-Bold"/>
              <a:ea typeface="+mn-ea"/>
              <a:cs typeface="Helvetica-Bold"/>
            </a:endParaRPr>
          </a:p>
        </p:txBody>
      </p:sp>
      <p:sp>
        <p:nvSpPr>
          <p:cNvPr id="10" name="Title 10">
            <a:extLst>
              <a:ext uri="{FF2B5EF4-FFF2-40B4-BE49-F238E27FC236}">
                <a16:creationId xmlns:a16="http://schemas.microsoft.com/office/drawing/2014/main" id="{107887AF-1199-4FE3-80F1-1961285E7297}"/>
              </a:ext>
            </a:extLst>
          </p:cNvPr>
          <p:cNvSpPr txBox="1">
            <a:spLocks/>
          </p:cNvSpPr>
          <p:nvPr userDrawn="1"/>
        </p:nvSpPr>
        <p:spPr>
          <a:xfrm>
            <a:off x="15982156" y="-21905"/>
            <a:ext cx="2511514" cy="6398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en-US" sz="2000" b="0" i="1" dirty="0">
                <a:solidFill>
                  <a:srgbClr val="422C75"/>
                </a:solidFill>
                <a:latin typeface="Playfair Display" charset="0"/>
                <a:ea typeface="ＭＳ Ｐゴシック" pitchFamily="34" charset="-128"/>
                <a:cs typeface="Playfair Display"/>
              </a:rPr>
              <a:t>Go, change the world</a:t>
            </a:r>
          </a:p>
        </p:txBody>
      </p:sp>
      <p:sp>
        <p:nvSpPr>
          <p:cNvPr id="11" name="Holder 4">
            <a:extLst>
              <a:ext uri="{FF2B5EF4-FFF2-40B4-BE49-F238E27FC236}">
                <a16:creationId xmlns:a16="http://schemas.microsoft.com/office/drawing/2014/main" id="{55F656F8-056B-48AB-A0A7-7E654E5F41E9}"/>
              </a:ext>
            </a:extLst>
          </p:cNvPr>
          <p:cNvSpPr txBox="1">
            <a:spLocks/>
          </p:cNvSpPr>
          <p:nvPr userDrawn="1"/>
        </p:nvSpPr>
        <p:spPr>
          <a:xfrm>
            <a:off x="14534356" y="10299700"/>
            <a:ext cx="4372372" cy="276999"/>
          </a:xfrm>
          <a:prstGeom prst="rect">
            <a:avLst/>
          </a:prstGeom>
        </p:spPr>
        <p:txBody>
          <a:bodyPr lIns="0" tIns="0" rIns="0" bIns="0"/>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Swarna M Patra, Department of Chemistry</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82" r:id="rId6"/>
    <p:sldLayoutId id="2147483683" r:id="rId7"/>
    <p:sldLayoutId id="2147483684"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046EEA-1E63-4273-8905-C10430BDAD83}"/>
              </a:ext>
            </a:extLst>
          </p:cNvPr>
          <p:cNvSpPr>
            <a:spLocks noGrp="1"/>
          </p:cNvSpPr>
          <p:nvPr>
            <p:ph type="body" idx="1"/>
          </p:nvPr>
        </p:nvSpPr>
        <p:spPr>
          <a:xfrm>
            <a:off x="1306513" y="2846388"/>
            <a:ext cx="16397287" cy="67849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889650-8761-44B4-8A7C-D9A5F83B9B34}"/>
              </a:ext>
            </a:extLst>
          </p:cNvPr>
          <p:cNvSpPr>
            <a:spLocks noGrp="1"/>
          </p:cNvSpPr>
          <p:nvPr>
            <p:ph type="dt" sz="half" idx="2"/>
          </p:nvPr>
        </p:nvSpPr>
        <p:spPr>
          <a:xfrm>
            <a:off x="1306513" y="9910763"/>
            <a:ext cx="4278312" cy="569912"/>
          </a:xfrm>
          <a:prstGeom prst="rect">
            <a:avLst/>
          </a:prstGeom>
        </p:spPr>
        <p:txBody>
          <a:bodyPr vert="horz" lIns="91440" tIns="45720" rIns="91440" bIns="45720" rtlCol="0" anchor="ctr"/>
          <a:lstStyle>
            <a:lvl1pPr algn="l">
              <a:defRPr sz="1200">
                <a:solidFill>
                  <a:schemeClr val="tx1">
                    <a:tint val="75000"/>
                  </a:schemeClr>
                </a:solidFill>
              </a:defRPr>
            </a:lvl1pPr>
          </a:lstStyle>
          <a:p>
            <a:fld id="{8DFC0921-E0FE-4A6B-8F96-89DAB2B314F8}" type="datetimeFigureOut">
              <a:rPr lang="en-IN" smtClean="0"/>
              <a:t>02-01-2023</a:t>
            </a:fld>
            <a:endParaRPr lang="en-IN"/>
          </a:p>
        </p:txBody>
      </p:sp>
      <p:sp>
        <p:nvSpPr>
          <p:cNvPr id="5" name="Footer Placeholder 4">
            <a:extLst>
              <a:ext uri="{FF2B5EF4-FFF2-40B4-BE49-F238E27FC236}">
                <a16:creationId xmlns:a16="http://schemas.microsoft.com/office/drawing/2014/main" id="{FEF7AF31-AD6C-44A6-AA03-435E3575D73F}"/>
              </a:ext>
            </a:extLst>
          </p:cNvPr>
          <p:cNvSpPr>
            <a:spLocks noGrp="1"/>
          </p:cNvSpPr>
          <p:nvPr>
            <p:ph type="ftr" sz="quarter" idx="3"/>
          </p:nvPr>
        </p:nvSpPr>
        <p:spPr>
          <a:xfrm>
            <a:off x="6297613" y="9910763"/>
            <a:ext cx="6415087" cy="5699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6666545-B6F6-464D-BC1C-4D801E4F5FDE}"/>
              </a:ext>
            </a:extLst>
          </p:cNvPr>
          <p:cNvSpPr>
            <a:spLocks noGrp="1"/>
          </p:cNvSpPr>
          <p:nvPr>
            <p:ph type="sldNum" sz="quarter" idx="4"/>
          </p:nvPr>
        </p:nvSpPr>
        <p:spPr>
          <a:xfrm>
            <a:off x="13425488" y="9910763"/>
            <a:ext cx="4278312" cy="569912"/>
          </a:xfrm>
          <a:prstGeom prst="rect">
            <a:avLst/>
          </a:prstGeom>
        </p:spPr>
        <p:txBody>
          <a:bodyPr vert="horz" lIns="91440" tIns="45720" rIns="91440" bIns="45720" rtlCol="0" anchor="ctr"/>
          <a:lstStyle>
            <a:lvl1pPr algn="r">
              <a:defRPr sz="1200">
                <a:solidFill>
                  <a:schemeClr val="tx1">
                    <a:tint val="75000"/>
                  </a:schemeClr>
                </a:solidFill>
              </a:defRPr>
            </a:lvl1pPr>
          </a:lstStyle>
          <a:p>
            <a:fld id="{BFB5D08C-F022-4C4E-A293-A943B34D8698}" type="slidenum">
              <a:rPr lang="en-IN" smtClean="0"/>
              <a:t>‹#›</a:t>
            </a:fld>
            <a:endParaRPr lang="en-IN"/>
          </a:p>
        </p:txBody>
      </p:sp>
      <p:sp>
        <p:nvSpPr>
          <p:cNvPr id="7" name="object 4">
            <a:extLst>
              <a:ext uri="{FF2B5EF4-FFF2-40B4-BE49-F238E27FC236}">
                <a16:creationId xmlns:a16="http://schemas.microsoft.com/office/drawing/2014/main" id="{0D2C74AB-A51A-4D92-B524-962D10DAA5DB}"/>
              </a:ext>
            </a:extLst>
          </p:cNvPr>
          <p:cNvSpPr>
            <a:spLocks/>
          </p:cNvSpPr>
          <p:nvPr userDrawn="1"/>
        </p:nvSpPr>
        <p:spPr bwMode="auto">
          <a:xfrm flipV="1">
            <a:off x="1427956" y="617916"/>
            <a:ext cx="17065713" cy="45719"/>
          </a:xfrm>
          <a:custGeom>
            <a:avLst/>
            <a:gdLst>
              <a:gd name="T0" fmla="*/ 0 w 18527395"/>
              <a:gd name="T1" fmla="*/ 18530029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 name="object 5">
            <a:extLst>
              <a:ext uri="{FF2B5EF4-FFF2-40B4-BE49-F238E27FC236}">
                <a16:creationId xmlns:a16="http://schemas.microsoft.com/office/drawing/2014/main" id="{721B3632-0BCA-4578-B9D3-8F8F93CF1672}"/>
              </a:ext>
            </a:extLst>
          </p:cNvPr>
          <p:cNvSpPr>
            <a:spLocks noChangeArrowheads="1"/>
          </p:cNvSpPr>
          <p:nvPr userDrawn="1"/>
        </p:nvSpPr>
        <p:spPr bwMode="auto">
          <a:xfrm>
            <a:off x="208756" y="147314"/>
            <a:ext cx="799305" cy="671658"/>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eaLnBrk="1" hangingPunct="1"/>
            <a:endParaRPr lang="en-US" altLang="en-US"/>
          </a:p>
        </p:txBody>
      </p:sp>
      <p:sp>
        <p:nvSpPr>
          <p:cNvPr id="9" name="object 8">
            <a:extLst>
              <a:ext uri="{FF2B5EF4-FFF2-40B4-BE49-F238E27FC236}">
                <a16:creationId xmlns:a16="http://schemas.microsoft.com/office/drawing/2014/main" id="{14B23983-2138-4C69-B079-74326A1A3780}"/>
              </a:ext>
            </a:extLst>
          </p:cNvPr>
          <p:cNvSpPr txBox="1"/>
          <p:nvPr userDrawn="1"/>
        </p:nvSpPr>
        <p:spPr>
          <a:xfrm>
            <a:off x="1257300" y="221755"/>
            <a:ext cx="3599656" cy="260456"/>
          </a:xfrm>
          <a:prstGeom prst="rect">
            <a:avLst/>
          </a:prstGeom>
        </p:spPr>
        <p:txBody>
          <a:bodyPr wrap="square" lIns="0" tIns="17145" rIns="0" bIns="0">
            <a:spAutoFit/>
          </a:bodyPr>
          <a:lstStyle/>
          <a:p>
            <a:pPr marL="12700" eaLnBrk="1" fontAlgn="auto" hangingPunct="1">
              <a:lnSpc>
                <a:spcPts val="1785"/>
              </a:lnSpc>
              <a:spcBef>
                <a:spcPts val="135"/>
              </a:spcBef>
              <a:spcAft>
                <a:spcPts val="0"/>
              </a:spcAft>
              <a:defRPr/>
            </a:pPr>
            <a:r>
              <a:rPr lang="en-IN" sz="2000" b="1" spc="5" dirty="0">
                <a:solidFill>
                  <a:srgbClr val="231F20"/>
                </a:solidFill>
                <a:latin typeface="Helvetica-Bold"/>
                <a:ea typeface="+mn-ea"/>
                <a:cs typeface="Helvetica-Bold"/>
              </a:rPr>
              <a:t>RV College of </a:t>
            </a:r>
            <a:r>
              <a:rPr lang="en-IN" sz="2400" b="1" spc="5" dirty="0">
                <a:solidFill>
                  <a:srgbClr val="231F20"/>
                </a:solidFill>
                <a:latin typeface="Helvetica-Bold"/>
                <a:ea typeface="+mn-ea"/>
                <a:cs typeface="Helvetica-Bold"/>
              </a:rPr>
              <a:t>Engineering</a:t>
            </a:r>
            <a:r>
              <a:rPr lang="en-IN" sz="2000" b="1" spc="5" dirty="0">
                <a:solidFill>
                  <a:srgbClr val="231F20"/>
                </a:solidFill>
                <a:latin typeface="Helvetica-Bold"/>
                <a:ea typeface="+mn-ea"/>
                <a:cs typeface="Helvetica-Bold"/>
              </a:rPr>
              <a:t> </a:t>
            </a:r>
            <a:endParaRPr sz="2000" dirty="0">
              <a:latin typeface="Helvetica-Bold"/>
              <a:ea typeface="+mn-ea"/>
              <a:cs typeface="Helvetica-Bold"/>
            </a:endParaRPr>
          </a:p>
        </p:txBody>
      </p:sp>
      <p:sp>
        <p:nvSpPr>
          <p:cNvPr id="10" name="Title 10">
            <a:extLst>
              <a:ext uri="{FF2B5EF4-FFF2-40B4-BE49-F238E27FC236}">
                <a16:creationId xmlns:a16="http://schemas.microsoft.com/office/drawing/2014/main" id="{ADD59955-5ECF-4797-B82E-4FF026C2E4C3}"/>
              </a:ext>
            </a:extLst>
          </p:cNvPr>
          <p:cNvSpPr txBox="1">
            <a:spLocks/>
          </p:cNvSpPr>
          <p:nvPr userDrawn="1"/>
        </p:nvSpPr>
        <p:spPr>
          <a:xfrm>
            <a:off x="16058356" y="-21905"/>
            <a:ext cx="2435314" cy="6398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en-US" sz="2000" b="0" i="1" dirty="0">
                <a:solidFill>
                  <a:srgbClr val="422C75"/>
                </a:solidFill>
                <a:latin typeface="Playfair Display" charset="0"/>
                <a:ea typeface="ＭＳ Ｐゴシック" pitchFamily="34" charset="-128"/>
                <a:cs typeface="Playfair Display"/>
              </a:rPr>
              <a:t>Go, change the world</a:t>
            </a:r>
          </a:p>
        </p:txBody>
      </p:sp>
      <p:sp>
        <p:nvSpPr>
          <p:cNvPr id="11" name="Holder 4">
            <a:extLst>
              <a:ext uri="{FF2B5EF4-FFF2-40B4-BE49-F238E27FC236}">
                <a16:creationId xmlns:a16="http://schemas.microsoft.com/office/drawing/2014/main" id="{E7E5E36D-CFF8-40F9-878F-F70A428D956C}"/>
              </a:ext>
            </a:extLst>
          </p:cNvPr>
          <p:cNvSpPr txBox="1">
            <a:spLocks/>
          </p:cNvSpPr>
          <p:nvPr userDrawn="1"/>
        </p:nvSpPr>
        <p:spPr>
          <a:xfrm>
            <a:off x="14534356" y="10299700"/>
            <a:ext cx="4372372" cy="276999"/>
          </a:xfrm>
          <a:prstGeom prst="rect">
            <a:avLst/>
          </a:prstGeom>
        </p:spPr>
        <p:txBody>
          <a:bodyPr lIns="0" tIns="0" rIns="0" bIns="0"/>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Swarna M Patra, Department of Chemistry</a:t>
            </a:r>
            <a:endParaRPr lang="en-US" dirty="0"/>
          </a:p>
        </p:txBody>
      </p:sp>
    </p:spTree>
    <p:extLst>
      <p:ext uri="{BB962C8B-B14F-4D97-AF65-F5344CB8AC3E}">
        <p14:creationId xmlns:p14="http://schemas.microsoft.com/office/powerpoint/2010/main" val="261885004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5.xml"/><Relationship Id="rId5" Type="http://schemas.openxmlformats.org/officeDocument/2006/relationships/image" Target="../media/image16.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30.png"/><Relationship Id="rId7" Type="http://schemas.openxmlformats.org/officeDocument/2006/relationships/image" Target="../media/image52.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340.png"/><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80.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5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openbabel.org/wiki/Babe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97.jpe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i.org/10.1117/1.3543822" TargetMode="External"/><Relationship Id="rId5" Type="http://schemas.openxmlformats.org/officeDocument/2006/relationships/hyperlink" Target="https://www.spiedigitallibrary.org/journals/journal-of-nanophotonics/volume-5/issue-1" TargetMode="External"/><Relationship Id="rId4" Type="http://schemas.openxmlformats.org/officeDocument/2006/relationships/hyperlink" Target="https://www.spiedigitallibrary.org/profile/notfound?author=Tansel_Karabacak"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 Id="rId5" Type="http://schemas.openxmlformats.org/officeDocument/2006/relationships/image" Target="../media/image760.png"/><Relationship Id="rId4" Type="http://schemas.openxmlformats.org/officeDocument/2006/relationships/image" Target="../media/image750.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3"/>
          <p:cNvSpPr>
            <a:spLocks/>
          </p:cNvSpPr>
          <p:nvPr/>
        </p:nvSpPr>
        <p:spPr bwMode="auto">
          <a:xfrm>
            <a:off x="-6004" y="15060"/>
            <a:ext cx="8867176" cy="6124182"/>
          </a:xfrm>
          <a:custGeom>
            <a:avLst/>
            <a:gdLst>
              <a:gd name="T0" fmla="*/ 37698692 w 7436484"/>
              <a:gd name="T1" fmla="*/ 0 h 5134610"/>
              <a:gd name="T2" fmla="*/ 0 w 7436484"/>
              <a:gd name="T3" fmla="*/ 0 h 5134610"/>
              <a:gd name="T4" fmla="*/ 0 w 7436484"/>
              <a:gd name="T5" fmla="*/ 26100262 h 5134610"/>
              <a:gd name="T6" fmla="*/ 37698692 w 7436484"/>
              <a:gd name="T7" fmla="*/ 0 h 5134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36484" h="5134610">
                <a:moveTo>
                  <a:pt x="7435941" y="0"/>
                </a:moveTo>
                <a:lnTo>
                  <a:pt x="0" y="0"/>
                </a:lnTo>
                <a:lnTo>
                  <a:pt x="0" y="5134513"/>
                </a:lnTo>
                <a:lnTo>
                  <a:pt x="7435941" y="0"/>
                </a:lnTo>
                <a:close/>
              </a:path>
            </a:pathLst>
          </a:custGeom>
          <a:solidFill>
            <a:srgbClr val="00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sz="2807" dirty="0"/>
          </a:p>
        </p:txBody>
      </p:sp>
      <p:sp>
        <p:nvSpPr>
          <p:cNvPr id="8197" name="object 4"/>
          <p:cNvSpPr>
            <a:spLocks noChangeArrowheads="1"/>
          </p:cNvSpPr>
          <p:nvPr/>
        </p:nvSpPr>
        <p:spPr bwMode="auto">
          <a:xfrm>
            <a:off x="445836" y="393319"/>
            <a:ext cx="1745815" cy="174118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eaLnBrk="1" hangingPunct="1"/>
            <a:endParaRPr lang="en-US" altLang="en-US" sz="2807" dirty="0"/>
          </a:p>
        </p:txBody>
      </p:sp>
      <p:sp>
        <p:nvSpPr>
          <p:cNvPr id="8198" name="object 5"/>
          <p:cNvSpPr>
            <a:spLocks noChangeArrowheads="1"/>
          </p:cNvSpPr>
          <p:nvPr/>
        </p:nvSpPr>
        <p:spPr bwMode="auto">
          <a:xfrm>
            <a:off x="5298989" y="1263913"/>
            <a:ext cx="138104" cy="13959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eaLnBrk="1" hangingPunct="1"/>
            <a:endParaRPr lang="en-US" altLang="en-US" sz="2807" dirty="0"/>
          </a:p>
        </p:txBody>
      </p:sp>
      <p:sp>
        <p:nvSpPr>
          <p:cNvPr id="6" name="object 6"/>
          <p:cNvSpPr txBox="1"/>
          <p:nvPr/>
        </p:nvSpPr>
        <p:spPr>
          <a:xfrm>
            <a:off x="2371786" y="681514"/>
            <a:ext cx="3602713" cy="1154069"/>
          </a:xfrm>
          <a:prstGeom prst="rect">
            <a:avLst/>
          </a:prstGeom>
        </p:spPr>
        <p:txBody>
          <a:bodyPr lIns="0" tIns="12608" rIns="0" bIns="0">
            <a:spAutoFit/>
          </a:bodyPr>
          <a:lstStyle/>
          <a:p>
            <a:pPr marL="12007">
              <a:lnSpc>
                <a:spcPts val="4439"/>
              </a:lnSpc>
              <a:spcBef>
                <a:spcPts val="100"/>
              </a:spcBef>
              <a:defRPr/>
            </a:pPr>
            <a:r>
              <a:rPr lang="en-IN" sz="4054" b="1" spc="-33" dirty="0">
                <a:solidFill>
                  <a:srgbClr val="FFFFFF"/>
                </a:solidFill>
                <a:latin typeface="Helvetica-Bold"/>
                <a:ea typeface="ＭＳ Ｐゴシック" charset="0"/>
                <a:cs typeface="Helvetica-Bold"/>
              </a:rPr>
              <a:t>RV College of </a:t>
            </a:r>
          </a:p>
          <a:p>
            <a:pPr marL="12007">
              <a:lnSpc>
                <a:spcPts val="4439"/>
              </a:lnSpc>
              <a:spcBef>
                <a:spcPts val="100"/>
              </a:spcBef>
              <a:defRPr/>
            </a:pPr>
            <a:r>
              <a:rPr lang="en-IN" sz="4054" b="1" spc="-33" dirty="0">
                <a:solidFill>
                  <a:srgbClr val="FFFFFF"/>
                </a:solidFill>
                <a:latin typeface="Helvetica-Bold"/>
                <a:ea typeface="ＭＳ Ｐゴシック" charset="0"/>
                <a:cs typeface="Helvetica-Bold"/>
              </a:rPr>
              <a:t>Engineering</a:t>
            </a:r>
            <a:endParaRPr sz="4054" dirty="0">
              <a:latin typeface="Helvetica-Bold"/>
              <a:ea typeface="ＭＳ Ｐゴシック" charset="0"/>
              <a:cs typeface="Helvetica-Bold"/>
            </a:endParaRPr>
          </a:p>
        </p:txBody>
      </p:sp>
      <p:sp>
        <p:nvSpPr>
          <p:cNvPr id="8203" name="TextBox 7"/>
          <p:cNvSpPr txBox="1">
            <a:spLocks noChangeArrowheads="1"/>
          </p:cNvSpPr>
          <p:nvPr/>
        </p:nvSpPr>
        <p:spPr bwMode="auto">
          <a:xfrm>
            <a:off x="1507135" y="6643585"/>
            <a:ext cx="8646510" cy="35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59" tIns="43230" rIns="86459" bIns="43230">
            <a:spAutoFit/>
          </a:bodyP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r>
              <a:rPr lang="en-US" altLang="en-US" sz="3742" dirty="0">
                <a:latin typeface="Times New Roman" pitchFamily="18" charset="0"/>
                <a:cs typeface="Times New Roman" pitchFamily="18" charset="0"/>
              </a:rPr>
              <a:t>Dr. </a:t>
            </a:r>
            <a:r>
              <a:rPr lang="en-US" altLang="en-US" sz="3742" dirty="0" err="1">
                <a:latin typeface="Times New Roman" pitchFamily="18" charset="0"/>
                <a:cs typeface="Times New Roman" pitchFamily="18" charset="0"/>
              </a:rPr>
              <a:t>Swarna</a:t>
            </a:r>
            <a:r>
              <a:rPr lang="en-US" altLang="en-US" sz="3742" dirty="0">
                <a:latin typeface="Times New Roman" pitchFamily="18" charset="0"/>
                <a:cs typeface="Times New Roman" pitchFamily="18" charset="0"/>
              </a:rPr>
              <a:t> M </a:t>
            </a:r>
            <a:r>
              <a:rPr lang="en-US" altLang="en-US" sz="3742" dirty="0" err="1">
                <a:latin typeface="Times New Roman" pitchFamily="18" charset="0"/>
                <a:cs typeface="Times New Roman" pitchFamily="18" charset="0"/>
              </a:rPr>
              <a:t>Patra</a:t>
            </a:r>
            <a:endParaRPr lang="en-US" altLang="en-US" sz="3742" dirty="0">
              <a:latin typeface="Times New Roman" pitchFamily="18" charset="0"/>
              <a:cs typeface="Times New Roman" pitchFamily="18" charset="0"/>
            </a:endParaRPr>
          </a:p>
          <a:p>
            <a:r>
              <a:rPr lang="en-US" altLang="en-US" sz="3742" dirty="0">
                <a:latin typeface="Times New Roman" pitchFamily="18" charset="0"/>
                <a:cs typeface="Times New Roman" pitchFamily="18" charset="0"/>
              </a:rPr>
              <a:t>Assistant Professor</a:t>
            </a:r>
          </a:p>
          <a:p>
            <a:r>
              <a:rPr lang="en-US" altLang="en-US" sz="3742" dirty="0">
                <a:latin typeface="Times New Roman" pitchFamily="18" charset="0"/>
                <a:cs typeface="Times New Roman" pitchFamily="18" charset="0"/>
              </a:rPr>
              <a:t>Dept. of Chemistry</a:t>
            </a:r>
          </a:p>
          <a:p>
            <a:r>
              <a:rPr lang="en-US" altLang="en-US" sz="3742" dirty="0">
                <a:latin typeface="Times New Roman" pitchFamily="18" charset="0"/>
                <a:cs typeface="Times New Roman" pitchFamily="18" charset="0"/>
              </a:rPr>
              <a:t>RV College of Engineering</a:t>
            </a:r>
            <a:r>
              <a:rPr lang="en-US" altLang="en-US" sz="3742" baseline="30000" dirty="0">
                <a:latin typeface="Times New Roman" pitchFamily="18" charset="0"/>
                <a:cs typeface="Times New Roman" pitchFamily="18" charset="0"/>
              </a:rPr>
              <a:t>®</a:t>
            </a:r>
          </a:p>
          <a:p>
            <a:r>
              <a:rPr lang="en-US" altLang="en-US" sz="3742" dirty="0" err="1">
                <a:latin typeface="Times New Roman" pitchFamily="18" charset="0"/>
                <a:cs typeface="Times New Roman" pitchFamily="18" charset="0"/>
              </a:rPr>
              <a:t>Bengaluru</a:t>
            </a:r>
            <a:r>
              <a:rPr lang="en-US" altLang="en-US" sz="3742" dirty="0">
                <a:latin typeface="Times New Roman" pitchFamily="18" charset="0"/>
                <a:cs typeface="Times New Roman" pitchFamily="18" charset="0"/>
              </a:rPr>
              <a:t> – 560059</a:t>
            </a:r>
          </a:p>
          <a:p>
            <a:r>
              <a:rPr lang="en-US" altLang="en-US" sz="3742" dirty="0">
                <a:latin typeface="Times New Roman" pitchFamily="18" charset="0"/>
                <a:cs typeface="Times New Roman" pitchFamily="18" charset="0"/>
              </a:rPr>
              <a:t>Email: swarnamp@rvce.edu.in</a:t>
            </a:r>
          </a:p>
        </p:txBody>
      </p:sp>
      <p:sp>
        <p:nvSpPr>
          <p:cNvPr id="11" name="TextBox 10"/>
          <p:cNvSpPr txBox="1"/>
          <p:nvPr/>
        </p:nvSpPr>
        <p:spPr>
          <a:xfrm>
            <a:off x="2660003" y="3401372"/>
            <a:ext cx="16788640" cy="1195300"/>
          </a:xfrm>
          <a:prstGeom prst="rect">
            <a:avLst/>
          </a:prstGeom>
          <a:noFill/>
        </p:spPr>
        <p:txBody>
          <a:bodyPr wrap="square" lIns="86459" tIns="43230" rIns="86459" bIns="43230" rtlCol="0">
            <a:spAutoFit/>
          </a:bodyPr>
          <a:lstStyle/>
          <a:p>
            <a:pPr algn="ctr"/>
            <a:r>
              <a:rPr lang="en-US" sz="7200" dirty="0">
                <a:latin typeface="Times New Roman" pitchFamily="18" charset="0"/>
                <a:cs typeface="Times New Roman" pitchFamily="18" charset="0"/>
              </a:rPr>
              <a:t>Computational Chemistry</a:t>
            </a:r>
          </a:p>
        </p:txBody>
      </p:sp>
      <p:sp>
        <p:nvSpPr>
          <p:cNvPr id="12" name="Slide Number Placeholder 11"/>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5A70A3-F8DF-4970-A12F-35AFFDDEF665}" type="slidenum">
              <a:rPr lang="en-US" smtClean="0"/>
              <a:pPr/>
              <a:t>1</a:t>
            </a:fld>
            <a:endParaRPr lang="en-US" altLang="en-US"/>
          </a:p>
        </p:txBody>
      </p:sp>
      <p:sp>
        <p:nvSpPr>
          <p:cNvPr id="2" name="TextBox 1">
            <a:extLst>
              <a:ext uri="{FF2B5EF4-FFF2-40B4-BE49-F238E27FC236}">
                <a16:creationId xmlns:a16="http://schemas.microsoft.com/office/drawing/2014/main" id="{88AF99AE-4EBF-4043-A510-F93CB51B124F}"/>
              </a:ext>
            </a:extLst>
          </p:cNvPr>
          <p:cNvSpPr txBox="1"/>
          <p:nvPr/>
        </p:nvSpPr>
        <p:spPr>
          <a:xfrm>
            <a:off x="13115812" y="10186066"/>
            <a:ext cx="5867400" cy="419766"/>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3312090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a:extLst>
              <a:ext uri="{FF2B5EF4-FFF2-40B4-BE49-F238E27FC236}">
                <a16:creationId xmlns:a16="http://schemas.microsoft.com/office/drawing/2014/main" id="{2D42D0F9-76C7-E845-50A7-48EE63747085}"/>
              </a:ext>
            </a:extLst>
          </p:cNvPr>
          <p:cNvSpPr txBox="1">
            <a:spLocks noChangeArrowheads="1"/>
          </p:cNvSpPr>
          <p:nvPr/>
        </p:nvSpPr>
        <p:spPr bwMode="auto">
          <a:xfrm>
            <a:off x="6626224" y="-102428"/>
            <a:ext cx="7050088"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9pPr>
          </a:lstStyle>
          <a:p>
            <a:pPr eaLnBrk="1" hangingPunct="1">
              <a:spcBef>
                <a:spcPts val="1500"/>
              </a:spcBef>
              <a:buClrTx/>
              <a:buFontTx/>
              <a:buNone/>
            </a:pPr>
            <a:r>
              <a:rPr lang="en-US" altLang="en-US" sz="4800" b="1" dirty="0">
                <a:solidFill>
                  <a:srgbClr val="C00000"/>
                </a:solidFill>
                <a:cs typeface="Times New Roman" panose="02020603050405020304" pitchFamily="18" charset="0"/>
              </a:rPr>
              <a:t>Electrostatic Interactions</a:t>
            </a:r>
          </a:p>
        </p:txBody>
      </p:sp>
      <p:sp>
        <p:nvSpPr>
          <p:cNvPr id="7" name="Text Box 5">
            <a:extLst>
              <a:ext uri="{FF2B5EF4-FFF2-40B4-BE49-F238E27FC236}">
                <a16:creationId xmlns:a16="http://schemas.microsoft.com/office/drawing/2014/main" id="{58CDA130-32BC-9D99-7454-86176120DBD5}"/>
              </a:ext>
            </a:extLst>
          </p:cNvPr>
          <p:cNvSpPr txBox="1">
            <a:spLocks noChangeArrowheads="1"/>
          </p:cNvSpPr>
          <p:nvPr/>
        </p:nvSpPr>
        <p:spPr bwMode="auto">
          <a:xfrm>
            <a:off x="932656" y="863044"/>
            <a:ext cx="17145000" cy="167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0000"/>
              </a:lnSpc>
              <a:spcBef>
                <a:spcPct val="50000"/>
              </a:spcBef>
            </a:pPr>
            <a:r>
              <a:rPr lang="en-US" altLang="en-US" sz="3200" dirty="0">
                <a:latin typeface="Times New Roman" panose="02020603050405020304" pitchFamily="18" charset="0"/>
                <a:cs typeface="Times New Roman" panose="02020603050405020304" pitchFamily="18" charset="0"/>
              </a:rPr>
              <a:t>Ionic compounds such as NaCl are readily dissolved n water. Solvation spheres of water molecules surround ions in solutions. Water molecules orient so that the negative ends of their dipoles contact cations and the positive ends contact anions in solution.</a:t>
            </a:r>
          </a:p>
        </p:txBody>
      </p:sp>
      <p:pic>
        <p:nvPicPr>
          <p:cNvPr id="8" name="Picture 6">
            <a:extLst>
              <a:ext uri="{FF2B5EF4-FFF2-40B4-BE49-F238E27FC236}">
                <a16:creationId xmlns:a16="http://schemas.microsoft.com/office/drawing/2014/main" id="{523BC566-01AE-C8A8-A66E-CEAAB7340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820"/>
          <a:stretch>
            <a:fillRect/>
          </a:stretch>
        </p:blipFill>
        <p:spPr bwMode="auto">
          <a:xfrm>
            <a:off x="2342356" y="2541196"/>
            <a:ext cx="13202194" cy="4813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0685E4-56DB-E596-B1D7-FDDE36599DFD}"/>
              </a:ext>
            </a:extLst>
          </p:cNvPr>
          <p:cNvSpPr txBox="1"/>
          <p:nvPr/>
        </p:nvSpPr>
        <p:spPr>
          <a:xfrm>
            <a:off x="476250" y="7417748"/>
            <a:ext cx="18057812" cy="3046988"/>
          </a:xfrm>
          <a:prstGeom prst="rect">
            <a:avLst/>
          </a:prstGeom>
          <a:noFill/>
        </p:spPr>
        <p:txBody>
          <a:bodyPr wrap="square">
            <a:spAutoFit/>
          </a:bodyPr>
          <a:lstStyle/>
          <a:p>
            <a:pPr algn="just"/>
            <a:r>
              <a:rPr lang="en-US" sz="3200" dirty="0">
                <a:effectLst/>
                <a:latin typeface="Times New Roman" panose="02020603050405020304" pitchFamily="18" charset="0"/>
                <a:ea typeface="Calibri" panose="020F0502020204030204" pitchFamily="34" charset="0"/>
              </a:rPr>
              <a:t>Favorable electrostatic interactions cause the vapor pressure of sodium chloride and other salts to be very low. If you leave crystals of table salt (NaCl; Na</a:t>
            </a:r>
            <a:r>
              <a:rPr lang="en-US" sz="3200" baseline="30000" dirty="0">
                <a:effectLst/>
                <a:latin typeface="Times New Roman" panose="02020603050405020304" pitchFamily="18" charset="0"/>
                <a:ea typeface="Calibri" panose="020F0502020204030204" pitchFamily="34" charset="0"/>
              </a:rPr>
              <a:t>+</a:t>
            </a:r>
            <a:r>
              <a:rPr lang="en-US" sz="3200" dirty="0">
                <a:effectLst/>
                <a:latin typeface="Times New Roman" panose="02020603050405020304" pitchFamily="18" charset="0"/>
                <a:ea typeface="Calibri" panose="020F0502020204030204" pitchFamily="34" charset="0"/>
              </a:rPr>
              <a:t>=cation, Cl</a:t>
            </a:r>
            <a:r>
              <a:rPr lang="en-US" sz="3200" baseline="30000" dirty="0">
                <a:effectLst/>
                <a:latin typeface="Times New Roman" panose="02020603050405020304" pitchFamily="18" charset="0"/>
                <a:ea typeface="Calibri" panose="020F0502020204030204" pitchFamily="34" charset="0"/>
              </a:rPr>
              <a:t>-</a:t>
            </a:r>
            <a:r>
              <a:rPr lang="en-US" sz="3200" dirty="0">
                <a:effectLst/>
                <a:latin typeface="Times New Roman" panose="02020603050405020304" pitchFamily="18" charset="0"/>
                <a:ea typeface="Calibri" panose="020F0502020204030204" pitchFamily="34" charset="0"/>
              </a:rPr>
              <a:t>=anion) on a hot pan, how long does it take before they vaporize and sublime away? A very </a:t>
            </a:r>
            <a:r>
              <a:rPr lang="en-US" sz="3200" dirty="0" err="1">
                <a:effectLst/>
                <a:latin typeface="Times New Roman" panose="02020603050405020304" pitchFamily="18" charset="0"/>
                <a:ea typeface="Calibri" panose="020F0502020204030204" pitchFamily="34" charset="0"/>
              </a:rPr>
              <a:t>very</a:t>
            </a:r>
            <a:r>
              <a:rPr lang="en-US" sz="3200" dirty="0">
                <a:effectLst/>
                <a:latin typeface="Times New Roman" panose="02020603050405020304" pitchFamily="18" charset="0"/>
                <a:ea typeface="Calibri" panose="020F0502020204030204" pitchFamily="34" charset="0"/>
              </a:rPr>
              <a:t> long time; electrostatic interactions are very </a:t>
            </a:r>
            <a:r>
              <a:rPr lang="en-US" sz="3200" dirty="0" err="1">
                <a:effectLst/>
                <a:latin typeface="Times New Roman" panose="02020603050405020304" pitchFamily="18" charset="0"/>
                <a:ea typeface="Calibri" panose="020F0502020204030204" pitchFamily="34" charset="0"/>
              </a:rPr>
              <a:t>very</a:t>
            </a:r>
            <a:r>
              <a:rPr lang="en-US" sz="3200" dirty="0">
                <a:effectLst/>
                <a:latin typeface="Times New Roman" panose="02020603050405020304" pitchFamily="18" charset="0"/>
                <a:ea typeface="Calibri" panose="020F0502020204030204" pitchFamily="34" charset="0"/>
              </a:rPr>
              <a:t> strong. The electrostatic interactions within a sodium chloride crystal are called ionic bonds. But when a single cation and a single anion are close together, within a protein, or within a folded RNA, those interactions are considered to be non-covalent electrostatic interactions</a:t>
            </a:r>
            <a:endParaRPr lang="en-IN" sz="3200" dirty="0"/>
          </a:p>
        </p:txBody>
      </p:sp>
    </p:spTree>
    <p:extLst>
      <p:ext uri="{BB962C8B-B14F-4D97-AF65-F5344CB8AC3E}">
        <p14:creationId xmlns:p14="http://schemas.microsoft.com/office/powerpoint/2010/main" val="378548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7ACD84-2C49-1D76-10E3-E42D97488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2312" y="4965700"/>
            <a:ext cx="6858001" cy="4800600"/>
          </a:xfrm>
          <a:prstGeom prst="rect">
            <a:avLst/>
          </a:prstGeom>
        </p:spPr>
      </p:pic>
      <p:pic>
        <p:nvPicPr>
          <p:cNvPr id="4" name="Picture 3">
            <a:extLst>
              <a:ext uri="{FF2B5EF4-FFF2-40B4-BE49-F238E27FC236}">
                <a16:creationId xmlns:a16="http://schemas.microsoft.com/office/drawing/2014/main" id="{5A022156-8489-F9D9-C7B8-2F041F07F4F2}"/>
              </a:ext>
            </a:extLst>
          </p:cNvPr>
          <p:cNvPicPr>
            <a:picLocks noChangeAspect="1"/>
          </p:cNvPicPr>
          <p:nvPr/>
        </p:nvPicPr>
        <p:blipFill rotWithShape="1">
          <a:blip r:embed="rId3"/>
          <a:srcRect b="7885"/>
          <a:stretch/>
        </p:blipFill>
        <p:spPr>
          <a:xfrm>
            <a:off x="361156" y="3349966"/>
            <a:ext cx="11506200" cy="7041976"/>
          </a:xfrm>
          <a:prstGeom prst="rect">
            <a:avLst/>
          </a:prstGeom>
        </p:spPr>
      </p:pic>
      <p:sp>
        <p:nvSpPr>
          <p:cNvPr id="6" name="TextBox 5">
            <a:extLst>
              <a:ext uri="{FF2B5EF4-FFF2-40B4-BE49-F238E27FC236}">
                <a16:creationId xmlns:a16="http://schemas.microsoft.com/office/drawing/2014/main" id="{A97D3067-C7BA-C3C1-F222-0BCA71CED738}"/>
              </a:ext>
            </a:extLst>
          </p:cNvPr>
          <p:cNvSpPr txBox="1"/>
          <p:nvPr/>
        </p:nvSpPr>
        <p:spPr>
          <a:xfrm>
            <a:off x="1046956" y="957584"/>
            <a:ext cx="17297400" cy="2308324"/>
          </a:xfrm>
          <a:prstGeom prst="rect">
            <a:avLst/>
          </a:prstGeom>
          <a:noFill/>
        </p:spPr>
        <p:txBody>
          <a:bodyPr wrap="square">
            <a:spAutoFit/>
          </a:bodyPr>
          <a:lstStyle/>
          <a:p>
            <a:pPr algn="just"/>
            <a:r>
              <a:rPr lang="en-US" sz="3600" dirty="0">
                <a:latin typeface="Times New Roman" panose="02020603050405020304" pitchFamily="18" charset="0"/>
                <a:cs typeface="Times New Roman" panose="02020603050405020304" pitchFamily="18" charset="0"/>
              </a:rPr>
              <a:t>A salt bridge is </a:t>
            </a:r>
            <a:r>
              <a:rPr lang="en-US" sz="3600" i="1" dirty="0">
                <a:latin typeface="Times New Roman" panose="02020603050405020304" pitchFamily="18" charset="0"/>
                <a:cs typeface="Times New Roman" panose="02020603050405020304" pitchFamily="18" charset="0"/>
              </a:rPr>
              <a:t>a non-covalent interaction between two ionized sites</a:t>
            </a:r>
            <a:r>
              <a:rPr lang="en-US" sz="3600" dirty="0">
                <a:latin typeface="Times New Roman" panose="02020603050405020304" pitchFamily="18" charset="0"/>
                <a:cs typeface="Times New Roman" panose="02020603050405020304" pitchFamily="18" charset="0"/>
              </a:rPr>
              <a:t>. It has two components: a hydrogen bond and an electrostatic interaction. </a:t>
            </a:r>
            <a:r>
              <a:rPr lang="en-IN" sz="3600" dirty="0">
                <a:latin typeface="Times New Roman" panose="02020603050405020304" pitchFamily="18" charset="0"/>
                <a:cs typeface="Times New Roman" panose="02020603050405020304" pitchFamily="18" charset="0"/>
              </a:rPr>
              <a:t>Salt bridges in proteins are bonds between oppositely charged residues that are sufficiently close to each other to experience electrostatic attraction.</a:t>
            </a:r>
          </a:p>
        </p:txBody>
      </p:sp>
      <p:sp>
        <p:nvSpPr>
          <p:cNvPr id="7" name="Text Box 1">
            <a:extLst>
              <a:ext uri="{FF2B5EF4-FFF2-40B4-BE49-F238E27FC236}">
                <a16:creationId xmlns:a16="http://schemas.microsoft.com/office/drawing/2014/main" id="{C5095E51-7972-8DCD-AB5D-9DBAD0349735}"/>
              </a:ext>
            </a:extLst>
          </p:cNvPr>
          <p:cNvSpPr txBox="1">
            <a:spLocks noChangeArrowheads="1"/>
          </p:cNvSpPr>
          <p:nvPr/>
        </p:nvSpPr>
        <p:spPr bwMode="auto">
          <a:xfrm>
            <a:off x="4961438" y="-115131"/>
            <a:ext cx="10648156"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9pPr>
          </a:lstStyle>
          <a:p>
            <a:pPr eaLnBrk="1" hangingPunct="1">
              <a:spcBef>
                <a:spcPts val="1500"/>
              </a:spcBef>
              <a:buClrTx/>
              <a:buFontTx/>
              <a:buNone/>
            </a:pPr>
            <a:r>
              <a:rPr lang="en-US" altLang="en-US" sz="4800" b="1" dirty="0">
                <a:solidFill>
                  <a:srgbClr val="C00000"/>
                </a:solidFill>
                <a:cs typeface="Times New Roman" panose="02020603050405020304" pitchFamily="18" charset="0"/>
              </a:rPr>
              <a:t>Electrostatic Interactions (Salt Bridge)</a:t>
            </a:r>
          </a:p>
        </p:txBody>
      </p:sp>
    </p:spTree>
    <p:extLst>
      <p:ext uri="{BB962C8B-B14F-4D97-AF65-F5344CB8AC3E}">
        <p14:creationId xmlns:p14="http://schemas.microsoft.com/office/powerpoint/2010/main" val="1835811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42E9B81-6E5E-E1D3-65A7-8B9BBB48A774}"/>
              </a:ext>
            </a:extLst>
          </p:cNvPr>
          <p:cNvSpPr txBox="1">
            <a:spLocks/>
          </p:cNvSpPr>
          <p:nvPr/>
        </p:nvSpPr>
        <p:spPr bwMode="auto">
          <a:xfrm>
            <a:off x="6553200" y="6248400"/>
            <a:ext cx="1901825"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defPPr>
              <a:defRPr lang="en-GB"/>
            </a:defPPr>
            <a:lvl1pPr algn="l" defTabSz="457200" rtl="0" eaLnBrk="0" fontAlgn="base" hangingPunct="0">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1pPr>
            <a:lvl2pPr marL="742950" indent="-285750" algn="l" defTabSz="457200" rtl="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2pPr>
            <a:lvl3pPr marL="1143000" indent="-228600" algn="l" defTabSz="457200" rtl="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3pPr>
            <a:lvl4pPr marL="1600200" indent="-228600" algn="l" defTabSz="457200" rtl="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4pPr>
            <a:lvl5pPr marL="2057400" indent="-228600" algn="l" defTabSz="457200" rtl="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5pPr>
            <a:lvl6pPr marL="25146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6pPr>
            <a:lvl7pPr marL="29718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7pPr>
            <a:lvl8pPr marL="34290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8pPr>
            <a:lvl9pPr marL="38862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9pPr>
          </a:lstStyle>
          <a:p>
            <a:pPr marL="0" marR="0" lvl="0" indent="0" algn="l"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0A00DF55-8FBC-4871-A1FD-1C1893D5AEC8}" type="slidenum">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cs typeface="Lucida Sans Unicode" panose="020B0602030504020204" pitchFamily="34" charset="0"/>
              </a:rPr>
              <a:pPr marL="0" marR="0" lvl="0" indent="0" algn="l"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12</a:t>
            </a:fld>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cs typeface="Lucida Sans Unicode" panose="020B0602030504020204" pitchFamily="34" charset="0"/>
            </a:endParaRPr>
          </a:p>
        </p:txBody>
      </p:sp>
      <p:sp>
        <p:nvSpPr>
          <p:cNvPr id="3" name="Text Box 1">
            <a:extLst>
              <a:ext uri="{FF2B5EF4-FFF2-40B4-BE49-F238E27FC236}">
                <a16:creationId xmlns:a16="http://schemas.microsoft.com/office/drawing/2014/main" id="{A7A6A9F8-4A1F-1DAF-9EDA-63BE91A34C20}"/>
              </a:ext>
            </a:extLst>
          </p:cNvPr>
          <p:cNvSpPr txBox="1">
            <a:spLocks noChangeArrowheads="1"/>
          </p:cNvSpPr>
          <p:nvPr/>
        </p:nvSpPr>
        <p:spPr bwMode="auto">
          <a:xfrm>
            <a:off x="790178" y="806227"/>
            <a:ext cx="17429956"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279400" indent="-279400"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9pPr>
          </a:lstStyle>
          <a:p>
            <a:pPr marL="0" indent="0" algn="just" defTabSz="457200" eaLnBrk="1" fontAlgn="base" hangingPunct="1">
              <a:spcBef>
                <a:spcPts val="750"/>
              </a:spcBef>
              <a:spcAft>
                <a:spcPct val="0"/>
              </a:spcAft>
              <a:buClr>
                <a:srgbClr val="3333CC"/>
              </a:buClr>
              <a:buSzPct val="100000"/>
            </a:pPr>
            <a:r>
              <a:rPr lang="en-US" altLang="en-US" sz="3600" dirty="0">
                <a:solidFill>
                  <a:srgbClr val="3333CC"/>
                </a:solidFill>
                <a:cs typeface="Times New Roman" panose="02020603050405020304" pitchFamily="18" charset="0"/>
              </a:rPr>
              <a:t>Hydrogen bonding</a:t>
            </a:r>
            <a:r>
              <a:rPr lang="en-US" altLang="en-US" sz="3600" dirty="0">
                <a:solidFill>
                  <a:srgbClr val="000000"/>
                </a:solidFill>
                <a:cs typeface="Times New Roman" panose="02020603050405020304" pitchFamily="18" charset="0"/>
              </a:rPr>
              <a:t> typically occurs when a hydrogen atom bonded to O, N, or F, is electrostatically attracted to a lone pair of electrons on an O, N, or F atom in another molecule.</a:t>
            </a:r>
          </a:p>
        </p:txBody>
      </p:sp>
      <p:sp>
        <p:nvSpPr>
          <p:cNvPr id="4" name="Text Box 2">
            <a:extLst>
              <a:ext uri="{FF2B5EF4-FFF2-40B4-BE49-F238E27FC236}">
                <a16:creationId xmlns:a16="http://schemas.microsoft.com/office/drawing/2014/main" id="{AF1DE2C0-C94F-15AA-A4B9-C43F1D1E7C3D}"/>
              </a:ext>
            </a:extLst>
          </p:cNvPr>
          <p:cNvSpPr txBox="1">
            <a:spLocks noChangeArrowheads="1"/>
          </p:cNvSpPr>
          <p:nvPr/>
        </p:nvSpPr>
        <p:spPr bwMode="auto">
          <a:xfrm>
            <a:off x="7699322" y="-207517"/>
            <a:ext cx="5430044"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9pPr>
          </a:lstStyle>
          <a:p>
            <a:pPr algn="just" defTabSz="457200" eaLnBrk="1" fontAlgn="base" hangingPunct="1">
              <a:spcBef>
                <a:spcPts val="1500"/>
              </a:spcBef>
              <a:spcAft>
                <a:spcPct val="0"/>
              </a:spcAft>
              <a:buSzPct val="100000"/>
            </a:pPr>
            <a:r>
              <a:rPr lang="en-US" altLang="en-US" sz="4800" b="1" dirty="0">
                <a:solidFill>
                  <a:srgbClr val="C00000"/>
                </a:solidFill>
                <a:cs typeface="Times New Roman" panose="02020603050405020304" pitchFamily="18" charset="0"/>
              </a:rPr>
              <a:t>Hydrogen Bonding</a:t>
            </a:r>
          </a:p>
        </p:txBody>
      </p:sp>
      <p:pic>
        <p:nvPicPr>
          <p:cNvPr id="5" name="Picture 3">
            <a:extLst>
              <a:ext uri="{FF2B5EF4-FFF2-40B4-BE49-F238E27FC236}">
                <a16:creationId xmlns:a16="http://schemas.microsoft.com/office/drawing/2014/main" id="{205B8659-C6E1-4CB0-F1AE-21D2AF0CE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303" y="2562735"/>
            <a:ext cx="6308453" cy="293636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a:extLst>
              <a:ext uri="{FF2B5EF4-FFF2-40B4-BE49-F238E27FC236}">
                <a16:creationId xmlns:a16="http://schemas.microsoft.com/office/drawing/2014/main" id="{D8D09863-167C-7C7E-9CEC-93153501CD02}"/>
              </a:ext>
            </a:extLst>
          </p:cNvPr>
          <p:cNvPicPr>
            <a:picLocks noChangeAspect="1"/>
          </p:cNvPicPr>
          <p:nvPr/>
        </p:nvPicPr>
        <p:blipFill rotWithShape="1">
          <a:blip r:embed="rId3"/>
          <a:srcRect t="24246" r="9886" b="18079"/>
          <a:stretch/>
        </p:blipFill>
        <p:spPr>
          <a:xfrm>
            <a:off x="589756" y="5898235"/>
            <a:ext cx="10603419" cy="4566460"/>
          </a:xfrm>
          <a:prstGeom prst="rect">
            <a:avLst/>
          </a:prstGeom>
        </p:spPr>
      </p:pic>
      <p:pic>
        <p:nvPicPr>
          <p:cNvPr id="7" name="Picture 6">
            <a:extLst>
              <a:ext uri="{FF2B5EF4-FFF2-40B4-BE49-F238E27FC236}">
                <a16:creationId xmlns:a16="http://schemas.microsoft.com/office/drawing/2014/main" id="{360EDE55-9FE2-B99B-F31B-5E1B1660EC1D}"/>
              </a:ext>
            </a:extLst>
          </p:cNvPr>
          <p:cNvPicPr>
            <a:picLocks noChangeAspect="1"/>
          </p:cNvPicPr>
          <p:nvPr/>
        </p:nvPicPr>
        <p:blipFill>
          <a:blip r:embed="rId4"/>
          <a:stretch>
            <a:fillRect/>
          </a:stretch>
        </p:blipFill>
        <p:spPr>
          <a:xfrm>
            <a:off x="7126650" y="2160365"/>
            <a:ext cx="11677269" cy="3883264"/>
          </a:xfrm>
          <a:prstGeom prst="rect">
            <a:avLst/>
          </a:prstGeom>
        </p:spPr>
      </p:pic>
      <p:grpSp>
        <p:nvGrpSpPr>
          <p:cNvPr id="8" name="Group 7">
            <a:extLst>
              <a:ext uri="{FF2B5EF4-FFF2-40B4-BE49-F238E27FC236}">
                <a16:creationId xmlns:a16="http://schemas.microsoft.com/office/drawing/2014/main" id="{622483DB-8E2D-158B-97F8-DD494809088C}"/>
              </a:ext>
            </a:extLst>
          </p:cNvPr>
          <p:cNvGrpSpPr/>
          <p:nvPr/>
        </p:nvGrpSpPr>
        <p:grpSpPr>
          <a:xfrm>
            <a:off x="12965284" y="6248402"/>
            <a:ext cx="4752578" cy="3524582"/>
            <a:chOff x="3277533" y="6429274"/>
            <a:chExt cx="5814589" cy="4094289"/>
          </a:xfrm>
        </p:grpSpPr>
        <p:grpSp>
          <p:nvGrpSpPr>
            <p:cNvPr id="9" name="Group 8">
              <a:extLst>
                <a:ext uri="{FF2B5EF4-FFF2-40B4-BE49-F238E27FC236}">
                  <a16:creationId xmlns:a16="http://schemas.microsoft.com/office/drawing/2014/main" id="{0A183797-CB05-C262-B4BA-12F2A11D1544}"/>
                </a:ext>
              </a:extLst>
            </p:cNvPr>
            <p:cNvGrpSpPr/>
            <p:nvPr/>
          </p:nvGrpSpPr>
          <p:grpSpPr>
            <a:xfrm>
              <a:off x="3277533" y="6859601"/>
              <a:ext cx="5354462" cy="3663962"/>
              <a:chOff x="3323205" y="6859601"/>
              <a:chExt cx="5354462" cy="3663962"/>
            </a:xfrm>
          </p:grpSpPr>
          <p:pic>
            <p:nvPicPr>
              <p:cNvPr id="20" name="Online Image Placeholder 3">
                <a:extLst>
                  <a:ext uri="{FF2B5EF4-FFF2-40B4-BE49-F238E27FC236}">
                    <a16:creationId xmlns:a16="http://schemas.microsoft.com/office/drawing/2014/main" id="{4B0F91AD-6AB8-706D-C51B-D5DE019020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6800" y="6859601"/>
                <a:ext cx="3800867" cy="2273808"/>
              </a:xfrm>
              <a:prstGeom prst="rect">
                <a:avLst/>
              </a:prstGeom>
            </p:spPr>
          </p:pic>
          <p:grpSp>
            <p:nvGrpSpPr>
              <p:cNvPr id="21" name="Group 5">
                <a:extLst>
                  <a:ext uri="{FF2B5EF4-FFF2-40B4-BE49-F238E27FC236}">
                    <a16:creationId xmlns:a16="http://schemas.microsoft.com/office/drawing/2014/main" id="{FEBCBCAB-9A80-5441-8A40-5A57119ACBA9}"/>
                  </a:ext>
                </a:extLst>
              </p:cNvPr>
              <p:cNvGrpSpPr>
                <a:grpSpLocks/>
              </p:cNvGrpSpPr>
              <p:nvPr/>
            </p:nvGrpSpPr>
            <p:grpSpPr bwMode="auto">
              <a:xfrm>
                <a:off x="3323205" y="8034473"/>
                <a:ext cx="4623595" cy="2489090"/>
                <a:chOff x="2166" y="2574"/>
                <a:chExt cx="3262" cy="1363"/>
              </a:xfrm>
            </p:grpSpPr>
            <p:sp>
              <p:nvSpPr>
                <p:cNvPr id="22" name="Line 6">
                  <a:extLst>
                    <a:ext uri="{FF2B5EF4-FFF2-40B4-BE49-F238E27FC236}">
                      <a16:creationId xmlns:a16="http://schemas.microsoft.com/office/drawing/2014/main" id="{2D372DEE-1CF9-EC1C-8A26-80FFFD505596}"/>
                    </a:ext>
                  </a:extLst>
                </p:cNvPr>
                <p:cNvSpPr>
                  <a:spLocks noChangeShapeType="1"/>
                </p:cNvSpPr>
                <p:nvPr/>
              </p:nvSpPr>
              <p:spPr bwMode="auto">
                <a:xfrm flipV="1">
                  <a:off x="3101" y="2574"/>
                  <a:ext cx="1269" cy="102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 name="Text Box 7">
                  <a:extLst>
                    <a:ext uri="{FF2B5EF4-FFF2-40B4-BE49-F238E27FC236}">
                      <a16:creationId xmlns:a16="http://schemas.microsoft.com/office/drawing/2014/main" id="{8183B3FA-05C9-D069-BCAC-5000BAFEB098}"/>
                    </a:ext>
                  </a:extLst>
                </p:cNvPr>
                <p:cNvSpPr txBox="1">
                  <a:spLocks noChangeArrowheads="1"/>
                </p:cNvSpPr>
                <p:nvPr/>
              </p:nvSpPr>
              <p:spPr bwMode="auto">
                <a:xfrm>
                  <a:off x="2166" y="3565"/>
                  <a:ext cx="3262"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Sand" charset="0"/>
                      <a:ea typeface="Geneva" pitchFamily="-107" charset="-128"/>
                    </a:defRPr>
                  </a:lvl1pPr>
                  <a:lvl2pPr marL="742950" indent="-285750" eaLnBrk="0" hangingPunct="0">
                    <a:defRPr sz="2400">
                      <a:solidFill>
                        <a:schemeClr val="tx1"/>
                      </a:solidFill>
                      <a:latin typeface="Sand" charset="0"/>
                      <a:ea typeface="Geneva" pitchFamily="-107" charset="-128"/>
                    </a:defRPr>
                  </a:lvl2pPr>
                  <a:lvl3pPr marL="1143000" indent="-228600" eaLnBrk="0" hangingPunct="0">
                    <a:defRPr sz="2400">
                      <a:solidFill>
                        <a:schemeClr val="tx1"/>
                      </a:solidFill>
                      <a:latin typeface="Sand" charset="0"/>
                      <a:ea typeface="Geneva" pitchFamily="-107" charset="-128"/>
                    </a:defRPr>
                  </a:lvl3pPr>
                  <a:lvl4pPr marL="1600200" indent="-228600" eaLnBrk="0" hangingPunct="0">
                    <a:defRPr sz="2400">
                      <a:solidFill>
                        <a:schemeClr val="tx1"/>
                      </a:solidFill>
                      <a:latin typeface="Sand" charset="0"/>
                      <a:ea typeface="Geneva" pitchFamily="-107" charset="-128"/>
                    </a:defRPr>
                  </a:lvl4pPr>
                  <a:lvl5pPr marL="2057400" indent="-228600" eaLnBrk="0" hangingPunct="0">
                    <a:defRPr sz="2400">
                      <a:solidFill>
                        <a:schemeClr val="tx1"/>
                      </a:solidFill>
                      <a:latin typeface="Sand" charset="0"/>
                      <a:ea typeface="Geneva" pitchFamily="-107" charset="-128"/>
                    </a:defRPr>
                  </a:lvl5pPr>
                  <a:lvl6pPr marL="2514600" indent="-228600" eaLnBrk="0" fontAlgn="base" hangingPunct="0">
                    <a:spcBef>
                      <a:spcPct val="0"/>
                    </a:spcBef>
                    <a:spcAft>
                      <a:spcPct val="0"/>
                    </a:spcAft>
                    <a:defRPr sz="2400">
                      <a:solidFill>
                        <a:schemeClr val="tx1"/>
                      </a:solidFill>
                      <a:latin typeface="Sand" charset="0"/>
                      <a:ea typeface="Geneva" pitchFamily="-107" charset="-128"/>
                    </a:defRPr>
                  </a:lvl6pPr>
                  <a:lvl7pPr marL="2971800" indent="-228600" eaLnBrk="0" fontAlgn="base" hangingPunct="0">
                    <a:spcBef>
                      <a:spcPct val="0"/>
                    </a:spcBef>
                    <a:spcAft>
                      <a:spcPct val="0"/>
                    </a:spcAft>
                    <a:defRPr sz="2400">
                      <a:solidFill>
                        <a:schemeClr val="tx1"/>
                      </a:solidFill>
                      <a:latin typeface="Sand" charset="0"/>
                      <a:ea typeface="Geneva" pitchFamily="-107" charset="-128"/>
                    </a:defRPr>
                  </a:lvl7pPr>
                  <a:lvl8pPr marL="3429000" indent="-228600" eaLnBrk="0" fontAlgn="base" hangingPunct="0">
                    <a:spcBef>
                      <a:spcPct val="0"/>
                    </a:spcBef>
                    <a:spcAft>
                      <a:spcPct val="0"/>
                    </a:spcAft>
                    <a:defRPr sz="2400">
                      <a:solidFill>
                        <a:schemeClr val="tx1"/>
                      </a:solidFill>
                      <a:latin typeface="Sand" charset="0"/>
                      <a:ea typeface="Geneva" pitchFamily="-107" charset="-128"/>
                    </a:defRPr>
                  </a:lvl8pPr>
                  <a:lvl9pPr marL="3886200" indent="-228600" eaLnBrk="0" fontAlgn="base" hangingPunct="0">
                    <a:spcBef>
                      <a:spcPct val="0"/>
                    </a:spcBef>
                    <a:spcAft>
                      <a:spcPct val="0"/>
                    </a:spcAft>
                    <a:defRPr sz="2400">
                      <a:solidFill>
                        <a:schemeClr val="tx1"/>
                      </a:solidFill>
                      <a:latin typeface="Sand" charset="0"/>
                      <a:ea typeface="Geneva" pitchFamily="-107" charset="-128"/>
                    </a:defRPr>
                  </a:lvl9pPr>
                </a:lstStyle>
                <a:p>
                  <a:pPr>
                    <a:spcBef>
                      <a:spcPct val="50000"/>
                    </a:spcBef>
                  </a:pPr>
                  <a:r>
                    <a:rPr lang="en-US" altLang="en-US" sz="3200" b="1" dirty="0">
                      <a:solidFill>
                        <a:srgbClr val="FF0000"/>
                      </a:solidFill>
                      <a:latin typeface="Times New Roman" panose="02020603050405020304" pitchFamily="18" charset="0"/>
                    </a:rPr>
                    <a:t>Hydrogen “bond”</a:t>
                  </a:r>
                  <a:endParaRPr lang="en-US" altLang="en-US" dirty="0">
                    <a:latin typeface="Times New Roman" panose="02020603050405020304" pitchFamily="18" charset="0"/>
                  </a:endParaRPr>
                </a:p>
              </p:txBody>
            </p:sp>
          </p:grpSp>
        </p:grpSp>
        <p:sp>
          <p:nvSpPr>
            <p:cNvPr id="10" name="TextBox 9">
              <a:extLst>
                <a:ext uri="{FF2B5EF4-FFF2-40B4-BE49-F238E27FC236}">
                  <a16:creationId xmlns:a16="http://schemas.microsoft.com/office/drawing/2014/main" id="{86B718C0-2C06-891C-FDF3-4738BAC68533}"/>
                </a:ext>
              </a:extLst>
            </p:cNvPr>
            <p:cNvSpPr txBox="1"/>
            <p:nvPr/>
          </p:nvSpPr>
          <p:spPr>
            <a:xfrm>
              <a:off x="6553200" y="7585270"/>
              <a:ext cx="576088" cy="523220"/>
            </a:xfrm>
            <a:prstGeom prst="rect">
              <a:avLst/>
            </a:prstGeom>
            <a:noFill/>
          </p:spPr>
          <p:txBody>
            <a:bodyPr wrap="square" rtlCol="0">
              <a:spAutoFit/>
            </a:bodyPr>
            <a:lstStyle/>
            <a:p>
              <a:r>
                <a:rPr lang="en-US" sz="2800" dirty="0">
                  <a:sym typeface="Symbol" panose="05050102010706020507" pitchFamily="18" charset="2"/>
                </a:rPr>
                <a:t></a:t>
              </a:r>
              <a:r>
                <a:rPr lang="en-US" sz="2800" baseline="30000" dirty="0">
                  <a:sym typeface="Symbol" panose="05050102010706020507" pitchFamily="18" charset="2"/>
                </a:rPr>
                <a:t>-</a:t>
              </a:r>
              <a:endParaRPr lang="en-US" sz="2800" dirty="0"/>
            </a:p>
          </p:txBody>
        </p:sp>
        <p:grpSp>
          <p:nvGrpSpPr>
            <p:cNvPr id="11" name="Group 10">
              <a:extLst>
                <a:ext uri="{FF2B5EF4-FFF2-40B4-BE49-F238E27FC236}">
                  <a16:creationId xmlns:a16="http://schemas.microsoft.com/office/drawing/2014/main" id="{AE99C91D-04C7-1399-3592-09D955B616D1}"/>
                </a:ext>
              </a:extLst>
            </p:cNvPr>
            <p:cNvGrpSpPr/>
            <p:nvPr/>
          </p:nvGrpSpPr>
          <p:grpSpPr>
            <a:xfrm>
              <a:off x="4526328" y="6429274"/>
              <a:ext cx="4565794" cy="3050931"/>
              <a:chOff x="4572000" y="6429274"/>
              <a:chExt cx="4565794" cy="3050931"/>
            </a:xfrm>
          </p:grpSpPr>
          <p:sp>
            <p:nvSpPr>
              <p:cNvPr id="12" name="TextBox 11">
                <a:extLst>
                  <a:ext uri="{FF2B5EF4-FFF2-40B4-BE49-F238E27FC236}">
                    <a16:creationId xmlns:a16="http://schemas.microsoft.com/office/drawing/2014/main" id="{611F6506-A00C-A6A6-2325-62CD979A69B9}"/>
                  </a:ext>
                </a:extLst>
              </p:cNvPr>
              <p:cNvSpPr txBox="1"/>
              <p:nvPr/>
            </p:nvSpPr>
            <p:spPr>
              <a:xfrm>
                <a:off x="5486400" y="6429274"/>
                <a:ext cx="457200" cy="523220"/>
              </a:xfrm>
              <a:prstGeom prst="rect">
                <a:avLst/>
              </a:prstGeom>
              <a:noFill/>
            </p:spPr>
            <p:txBody>
              <a:bodyPr wrap="square" rtlCol="0">
                <a:spAutoFit/>
              </a:bodyPr>
              <a:lstStyle/>
              <a:p>
                <a:r>
                  <a:rPr lang="en-US" sz="2800" dirty="0">
                    <a:sym typeface="Symbol" panose="05050102010706020507" pitchFamily="18" charset="2"/>
                  </a:rPr>
                  <a:t></a:t>
                </a:r>
                <a:r>
                  <a:rPr lang="en-US" sz="2800" baseline="30000" dirty="0">
                    <a:sym typeface="Symbol" panose="05050102010706020507" pitchFamily="18" charset="2"/>
                  </a:rPr>
                  <a:t>-</a:t>
                </a:r>
                <a:endParaRPr lang="en-US" sz="2800" dirty="0"/>
              </a:p>
            </p:txBody>
          </p:sp>
          <p:sp>
            <p:nvSpPr>
              <p:cNvPr id="13" name="TextBox 12">
                <a:extLst>
                  <a:ext uri="{FF2B5EF4-FFF2-40B4-BE49-F238E27FC236}">
                    <a16:creationId xmlns:a16="http://schemas.microsoft.com/office/drawing/2014/main" id="{84F61029-668B-849C-DABA-2263EBDEA3FA}"/>
                  </a:ext>
                </a:extLst>
              </p:cNvPr>
              <p:cNvSpPr txBox="1"/>
              <p:nvPr/>
            </p:nvSpPr>
            <p:spPr>
              <a:xfrm>
                <a:off x="6310828" y="7323660"/>
                <a:ext cx="576088" cy="523220"/>
              </a:xfrm>
              <a:prstGeom prst="rect">
                <a:avLst/>
              </a:prstGeom>
              <a:noFill/>
            </p:spPr>
            <p:txBody>
              <a:bodyPr wrap="square" rtlCol="0">
                <a:spAutoFit/>
              </a:bodyPr>
              <a:lstStyle/>
              <a:p>
                <a:r>
                  <a:rPr lang="en-US" sz="2800" dirty="0">
                    <a:sym typeface="Symbol" panose="05050102010706020507" pitchFamily="18" charset="2"/>
                  </a:rPr>
                  <a:t></a:t>
                </a:r>
                <a:r>
                  <a:rPr lang="en-US" sz="2800" baseline="30000" dirty="0">
                    <a:sym typeface="Symbol" panose="05050102010706020507" pitchFamily="18" charset="2"/>
                  </a:rPr>
                  <a:t>+</a:t>
                </a:r>
                <a:endParaRPr lang="en-US" sz="2800" dirty="0"/>
              </a:p>
            </p:txBody>
          </p:sp>
          <p:sp>
            <p:nvSpPr>
              <p:cNvPr id="14" name="TextBox 13">
                <a:extLst>
                  <a:ext uri="{FF2B5EF4-FFF2-40B4-BE49-F238E27FC236}">
                    <a16:creationId xmlns:a16="http://schemas.microsoft.com/office/drawing/2014/main" id="{4A6A6943-0EC9-6B8A-FA3D-6DB8819C8D94}"/>
                  </a:ext>
                </a:extLst>
              </p:cNvPr>
              <p:cNvSpPr txBox="1"/>
              <p:nvPr/>
            </p:nvSpPr>
            <p:spPr>
              <a:xfrm>
                <a:off x="4572000" y="7309341"/>
                <a:ext cx="576088" cy="523220"/>
              </a:xfrm>
              <a:prstGeom prst="rect">
                <a:avLst/>
              </a:prstGeom>
              <a:noFill/>
            </p:spPr>
            <p:txBody>
              <a:bodyPr wrap="square" rtlCol="0">
                <a:spAutoFit/>
              </a:bodyPr>
              <a:lstStyle/>
              <a:p>
                <a:r>
                  <a:rPr lang="en-US" sz="2800" dirty="0">
                    <a:sym typeface="Symbol" panose="05050102010706020507" pitchFamily="18" charset="2"/>
                  </a:rPr>
                  <a:t></a:t>
                </a:r>
                <a:r>
                  <a:rPr lang="en-US" sz="2800" baseline="30000" dirty="0">
                    <a:sym typeface="Symbol" panose="05050102010706020507" pitchFamily="18" charset="2"/>
                  </a:rPr>
                  <a:t>+</a:t>
                </a:r>
                <a:endParaRPr lang="en-US" sz="2800" dirty="0"/>
              </a:p>
            </p:txBody>
          </p:sp>
          <p:sp>
            <p:nvSpPr>
              <p:cNvPr id="15" name="TextBox 14">
                <a:extLst>
                  <a:ext uri="{FF2B5EF4-FFF2-40B4-BE49-F238E27FC236}">
                    <a16:creationId xmlns:a16="http://schemas.microsoft.com/office/drawing/2014/main" id="{EE0ED31B-71A3-454C-CEA3-B16F7470266A}"/>
                  </a:ext>
                </a:extLst>
              </p:cNvPr>
              <p:cNvSpPr txBox="1"/>
              <p:nvPr/>
            </p:nvSpPr>
            <p:spPr>
              <a:xfrm>
                <a:off x="5791200" y="8951276"/>
                <a:ext cx="576088" cy="523220"/>
              </a:xfrm>
              <a:prstGeom prst="rect">
                <a:avLst/>
              </a:prstGeom>
              <a:noFill/>
            </p:spPr>
            <p:txBody>
              <a:bodyPr wrap="square" rtlCol="0">
                <a:spAutoFit/>
              </a:bodyPr>
              <a:lstStyle/>
              <a:p>
                <a:r>
                  <a:rPr lang="en-US" sz="2800" dirty="0">
                    <a:sym typeface="Symbol" panose="05050102010706020507" pitchFamily="18" charset="2"/>
                  </a:rPr>
                  <a:t></a:t>
                </a:r>
                <a:r>
                  <a:rPr lang="en-US" sz="2800" baseline="30000" dirty="0">
                    <a:sym typeface="Symbol" panose="05050102010706020507" pitchFamily="18" charset="2"/>
                  </a:rPr>
                  <a:t>+</a:t>
                </a:r>
                <a:endParaRPr lang="en-US" sz="2800" dirty="0"/>
              </a:p>
            </p:txBody>
          </p:sp>
          <p:sp>
            <p:nvSpPr>
              <p:cNvPr id="16" name="TextBox 15">
                <a:extLst>
                  <a:ext uri="{FF2B5EF4-FFF2-40B4-BE49-F238E27FC236}">
                    <a16:creationId xmlns:a16="http://schemas.microsoft.com/office/drawing/2014/main" id="{B3CB24B9-DC34-5772-A9C3-C6ABDD9BEDFD}"/>
                  </a:ext>
                </a:extLst>
              </p:cNvPr>
              <p:cNvSpPr txBox="1"/>
              <p:nvPr/>
            </p:nvSpPr>
            <p:spPr>
              <a:xfrm>
                <a:off x="7274379" y="8956985"/>
                <a:ext cx="576088" cy="523220"/>
              </a:xfrm>
              <a:prstGeom prst="rect">
                <a:avLst/>
              </a:prstGeom>
              <a:noFill/>
            </p:spPr>
            <p:txBody>
              <a:bodyPr wrap="square" rtlCol="0">
                <a:spAutoFit/>
              </a:bodyPr>
              <a:lstStyle/>
              <a:p>
                <a:r>
                  <a:rPr lang="en-US" sz="2800" dirty="0">
                    <a:sym typeface="Symbol" panose="05050102010706020507" pitchFamily="18" charset="2"/>
                  </a:rPr>
                  <a:t></a:t>
                </a:r>
                <a:r>
                  <a:rPr lang="en-US" sz="2800" baseline="30000" dirty="0">
                    <a:sym typeface="Symbol" panose="05050102010706020507" pitchFamily="18" charset="2"/>
                  </a:rPr>
                  <a:t>+</a:t>
                </a:r>
                <a:endParaRPr lang="en-US" sz="2800" dirty="0"/>
              </a:p>
            </p:txBody>
          </p:sp>
          <p:sp>
            <p:nvSpPr>
              <p:cNvPr id="17" name="TextBox 16">
                <a:extLst>
                  <a:ext uri="{FF2B5EF4-FFF2-40B4-BE49-F238E27FC236}">
                    <a16:creationId xmlns:a16="http://schemas.microsoft.com/office/drawing/2014/main" id="{D187BC57-74F2-E749-790D-2B04BDE8B745}"/>
                  </a:ext>
                </a:extLst>
              </p:cNvPr>
              <p:cNvSpPr txBox="1"/>
              <p:nvPr/>
            </p:nvSpPr>
            <p:spPr>
              <a:xfrm>
                <a:off x="6882079" y="7333888"/>
                <a:ext cx="576088" cy="523220"/>
              </a:xfrm>
              <a:prstGeom prst="rect">
                <a:avLst/>
              </a:prstGeom>
              <a:noFill/>
            </p:spPr>
            <p:txBody>
              <a:bodyPr wrap="square" rtlCol="0">
                <a:spAutoFit/>
              </a:bodyPr>
              <a:lstStyle/>
              <a:p>
                <a:r>
                  <a:rPr lang="en-US" sz="2800" dirty="0">
                    <a:sym typeface="Symbol" panose="05050102010706020507" pitchFamily="18" charset="2"/>
                  </a:rPr>
                  <a:t></a:t>
                </a:r>
                <a:r>
                  <a:rPr lang="en-US" sz="2800" baseline="30000" dirty="0">
                    <a:sym typeface="Symbol" panose="05050102010706020507" pitchFamily="18" charset="2"/>
                  </a:rPr>
                  <a:t>+</a:t>
                </a:r>
                <a:endParaRPr lang="en-US" sz="2800" dirty="0"/>
              </a:p>
            </p:txBody>
          </p:sp>
          <p:sp>
            <p:nvSpPr>
              <p:cNvPr id="18" name="TextBox 17">
                <a:extLst>
                  <a:ext uri="{FF2B5EF4-FFF2-40B4-BE49-F238E27FC236}">
                    <a16:creationId xmlns:a16="http://schemas.microsoft.com/office/drawing/2014/main" id="{B117C7B5-A3A4-9320-E6FB-7835DE6C7A0D}"/>
                  </a:ext>
                </a:extLst>
              </p:cNvPr>
              <p:cNvSpPr txBox="1"/>
              <p:nvPr/>
            </p:nvSpPr>
            <p:spPr>
              <a:xfrm>
                <a:off x="8561706" y="7393001"/>
                <a:ext cx="576088" cy="523220"/>
              </a:xfrm>
              <a:prstGeom prst="rect">
                <a:avLst/>
              </a:prstGeom>
              <a:noFill/>
            </p:spPr>
            <p:txBody>
              <a:bodyPr wrap="square" rtlCol="0">
                <a:spAutoFit/>
              </a:bodyPr>
              <a:lstStyle/>
              <a:p>
                <a:r>
                  <a:rPr lang="en-US" sz="2800" dirty="0">
                    <a:sym typeface="Symbol" panose="05050102010706020507" pitchFamily="18" charset="2"/>
                  </a:rPr>
                  <a:t></a:t>
                </a:r>
                <a:r>
                  <a:rPr lang="en-US" sz="2800" baseline="30000" dirty="0">
                    <a:sym typeface="Symbol" panose="05050102010706020507" pitchFamily="18" charset="2"/>
                  </a:rPr>
                  <a:t>+</a:t>
                </a:r>
                <a:endParaRPr lang="en-US" sz="2800" dirty="0"/>
              </a:p>
            </p:txBody>
          </p:sp>
          <p:sp>
            <p:nvSpPr>
              <p:cNvPr id="19" name="TextBox 18">
                <a:extLst>
                  <a:ext uri="{FF2B5EF4-FFF2-40B4-BE49-F238E27FC236}">
                    <a16:creationId xmlns:a16="http://schemas.microsoft.com/office/drawing/2014/main" id="{60CDA0D8-7708-65FE-0441-874D44165BF5}"/>
                  </a:ext>
                </a:extLst>
              </p:cNvPr>
              <p:cNvSpPr txBox="1"/>
              <p:nvPr/>
            </p:nvSpPr>
            <p:spPr>
              <a:xfrm>
                <a:off x="7696200" y="6429274"/>
                <a:ext cx="576088" cy="523220"/>
              </a:xfrm>
              <a:prstGeom prst="rect">
                <a:avLst/>
              </a:prstGeom>
              <a:noFill/>
            </p:spPr>
            <p:txBody>
              <a:bodyPr wrap="square" rtlCol="0">
                <a:spAutoFit/>
              </a:bodyPr>
              <a:lstStyle/>
              <a:p>
                <a:r>
                  <a:rPr lang="en-US" sz="2800" dirty="0">
                    <a:sym typeface="Symbol" panose="05050102010706020507" pitchFamily="18" charset="2"/>
                  </a:rPr>
                  <a:t></a:t>
                </a:r>
                <a:r>
                  <a:rPr lang="en-US" sz="2800" baseline="30000" dirty="0">
                    <a:sym typeface="Symbol" panose="05050102010706020507" pitchFamily="18" charset="2"/>
                  </a:rPr>
                  <a:t>-</a:t>
                </a:r>
                <a:endParaRPr lang="en-US" sz="2800" dirty="0"/>
              </a:p>
            </p:txBody>
          </p:sp>
        </p:grpSp>
      </p:grpSp>
    </p:spTree>
    <p:extLst>
      <p:ext uri="{BB962C8B-B14F-4D97-AF65-F5344CB8AC3E}">
        <p14:creationId xmlns:p14="http://schemas.microsoft.com/office/powerpoint/2010/main" val="471777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28DAF5B-4157-DBFC-D331-4A01AA33305C}"/>
              </a:ext>
            </a:extLst>
          </p:cNvPr>
          <p:cNvSpPr txBox="1">
            <a:spLocks noChangeArrowheads="1"/>
          </p:cNvSpPr>
          <p:nvPr/>
        </p:nvSpPr>
        <p:spPr>
          <a:xfrm>
            <a:off x="5314156" y="0"/>
            <a:ext cx="10668000" cy="762000"/>
          </a:xfrm>
          <a:prstGeom prst="rect">
            <a:avLst/>
          </a:prstGeom>
        </p:spPr>
        <p:txBody>
          <a:bodyPr/>
          <a:lstStyle>
            <a:lvl1pPr>
              <a:defRPr>
                <a:latin typeface="+mj-lt"/>
                <a:ea typeface="+mj-ea"/>
                <a:cs typeface="+mj-cs"/>
              </a:defRPr>
            </a:lvl1pPr>
          </a:lstStyle>
          <a:p>
            <a:r>
              <a:rPr lang="en-US" altLang="en-US" sz="4800" b="1" dirty="0">
                <a:solidFill>
                  <a:srgbClr val="C00000"/>
                </a:solidFill>
                <a:latin typeface="Times New Roman" panose="02020603050405020304" pitchFamily="18" charset="0"/>
                <a:ea typeface="+mn-ea"/>
                <a:cs typeface="Times New Roman" panose="02020603050405020304" pitchFamily="18" charset="0"/>
              </a:rPr>
              <a:t>Why does Hydrogen “bonding” occur?</a:t>
            </a:r>
          </a:p>
        </p:txBody>
      </p:sp>
      <p:grpSp>
        <p:nvGrpSpPr>
          <p:cNvPr id="4" name="Group 18">
            <a:extLst>
              <a:ext uri="{FF2B5EF4-FFF2-40B4-BE49-F238E27FC236}">
                <a16:creationId xmlns:a16="http://schemas.microsoft.com/office/drawing/2014/main" id="{98C9BA40-54B2-26FA-CD94-5CFA656C0F04}"/>
              </a:ext>
            </a:extLst>
          </p:cNvPr>
          <p:cNvGrpSpPr>
            <a:grpSpLocks/>
          </p:cNvGrpSpPr>
          <p:nvPr/>
        </p:nvGrpSpPr>
        <p:grpSpPr bwMode="auto">
          <a:xfrm rot="10800000">
            <a:off x="1182987" y="879988"/>
            <a:ext cx="2530969" cy="2103844"/>
            <a:chOff x="3048000" y="2743200"/>
            <a:chExt cx="2819400" cy="2622550"/>
          </a:xfrm>
        </p:grpSpPr>
        <p:sp>
          <p:nvSpPr>
            <p:cNvPr id="5" name="Text Box 3">
              <a:extLst>
                <a:ext uri="{FF2B5EF4-FFF2-40B4-BE49-F238E27FC236}">
                  <a16:creationId xmlns:a16="http://schemas.microsoft.com/office/drawing/2014/main" id="{21328294-3A52-D574-31F0-7BF218AF5BBE}"/>
                </a:ext>
              </a:extLst>
            </p:cNvPr>
            <p:cNvSpPr txBox="1">
              <a:spLocks noChangeArrowheads="1"/>
            </p:cNvSpPr>
            <p:nvPr/>
          </p:nvSpPr>
          <p:spPr bwMode="auto">
            <a:xfrm>
              <a:off x="3048000" y="3810000"/>
              <a:ext cx="762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Sand" charset="0"/>
                  <a:ea typeface="Geneva" pitchFamily="-107" charset="-128"/>
                </a:defRPr>
              </a:lvl1pPr>
              <a:lvl2pPr marL="742950" indent="-285750" eaLnBrk="0" hangingPunct="0">
                <a:defRPr sz="2400">
                  <a:solidFill>
                    <a:schemeClr val="tx1"/>
                  </a:solidFill>
                  <a:latin typeface="Sand" charset="0"/>
                  <a:ea typeface="Geneva" pitchFamily="-107" charset="-128"/>
                </a:defRPr>
              </a:lvl2pPr>
              <a:lvl3pPr marL="1143000" indent="-228600" eaLnBrk="0" hangingPunct="0">
                <a:defRPr sz="2400">
                  <a:solidFill>
                    <a:schemeClr val="tx1"/>
                  </a:solidFill>
                  <a:latin typeface="Sand" charset="0"/>
                  <a:ea typeface="Geneva" pitchFamily="-107" charset="-128"/>
                </a:defRPr>
              </a:lvl3pPr>
              <a:lvl4pPr marL="1600200" indent="-228600" eaLnBrk="0" hangingPunct="0">
                <a:defRPr sz="2400">
                  <a:solidFill>
                    <a:schemeClr val="tx1"/>
                  </a:solidFill>
                  <a:latin typeface="Sand" charset="0"/>
                  <a:ea typeface="Geneva" pitchFamily="-107" charset="-128"/>
                </a:defRPr>
              </a:lvl4pPr>
              <a:lvl5pPr marL="2057400" indent="-228600" eaLnBrk="0" hangingPunct="0">
                <a:defRPr sz="2400">
                  <a:solidFill>
                    <a:schemeClr val="tx1"/>
                  </a:solidFill>
                  <a:latin typeface="Sand" charset="0"/>
                  <a:ea typeface="Geneva" pitchFamily="-107" charset="-128"/>
                </a:defRPr>
              </a:lvl5pPr>
              <a:lvl6pPr marL="2514600" indent="-228600" eaLnBrk="0" fontAlgn="base" hangingPunct="0">
                <a:spcBef>
                  <a:spcPct val="0"/>
                </a:spcBef>
                <a:spcAft>
                  <a:spcPct val="0"/>
                </a:spcAft>
                <a:defRPr sz="2400">
                  <a:solidFill>
                    <a:schemeClr val="tx1"/>
                  </a:solidFill>
                  <a:latin typeface="Sand" charset="0"/>
                  <a:ea typeface="Geneva" pitchFamily="-107" charset="-128"/>
                </a:defRPr>
              </a:lvl6pPr>
              <a:lvl7pPr marL="2971800" indent="-228600" eaLnBrk="0" fontAlgn="base" hangingPunct="0">
                <a:spcBef>
                  <a:spcPct val="0"/>
                </a:spcBef>
                <a:spcAft>
                  <a:spcPct val="0"/>
                </a:spcAft>
                <a:defRPr sz="2400">
                  <a:solidFill>
                    <a:schemeClr val="tx1"/>
                  </a:solidFill>
                  <a:latin typeface="Sand" charset="0"/>
                  <a:ea typeface="Geneva" pitchFamily="-107" charset="-128"/>
                </a:defRPr>
              </a:lvl7pPr>
              <a:lvl8pPr marL="3429000" indent="-228600" eaLnBrk="0" fontAlgn="base" hangingPunct="0">
                <a:spcBef>
                  <a:spcPct val="0"/>
                </a:spcBef>
                <a:spcAft>
                  <a:spcPct val="0"/>
                </a:spcAft>
                <a:defRPr sz="2400">
                  <a:solidFill>
                    <a:schemeClr val="tx1"/>
                  </a:solidFill>
                  <a:latin typeface="Sand" charset="0"/>
                  <a:ea typeface="Geneva" pitchFamily="-107" charset="-128"/>
                </a:defRPr>
              </a:lvl8pPr>
              <a:lvl9pPr marL="3886200" indent="-228600" eaLnBrk="0" fontAlgn="base" hangingPunct="0">
                <a:spcBef>
                  <a:spcPct val="0"/>
                </a:spcBef>
                <a:spcAft>
                  <a:spcPct val="0"/>
                </a:spcAft>
                <a:defRPr sz="2400">
                  <a:solidFill>
                    <a:schemeClr val="tx1"/>
                  </a:solidFill>
                  <a:latin typeface="Sand" charset="0"/>
                  <a:ea typeface="Geneva" pitchFamily="-107" charset="-128"/>
                </a:defRPr>
              </a:lvl9pPr>
            </a:lstStyle>
            <a:p>
              <a:pPr>
                <a:spcBef>
                  <a:spcPct val="50000"/>
                </a:spcBef>
              </a:pPr>
              <a:r>
                <a:rPr lang="en-US" altLang="en-US" sz="9600" dirty="0">
                  <a:latin typeface="Times New Roman" panose="02020603050405020304" pitchFamily="18" charset="0"/>
                </a:rPr>
                <a:t>H</a:t>
              </a:r>
            </a:p>
          </p:txBody>
        </p:sp>
        <p:sp>
          <p:nvSpPr>
            <p:cNvPr id="6" name="Text Box 4">
              <a:extLst>
                <a:ext uri="{FF2B5EF4-FFF2-40B4-BE49-F238E27FC236}">
                  <a16:creationId xmlns:a16="http://schemas.microsoft.com/office/drawing/2014/main" id="{AC7602B6-D1D8-69B4-484E-7B76E26DDF1D}"/>
                </a:ext>
              </a:extLst>
            </p:cNvPr>
            <p:cNvSpPr txBox="1">
              <a:spLocks noChangeArrowheads="1"/>
            </p:cNvSpPr>
            <p:nvPr/>
          </p:nvSpPr>
          <p:spPr bwMode="auto">
            <a:xfrm>
              <a:off x="5334000" y="3810001"/>
              <a:ext cx="533400" cy="155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Sand" charset="0"/>
                  <a:ea typeface="Geneva" pitchFamily="-107" charset="-128"/>
                </a:defRPr>
              </a:lvl1pPr>
              <a:lvl2pPr marL="742950" indent="-285750" eaLnBrk="0" hangingPunct="0">
                <a:defRPr sz="2400">
                  <a:solidFill>
                    <a:schemeClr val="tx1"/>
                  </a:solidFill>
                  <a:latin typeface="Sand" charset="0"/>
                  <a:ea typeface="Geneva" pitchFamily="-107" charset="-128"/>
                </a:defRPr>
              </a:lvl2pPr>
              <a:lvl3pPr marL="1143000" indent="-228600" eaLnBrk="0" hangingPunct="0">
                <a:defRPr sz="2400">
                  <a:solidFill>
                    <a:schemeClr val="tx1"/>
                  </a:solidFill>
                  <a:latin typeface="Sand" charset="0"/>
                  <a:ea typeface="Geneva" pitchFamily="-107" charset="-128"/>
                </a:defRPr>
              </a:lvl3pPr>
              <a:lvl4pPr marL="1600200" indent="-228600" eaLnBrk="0" hangingPunct="0">
                <a:defRPr sz="2400">
                  <a:solidFill>
                    <a:schemeClr val="tx1"/>
                  </a:solidFill>
                  <a:latin typeface="Sand" charset="0"/>
                  <a:ea typeface="Geneva" pitchFamily="-107" charset="-128"/>
                </a:defRPr>
              </a:lvl4pPr>
              <a:lvl5pPr marL="2057400" indent="-228600" eaLnBrk="0" hangingPunct="0">
                <a:defRPr sz="2400">
                  <a:solidFill>
                    <a:schemeClr val="tx1"/>
                  </a:solidFill>
                  <a:latin typeface="Sand" charset="0"/>
                  <a:ea typeface="Geneva" pitchFamily="-107" charset="-128"/>
                </a:defRPr>
              </a:lvl5pPr>
              <a:lvl6pPr marL="2514600" indent="-228600" eaLnBrk="0" fontAlgn="base" hangingPunct="0">
                <a:spcBef>
                  <a:spcPct val="0"/>
                </a:spcBef>
                <a:spcAft>
                  <a:spcPct val="0"/>
                </a:spcAft>
                <a:defRPr sz="2400">
                  <a:solidFill>
                    <a:schemeClr val="tx1"/>
                  </a:solidFill>
                  <a:latin typeface="Sand" charset="0"/>
                  <a:ea typeface="Geneva" pitchFamily="-107" charset="-128"/>
                </a:defRPr>
              </a:lvl6pPr>
              <a:lvl7pPr marL="2971800" indent="-228600" eaLnBrk="0" fontAlgn="base" hangingPunct="0">
                <a:spcBef>
                  <a:spcPct val="0"/>
                </a:spcBef>
                <a:spcAft>
                  <a:spcPct val="0"/>
                </a:spcAft>
                <a:defRPr sz="2400">
                  <a:solidFill>
                    <a:schemeClr val="tx1"/>
                  </a:solidFill>
                  <a:latin typeface="Sand" charset="0"/>
                  <a:ea typeface="Geneva" pitchFamily="-107" charset="-128"/>
                </a:defRPr>
              </a:lvl7pPr>
              <a:lvl8pPr marL="3429000" indent="-228600" eaLnBrk="0" fontAlgn="base" hangingPunct="0">
                <a:spcBef>
                  <a:spcPct val="0"/>
                </a:spcBef>
                <a:spcAft>
                  <a:spcPct val="0"/>
                </a:spcAft>
                <a:defRPr sz="2400">
                  <a:solidFill>
                    <a:schemeClr val="tx1"/>
                  </a:solidFill>
                  <a:latin typeface="Sand" charset="0"/>
                  <a:ea typeface="Geneva" pitchFamily="-107" charset="-128"/>
                </a:defRPr>
              </a:lvl8pPr>
              <a:lvl9pPr marL="3886200" indent="-228600" eaLnBrk="0" fontAlgn="base" hangingPunct="0">
                <a:spcBef>
                  <a:spcPct val="0"/>
                </a:spcBef>
                <a:spcAft>
                  <a:spcPct val="0"/>
                </a:spcAft>
                <a:defRPr sz="2400">
                  <a:solidFill>
                    <a:schemeClr val="tx1"/>
                  </a:solidFill>
                  <a:latin typeface="Sand" charset="0"/>
                  <a:ea typeface="Geneva" pitchFamily="-107" charset="-128"/>
                </a:defRPr>
              </a:lvl9pPr>
            </a:lstStyle>
            <a:p>
              <a:pPr>
                <a:spcBef>
                  <a:spcPct val="50000"/>
                </a:spcBef>
              </a:pPr>
              <a:r>
                <a:rPr lang="en-US" altLang="en-US" sz="9600" dirty="0">
                  <a:latin typeface="Times New Roman" panose="02020603050405020304" pitchFamily="18" charset="0"/>
                </a:rPr>
                <a:t>H</a:t>
              </a:r>
            </a:p>
          </p:txBody>
        </p:sp>
        <p:grpSp>
          <p:nvGrpSpPr>
            <p:cNvPr id="7" name="Group 5">
              <a:extLst>
                <a:ext uri="{FF2B5EF4-FFF2-40B4-BE49-F238E27FC236}">
                  <a16:creationId xmlns:a16="http://schemas.microsoft.com/office/drawing/2014/main" id="{50B20ACD-2610-1D48-7DF2-3A4BB965B1F9}"/>
                </a:ext>
              </a:extLst>
            </p:cNvPr>
            <p:cNvGrpSpPr>
              <a:grpSpLocks/>
            </p:cNvGrpSpPr>
            <p:nvPr/>
          </p:nvGrpSpPr>
          <p:grpSpPr bwMode="auto">
            <a:xfrm>
              <a:off x="3886200" y="2743200"/>
              <a:ext cx="1570038" cy="1555750"/>
              <a:chOff x="2400" y="768"/>
              <a:chExt cx="989" cy="980"/>
            </a:xfrm>
          </p:grpSpPr>
          <p:sp>
            <p:nvSpPr>
              <p:cNvPr id="8" name="Text Box 6">
                <a:extLst>
                  <a:ext uri="{FF2B5EF4-FFF2-40B4-BE49-F238E27FC236}">
                    <a16:creationId xmlns:a16="http://schemas.microsoft.com/office/drawing/2014/main" id="{135A3CC0-EB4D-2060-0A7F-A94FB41B7AC4}"/>
                  </a:ext>
                </a:extLst>
              </p:cNvPr>
              <p:cNvSpPr txBox="1">
                <a:spLocks noChangeArrowheads="1"/>
              </p:cNvSpPr>
              <p:nvPr/>
            </p:nvSpPr>
            <p:spPr bwMode="auto">
              <a:xfrm>
                <a:off x="2573" y="768"/>
                <a:ext cx="336"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Sand" charset="0"/>
                    <a:ea typeface="Geneva" pitchFamily="-107" charset="-128"/>
                  </a:defRPr>
                </a:lvl1pPr>
                <a:lvl2pPr marL="742950" indent="-285750" eaLnBrk="0" hangingPunct="0">
                  <a:defRPr sz="2400">
                    <a:solidFill>
                      <a:schemeClr val="tx1"/>
                    </a:solidFill>
                    <a:latin typeface="Sand" charset="0"/>
                    <a:ea typeface="Geneva" pitchFamily="-107" charset="-128"/>
                  </a:defRPr>
                </a:lvl2pPr>
                <a:lvl3pPr marL="1143000" indent="-228600" eaLnBrk="0" hangingPunct="0">
                  <a:defRPr sz="2400">
                    <a:solidFill>
                      <a:schemeClr val="tx1"/>
                    </a:solidFill>
                    <a:latin typeface="Sand" charset="0"/>
                    <a:ea typeface="Geneva" pitchFamily="-107" charset="-128"/>
                  </a:defRPr>
                </a:lvl3pPr>
                <a:lvl4pPr marL="1600200" indent="-228600" eaLnBrk="0" hangingPunct="0">
                  <a:defRPr sz="2400">
                    <a:solidFill>
                      <a:schemeClr val="tx1"/>
                    </a:solidFill>
                    <a:latin typeface="Sand" charset="0"/>
                    <a:ea typeface="Geneva" pitchFamily="-107" charset="-128"/>
                  </a:defRPr>
                </a:lvl4pPr>
                <a:lvl5pPr marL="2057400" indent="-228600" eaLnBrk="0" hangingPunct="0">
                  <a:defRPr sz="2400">
                    <a:solidFill>
                      <a:schemeClr val="tx1"/>
                    </a:solidFill>
                    <a:latin typeface="Sand" charset="0"/>
                    <a:ea typeface="Geneva" pitchFamily="-107" charset="-128"/>
                  </a:defRPr>
                </a:lvl5pPr>
                <a:lvl6pPr marL="2514600" indent="-228600" eaLnBrk="0" fontAlgn="base" hangingPunct="0">
                  <a:spcBef>
                    <a:spcPct val="0"/>
                  </a:spcBef>
                  <a:spcAft>
                    <a:spcPct val="0"/>
                  </a:spcAft>
                  <a:defRPr sz="2400">
                    <a:solidFill>
                      <a:schemeClr val="tx1"/>
                    </a:solidFill>
                    <a:latin typeface="Sand" charset="0"/>
                    <a:ea typeface="Geneva" pitchFamily="-107" charset="-128"/>
                  </a:defRPr>
                </a:lvl6pPr>
                <a:lvl7pPr marL="2971800" indent="-228600" eaLnBrk="0" fontAlgn="base" hangingPunct="0">
                  <a:spcBef>
                    <a:spcPct val="0"/>
                  </a:spcBef>
                  <a:spcAft>
                    <a:spcPct val="0"/>
                  </a:spcAft>
                  <a:defRPr sz="2400">
                    <a:solidFill>
                      <a:schemeClr val="tx1"/>
                    </a:solidFill>
                    <a:latin typeface="Sand" charset="0"/>
                    <a:ea typeface="Geneva" pitchFamily="-107" charset="-128"/>
                  </a:defRPr>
                </a:lvl7pPr>
                <a:lvl8pPr marL="3429000" indent="-228600" eaLnBrk="0" fontAlgn="base" hangingPunct="0">
                  <a:spcBef>
                    <a:spcPct val="0"/>
                  </a:spcBef>
                  <a:spcAft>
                    <a:spcPct val="0"/>
                  </a:spcAft>
                  <a:defRPr sz="2400">
                    <a:solidFill>
                      <a:schemeClr val="tx1"/>
                    </a:solidFill>
                    <a:latin typeface="Sand" charset="0"/>
                    <a:ea typeface="Geneva" pitchFamily="-107" charset="-128"/>
                  </a:defRPr>
                </a:lvl8pPr>
                <a:lvl9pPr marL="3886200" indent="-228600" eaLnBrk="0" fontAlgn="base" hangingPunct="0">
                  <a:spcBef>
                    <a:spcPct val="0"/>
                  </a:spcBef>
                  <a:spcAft>
                    <a:spcPct val="0"/>
                  </a:spcAft>
                  <a:defRPr sz="2400">
                    <a:solidFill>
                      <a:schemeClr val="tx1"/>
                    </a:solidFill>
                    <a:latin typeface="Sand" charset="0"/>
                    <a:ea typeface="Geneva" pitchFamily="-107" charset="-128"/>
                  </a:defRPr>
                </a:lvl9pPr>
              </a:lstStyle>
              <a:p>
                <a:pPr>
                  <a:spcBef>
                    <a:spcPct val="50000"/>
                  </a:spcBef>
                </a:pPr>
                <a:r>
                  <a:rPr lang="en-US" altLang="en-US" sz="9600" dirty="0">
                    <a:latin typeface="Times New Roman" panose="02020603050405020304" pitchFamily="18" charset="0"/>
                  </a:rPr>
                  <a:t>O</a:t>
                </a:r>
              </a:p>
            </p:txBody>
          </p:sp>
          <p:sp>
            <p:nvSpPr>
              <p:cNvPr id="9" name="AutoShape 9">
                <a:extLst>
                  <a:ext uri="{FF2B5EF4-FFF2-40B4-BE49-F238E27FC236}">
                    <a16:creationId xmlns:a16="http://schemas.microsoft.com/office/drawing/2014/main" id="{E20F9156-ECFD-A6CF-303F-69EBA38B147C}"/>
                  </a:ext>
                </a:extLst>
              </p:cNvPr>
              <p:cNvSpPr>
                <a:spLocks noChangeArrowheads="1"/>
              </p:cNvSpPr>
              <p:nvPr/>
            </p:nvSpPr>
            <p:spPr bwMode="auto">
              <a:xfrm>
                <a:off x="2400" y="960"/>
                <a:ext cx="173" cy="173"/>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Sand" charset="0"/>
                    <a:ea typeface="Geneva" pitchFamily="-107" charset="-128"/>
                  </a:defRPr>
                </a:lvl1pPr>
                <a:lvl2pPr marL="742950" indent="-285750" eaLnBrk="0" hangingPunct="0">
                  <a:defRPr sz="2400">
                    <a:solidFill>
                      <a:schemeClr val="tx1"/>
                    </a:solidFill>
                    <a:latin typeface="Sand" charset="0"/>
                    <a:ea typeface="Geneva" pitchFamily="-107" charset="-128"/>
                  </a:defRPr>
                </a:lvl2pPr>
                <a:lvl3pPr marL="1143000" indent="-228600" eaLnBrk="0" hangingPunct="0">
                  <a:defRPr sz="2400">
                    <a:solidFill>
                      <a:schemeClr val="tx1"/>
                    </a:solidFill>
                    <a:latin typeface="Sand" charset="0"/>
                    <a:ea typeface="Geneva" pitchFamily="-107" charset="-128"/>
                  </a:defRPr>
                </a:lvl3pPr>
                <a:lvl4pPr marL="1600200" indent="-228600" eaLnBrk="0" hangingPunct="0">
                  <a:defRPr sz="2400">
                    <a:solidFill>
                      <a:schemeClr val="tx1"/>
                    </a:solidFill>
                    <a:latin typeface="Sand" charset="0"/>
                    <a:ea typeface="Geneva" pitchFamily="-107" charset="-128"/>
                  </a:defRPr>
                </a:lvl4pPr>
                <a:lvl5pPr marL="2057400" indent="-228600" eaLnBrk="0" hangingPunct="0">
                  <a:defRPr sz="2400">
                    <a:solidFill>
                      <a:schemeClr val="tx1"/>
                    </a:solidFill>
                    <a:latin typeface="Sand" charset="0"/>
                    <a:ea typeface="Geneva" pitchFamily="-107" charset="-128"/>
                  </a:defRPr>
                </a:lvl5pPr>
                <a:lvl6pPr marL="2514600" indent="-228600" eaLnBrk="0" fontAlgn="base" hangingPunct="0">
                  <a:spcBef>
                    <a:spcPct val="0"/>
                  </a:spcBef>
                  <a:spcAft>
                    <a:spcPct val="0"/>
                  </a:spcAft>
                  <a:defRPr sz="2400">
                    <a:solidFill>
                      <a:schemeClr val="tx1"/>
                    </a:solidFill>
                    <a:latin typeface="Sand" charset="0"/>
                    <a:ea typeface="Geneva" pitchFamily="-107" charset="-128"/>
                  </a:defRPr>
                </a:lvl6pPr>
                <a:lvl7pPr marL="2971800" indent="-228600" eaLnBrk="0" fontAlgn="base" hangingPunct="0">
                  <a:spcBef>
                    <a:spcPct val="0"/>
                  </a:spcBef>
                  <a:spcAft>
                    <a:spcPct val="0"/>
                  </a:spcAft>
                  <a:defRPr sz="2400">
                    <a:solidFill>
                      <a:schemeClr val="tx1"/>
                    </a:solidFill>
                    <a:latin typeface="Sand" charset="0"/>
                    <a:ea typeface="Geneva" pitchFamily="-107" charset="-128"/>
                  </a:defRPr>
                </a:lvl7pPr>
                <a:lvl8pPr marL="3429000" indent="-228600" eaLnBrk="0" fontAlgn="base" hangingPunct="0">
                  <a:spcBef>
                    <a:spcPct val="0"/>
                  </a:spcBef>
                  <a:spcAft>
                    <a:spcPct val="0"/>
                  </a:spcAft>
                  <a:defRPr sz="2400">
                    <a:solidFill>
                      <a:schemeClr val="tx1"/>
                    </a:solidFill>
                    <a:latin typeface="Sand" charset="0"/>
                    <a:ea typeface="Geneva" pitchFamily="-107" charset="-128"/>
                  </a:defRPr>
                </a:lvl8pPr>
                <a:lvl9pPr marL="3886200" indent="-228600" eaLnBrk="0" fontAlgn="base" hangingPunct="0">
                  <a:spcBef>
                    <a:spcPct val="0"/>
                  </a:spcBef>
                  <a:spcAft>
                    <a:spcPct val="0"/>
                  </a:spcAft>
                  <a:defRPr sz="2400">
                    <a:solidFill>
                      <a:schemeClr val="tx1"/>
                    </a:solidFill>
                    <a:latin typeface="Sand" charset="0"/>
                    <a:ea typeface="Geneva" pitchFamily="-107" charset="-128"/>
                  </a:defRPr>
                </a:lvl9pPr>
              </a:lstStyle>
              <a:p>
                <a:endParaRPr lang="en-US" altLang="en-US"/>
              </a:p>
            </p:txBody>
          </p:sp>
          <p:sp>
            <p:nvSpPr>
              <p:cNvPr id="10" name="AutoShape 10">
                <a:extLst>
                  <a:ext uri="{FF2B5EF4-FFF2-40B4-BE49-F238E27FC236}">
                    <a16:creationId xmlns:a16="http://schemas.microsoft.com/office/drawing/2014/main" id="{08635E9B-702A-EB3D-E728-5CA85383A7D6}"/>
                  </a:ext>
                </a:extLst>
              </p:cNvPr>
              <p:cNvSpPr>
                <a:spLocks noChangeArrowheads="1"/>
              </p:cNvSpPr>
              <p:nvPr/>
            </p:nvSpPr>
            <p:spPr bwMode="auto">
              <a:xfrm>
                <a:off x="2544" y="768"/>
                <a:ext cx="173" cy="173"/>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Sand" charset="0"/>
                    <a:ea typeface="Geneva" pitchFamily="-107" charset="-128"/>
                  </a:defRPr>
                </a:lvl1pPr>
                <a:lvl2pPr marL="742950" indent="-285750" eaLnBrk="0" hangingPunct="0">
                  <a:defRPr sz="2400">
                    <a:solidFill>
                      <a:schemeClr val="tx1"/>
                    </a:solidFill>
                    <a:latin typeface="Sand" charset="0"/>
                    <a:ea typeface="Geneva" pitchFamily="-107" charset="-128"/>
                  </a:defRPr>
                </a:lvl2pPr>
                <a:lvl3pPr marL="1143000" indent="-228600" eaLnBrk="0" hangingPunct="0">
                  <a:defRPr sz="2400">
                    <a:solidFill>
                      <a:schemeClr val="tx1"/>
                    </a:solidFill>
                    <a:latin typeface="Sand" charset="0"/>
                    <a:ea typeface="Geneva" pitchFamily="-107" charset="-128"/>
                  </a:defRPr>
                </a:lvl3pPr>
                <a:lvl4pPr marL="1600200" indent="-228600" eaLnBrk="0" hangingPunct="0">
                  <a:defRPr sz="2400">
                    <a:solidFill>
                      <a:schemeClr val="tx1"/>
                    </a:solidFill>
                    <a:latin typeface="Sand" charset="0"/>
                    <a:ea typeface="Geneva" pitchFamily="-107" charset="-128"/>
                  </a:defRPr>
                </a:lvl4pPr>
                <a:lvl5pPr marL="2057400" indent="-228600" eaLnBrk="0" hangingPunct="0">
                  <a:defRPr sz="2400">
                    <a:solidFill>
                      <a:schemeClr val="tx1"/>
                    </a:solidFill>
                    <a:latin typeface="Sand" charset="0"/>
                    <a:ea typeface="Geneva" pitchFamily="-107" charset="-128"/>
                  </a:defRPr>
                </a:lvl5pPr>
                <a:lvl6pPr marL="2514600" indent="-228600" eaLnBrk="0" fontAlgn="base" hangingPunct="0">
                  <a:spcBef>
                    <a:spcPct val="0"/>
                  </a:spcBef>
                  <a:spcAft>
                    <a:spcPct val="0"/>
                  </a:spcAft>
                  <a:defRPr sz="2400">
                    <a:solidFill>
                      <a:schemeClr val="tx1"/>
                    </a:solidFill>
                    <a:latin typeface="Sand" charset="0"/>
                    <a:ea typeface="Geneva" pitchFamily="-107" charset="-128"/>
                  </a:defRPr>
                </a:lvl6pPr>
                <a:lvl7pPr marL="2971800" indent="-228600" eaLnBrk="0" fontAlgn="base" hangingPunct="0">
                  <a:spcBef>
                    <a:spcPct val="0"/>
                  </a:spcBef>
                  <a:spcAft>
                    <a:spcPct val="0"/>
                  </a:spcAft>
                  <a:defRPr sz="2400">
                    <a:solidFill>
                      <a:schemeClr val="tx1"/>
                    </a:solidFill>
                    <a:latin typeface="Sand" charset="0"/>
                    <a:ea typeface="Geneva" pitchFamily="-107" charset="-128"/>
                  </a:defRPr>
                </a:lvl7pPr>
                <a:lvl8pPr marL="3429000" indent="-228600" eaLnBrk="0" fontAlgn="base" hangingPunct="0">
                  <a:spcBef>
                    <a:spcPct val="0"/>
                  </a:spcBef>
                  <a:spcAft>
                    <a:spcPct val="0"/>
                  </a:spcAft>
                  <a:defRPr sz="2400">
                    <a:solidFill>
                      <a:schemeClr val="tx1"/>
                    </a:solidFill>
                    <a:latin typeface="Sand" charset="0"/>
                    <a:ea typeface="Geneva" pitchFamily="-107" charset="-128"/>
                  </a:defRPr>
                </a:lvl8pPr>
                <a:lvl9pPr marL="3886200" indent="-228600" eaLnBrk="0" fontAlgn="base" hangingPunct="0">
                  <a:spcBef>
                    <a:spcPct val="0"/>
                  </a:spcBef>
                  <a:spcAft>
                    <a:spcPct val="0"/>
                  </a:spcAft>
                  <a:defRPr sz="2400">
                    <a:solidFill>
                      <a:schemeClr val="tx1"/>
                    </a:solidFill>
                    <a:latin typeface="Sand" charset="0"/>
                    <a:ea typeface="Geneva" pitchFamily="-107" charset="-128"/>
                  </a:defRPr>
                </a:lvl9pPr>
              </a:lstStyle>
              <a:p>
                <a:endParaRPr lang="en-US" altLang="en-US"/>
              </a:p>
            </p:txBody>
          </p:sp>
          <p:sp>
            <p:nvSpPr>
              <p:cNvPr id="11" name="AutoShape 11">
                <a:extLst>
                  <a:ext uri="{FF2B5EF4-FFF2-40B4-BE49-F238E27FC236}">
                    <a16:creationId xmlns:a16="http://schemas.microsoft.com/office/drawing/2014/main" id="{47D56ECF-6DC8-DA35-F955-307F96F3CC15}"/>
                  </a:ext>
                </a:extLst>
              </p:cNvPr>
              <p:cNvSpPr>
                <a:spLocks noChangeArrowheads="1"/>
              </p:cNvSpPr>
              <p:nvPr/>
            </p:nvSpPr>
            <p:spPr bwMode="auto">
              <a:xfrm>
                <a:off x="3024" y="768"/>
                <a:ext cx="173" cy="173"/>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Sand" charset="0"/>
                    <a:ea typeface="Geneva" pitchFamily="-107" charset="-128"/>
                  </a:defRPr>
                </a:lvl1pPr>
                <a:lvl2pPr marL="742950" indent="-285750" eaLnBrk="0" hangingPunct="0">
                  <a:defRPr sz="2400">
                    <a:solidFill>
                      <a:schemeClr val="tx1"/>
                    </a:solidFill>
                    <a:latin typeface="Sand" charset="0"/>
                    <a:ea typeface="Geneva" pitchFamily="-107" charset="-128"/>
                  </a:defRPr>
                </a:lvl2pPr>
                <a:lvl3pPr marL="1143000" indent="-228600" eaLnBrk="0" hangingPunct="0">
                  <a:defRPr sz="2400">
                    <a:solidFill>
                      <a:schemeClr val="tx1"/>
                    </a:solidFill>
                    <a:latin typeface="Sand" charset="0"/>
                    <a:ea typeface="Geneva" pitchFamily="-107" charset="-128"/>
                  </a:defRPr>
                </a:lvl3pPr>
                <a:lvl4pPr marL="1600200" indent="-228600" eaLnBrk="0" hangingPunct="0">
                  <a:defRPr sz="2400">
                    <a:solidFill>
                      <a:schemeClr val="tx1"/>
                    </a:solidFill>
                    <a:latin typeface="Sand" charset="0"/>
                    <a:ea typeface="Geneva" pitchFamily="-107" charset="-128"/>
                  </a:defRPr>
                </a:lvl4pPr>
                <a:lvl5pPr marL="2057400" indent="-228600" eaLnBrk="0" hangingPunct="0">
                  <a:defRPr sz="2400">
                    <a:solidFill>
                      <a:schemeClr val="tx1"/>
                    </a:solidFill>
                    <a:latin typeface="Sand" charset="0"/>
                    <a:ea typeface="Geneva" pitchFamily="-107" charset="-128"/>
                  </a:defRPr>
                </a:lvl5pPr>
                <a:lvl6pPr marL="2514600" indent="-228600" eaLnBrk="0" fontAlgn="base" hangingPunct="0">
                  <a:spcBef>
                    <a:spcPct val="0"/>
                  </a:spcBef>
                  <a:spcAft>
                    <a:spcPct val="0"/>
                  </a:spcAft>
                  <a:defRPr sz="2400">
                    <a:solidFill>
                      <a:schemeClr val="tx1"/>
                    </a:solidFill>
                    <a:latin typeface="Sand" charset="0"/>
                    <a:ea typeface="Geneva" pitchFamily="-107" charset="-128"/>
                  </a:defRPr>
                </a:lvl6pPr>
                <a:lvl7pPr marL="2971800" indent="-228600" eaLnBrk="0" fontAlgn="base" hangingPunct="0">
                  <a:spcBef>
                    <a:spcPct val="0"/>
                  </a:spcBef>
                  <a:spcAft>
                    <a:spcPct val="0"/>
                  </a:spcAft>
                  <a:defRPr sz="2400">
                    <a:solidFill>
                      <a:schemeClr val="tx1"/>
                    </a:solidFill>
                    <a:latin typeface="Sand" charset="0"/>
                    <a:ea typeface="Geneva" pitchFamily="-107" charset="-128"/>
                  </a:defRPr>
                </a:lvl7pPr>
                <a:lvl8pPr marL="3429000" indent="-228600" eaLnBrk="0" fontAlgn="base" hangingPunct="0">
                  <a:spcBef>
                    <a:spcPct val="0"/>
                  </a:spcBef>
                  <a:spcAft>
                    <a:spcPct val="0"/>
                  </a:spcAft>
                  <a:defRPr sz="2400">
                    <a:solidFill>
                      <a:schemeClr val="tx1"/>
                    </a:solidFill>
                    <a:latin typeface="Sand" charset="0"/>
                    <a:ea typeface="Geneva" pitchFamily="-107" charset="-128"/>
                  </a:defRPr>
                </a:lvl8pPr>
                <a:lvl9pPr marL="3886200" indent="-228600" eaLnBrk="0" fontAlgn="base" hangingPunct="0">
                  <a:spcBef>
                    <a:spcPct val="0"/>
                  </a:spcBef>
                  <a:spcAft>
                    <a:spcPct val="0"/>
                  </a:spcAft>
                  <a:defRPr sz="2400">
                    <a:solidFill>
                      <a:schemeClr val="tx1"/>
                    </a:solidFill>
                    <a:latin typeface="Sand" charset="0"/>
                    <a:ea typeface="Geneva" pitchFamily="-107" charset="-128"/>
                  </a:defRPr>
                </a:lvl9pPr>
              </a:lstStyle>
              <a:p>
                <a:endParaRPr lang="en-US" altLang="en-US"/>
              </a:p>
            </p:txBody>
          </p:sp>
          <p:sp>
            <p:nvSpPr>
              <p:cNvPr id="12" name="AutoShape 12">
                <a:extLst>
                  <a:ext uri="{FF2B5EF4-FFF2-40B4-BE49-F238E27FC236}">
                    <a16:creationId xmlns:a16="http://schemas.microsoft.com/office/drawing/2014/main" id="{C2C47ACB-AE21-5CDF-9616-AA7A812F7FDD}"/>
                  </a:ext>
                </a:extLst>
              </p:cNvPr>
              <p:cNvSpPr>
                <a:spLocks noChangeArrowheads="1"/>
              </p:cNvSpPr>
              <p:nvPr/>
            </p:nvSpPr>
            <p:spPr bwMode="auto">
              <a:xfrm>
                <a:off x="3216" y="912"/>
                <a:ext cx="173" cy="173"/>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Sand" charset="0"/>
                    <a:ea typeface="Geneva" pitchFamily="-107" charset="-128"/>
                  </a:defRPr>
                </a:lvl1pPr>
                <a:lvl2pPr marL="742950" indent="-285750" eaLnBrk="0" hangingPunct="0">
                  <a:defRPr sz="2400">
                    <a:solidFill>
                      <a:schemeClr val="tx1"/>
                    </a:solidFill>
                    <a:latin typeface="Sand" charset="0"/>
                    <a:ea typeface="Geneva" pitchFamily="-107" charset="-128"/>
                  </a:defRPr>
                </a:lvl2pPr>
                <a:lvl3pPr marL="1143000" indent="-228600" eaLnBrk="0" hangingPunct="0">
                  <a:defRPr sz="2400">
                    <a:solidFill>
                      <a:schemeClr val="tx1"/>
                    </a:solidFill>
                    <a:latin typeface="Sand" charset="0"/>
                    <a:ea typeface="Geneva" pitchFamily="-107" charset="-128"/>
                  </a:defRPr>
                </a:lvl3pPr>
                <a:lvl4pPr marL="1600200" indent="-228600" eaLnBrk="0" hangingPunct="0">
                  <a:defRPr sz="2400">
                    <a:solidFill>
                      <a:schemeClr val="tx1"/>
                    </a:solidFill>
                    <a:latin typeface="Sand" charset="0"/>
                    <a:ea typeface="Geneva" pitchFamily="-107" charset="-128"/>
                  </a:defRPr>
                </a:lvl4pPr>
                <a:lvl5pPr marL="2057400" indent="-228600" eaLnBrk="0" hangingPunct="0">
                  <a:defRPr sz="2400">
                    <a:solidFill>
                      <a:schemeClr val="tx1"/>
                    </a:solidFill>
                    <a:latin typeface="Sand" charset="0"/>
                    <a:ea typeface="Geneva" pitchFamily="-107" charset="-128"/>
                  </a:defRPr>
                </a:lvl5pPr>
                <a:lvl6pPr marL="2514600" indent="-228600" eaLnBrk="0" fontAlgn="base" hangingPunct="0">
                  <a:spcBef>
                    <a:spcPct val="0"/>
                  </a:spcBef>
                  <a:spcAft>
                    <a:spcPct val="0"/>
                  </a:spcAft>
                  <a:defRPr sz="2400">
                    <a:solidFill>
                      <a:schemeClr val="tx1"/>
                    </a:solidFill>
                    <a:latin typeface="Sand" charset="0"/>
                    <a:ea typeface="Geneva" pitchFamily="-107" charset="-128"/>
                  </a:defRPr>
                </a:lvl6pPr>
                <a:lvl7pPr marL="2971800" indent="-228600" eaLnBrk="0" fontAlgn="base" hangingPunct="0">
                  <a:spcBef>
                    <a:spcPct val="0"/>
                  </a:spcBef>
                  <a:spcAft>
                    <a:spcPct val="0"/>
                  </a:spcAft>
                  <a:defRPr sz="2400">
                    <a:solidFill>
                      <a:schemeClr val="tx1"/>
                    </a:solidFill>
                    <a:latin typeface="Sand" charset="0"/>
                    <a:ea typeface="Geneva" pitchFamily="-107" charset="-128"/>
                  </a:defRPr>
                </a:lvl7pPr>
                <a:lvl8pPr marL="3429000" indent="-228600" eaLnBrk="0" fontAlgn="base" hangingPunct="0">
                  <a:spcBef>
                    <a:spcPct val="0"/>
                  </a:spcBef>
                  <a:spcAft>
                    <a:spcPct val="0"/>
                  </a:spcAft>
                  <a:defRPr sz="2400">
                    <a:solidFill>
                      <a:schemeClr val="tx1"/>
                    </a:solidFill>
                    <a:latin typeface="Sand" charset="0"/>
                    <a:ea typeface="Geneva" pitchFamily="-107" charset="-128"/>
                  </a:defRPr>
                </a:lvl8pPr>
                <a:lvl9pPr marL="3886200" indent="-228600" eaLnBrk="0" fontAlgn="base" hangingPunct="0">
                  <a:spcBef>
                    <a:spcPct val="0"/>
                  </a:spcBef>
                  <a:spcAft>
                    <a:spcPct val="0"/>
                  </a:spcAft>
                  <a:defRPr sz="2400">
                    <a:solidFill>
                      <a:schemeClr val="tx1"/>
                    </a:solidFill>
                    <a:latin typeface="Sand" charset="0"/>
                    <a:ea typeface="Geneva" pitchFamily="-107" charset="-128"/>
                  </a:defRPr>
                </a:lvl9pPr>
              </a:lstStyle>
              <a:p>
                <a:endParaRPr lang="en-US" altLang="en-US"/>
              </a:p>
            </p:txBody>
          </p:sp>
        </p:grpSp>
      </p:grpSp>
      <p:sp>
        <p:nvSpPr>
          <p:cNvPr id="13" name="Rectangle 18">
            <a:extLst>
              <a:ext uri="{FF2B5EF4-FFF2-40B4-BE49-F238E27FC236}">
                <a16:creationId xmlns:a16="http://schemas.microsoft.com/office/drawing/2014/main" id="{331220E9-8AC4-E11B-DB7F-652CCC642188}"/>
              </a:ext>
            </a:extLst>
          </p:cNvPr>
          <p:cNvSpPr txBox="1">
            <a:spLocks noChangeArrowheads="1"/>
          </p:cNvSpPr>
          <p:nvPr/>
        </p:nvSpPr>
        <p:spPr>
          <a:xfrm>
            <a:off x="3866356" y="1032054"/>
            <a:ext cx="10514763" cy="1395866"/>
          </a:xfrm>
          <a:prstGeom prst="rect">
            <a:avLst/>
          </a:prstGeom>
        </p:spPr>
        <p:txBody>
          <a:bodyPr/>
          <a:lstStyle>
            <a:lvl1pPr>
              <a:defRPr>
                <a:latin typeface="+mj-lt"/>
                <a:ea typeface="+mj-ea"/>
                <a:cs typeface="+mj-cs"/>
              </a:defRPr>
            </a:lvl1pPr>
          </a:lstStyle>
          <a:p>
            <a:pPr algn="just"/>
            <a:r>
              <a:rPr lang="en-US" altLang="en-US" sz="3600" kern="0" dirty="0">
                <a:solidFill>
                  <a:sysClr val="windowText" lastClr="000000"/>
                </a:solidFill>
                <a:latin typeface="Times New Roman" panose="02020603050405020304" pitchFamily="18" charset="0"/>
                <a:cs typeface="Times New Roman" panose="02020603050405020304" pitchFamily="18" charset="0"/>
              </a:rPr>
              <a:t>Water is a </a:t>
            </a:r>
            <a:r>
              <a:rPr lang="en-US" altLang="en-US" sz="3600" b="1" kern="0" dirty="0">
                <a:solidFill>
                  <a:sysClr val="windowText" lastClr="000000"/>
                </a:solidFill>
                <a:latin typeface="Times New Roman" panose="02020603050405020304" pitchFamily="18" charset="0"/>
                <a:cs typeface="Times New Roman" panose="02020603050405020304" pitchFamily="18" charset="0"/>
              </a:rPr>
              <a:t>POLAR </a:t>
            </a:r>
            <a:r>
              <a:rPr lang="en-US" altLang="en-US" sz="3600" kern="0" dirty="0">
                <a:solidFill>
                  <a:sysClr val="windowText" lastClr="000000"/>
                </a:solidFill>
                <a:latin typeface="Times New Roman" panose="02020603050405020304" pitchFamily="18" charset="0"/>
                <a:cs typeface="Times New Roman" panose="02020603050405020304" pitchFamily="18" charset="0"/>
              </a:rPr>
              <a:t>molecule, there are unshared pairs of electrons on the central atom.</a:t>
            </a:r>
          </a:p>
        </p:txBody>
      </p:sp>
      <p:sp>
        <p:nvSpPr>
          <p:cNvPr id="15" name="Rectangle 2">
            <a:extLst>
              <a:ext uri="{FF2B5EF4-FFF2-40B4-BE49-F238E27FC236}">
                <a16:creationId xmlns:a16="http://schemas.microsoft.com/office/drawing/2014/main" id="{3F8A268D-CAC8-9C11-0DE5-B65C0C0517F9}"/>
              </a:ext>
            </a:extLst>
          </p:cNvPr>
          <p:cNvSpPr txBox="1">
            <a:spLocks noChangeArrowheads="1"/>
          </p:cNvSpPr>
          <p:nvPr/>
        </p:nvSpPr>
        <p:spPr>
          <a:xfrm>
            <a:off x="534389" y="2983832"/>
            <a:ext cx="10047007" cy="3048668"/>
          </a:xfrm>
          <a:prstGeom prst="rect">
            <a:avLst/>
          </a:prstGeom>
        </p:spPr>
        <p:txBody>
          <a:bodyPr/>
          <a:lstStyle>
            <a:lvl1pPr>
              <a:defRPr>
                <a:latin typeface="+mj-lt"/>
                <a:ea typeface="+mj-ea"/>
                <a:cs typeface="+mj-cs"/>
              </a:defRPr>
            </a:lvl1pPr>
          </a:lstStyle>
          <a:p>
            <a:r>
              <a:rPr lang="en-US" altLang="en-US" sz="4400" kern="0" dirty="0">
                <a:solidFill>
                  <a:schemeClr val="tx1"/>
                </a:solidFill>
                <a:latin typeface="Times New Roman" panose="02020603050405020304" pitchFamily="18" charset="0"/>
                <a:cs typeface="Times New Roman" panose="02020603050405020304" pitchFamily="18" charset="0"/>
              </a:rPr>
              <a:t>More on </a:t>
            </a:r>
            <a:r>
              <a:rPr lang="en-US" altLang="en-US" sz="4400" b="1" i="1" kern="0" dirty="0">
                <a:solidFill>
                  <a:schemeClr val="tx1"/>
                </a:solidFill>
                <a:latin typeface="Times New Roman" panose="02020603050405020304" pitchFamily="18" charset="0"/>
                <a:cs typeface="Times New Roman" panose="02020603050405020304" pitchFamily="18" charset="0"/>
              </a:rPr>
              <a:t>inter</a:t>
            </a:r>
            <a:r>
              <a:rPr lang="en-US" altLang="en-US" sz="4400" kern="0" dirty="0">
                <a:solidFill>
                  <a:schemeClr val="tx1"/>
                </a:solidFill>
                <a:latin typeface="Times New Roman" panose="02020603050405020304" pitchFamily="18" charset="0"/>
                <a:cs typeface="Times New Roman" panose="02020603050405020304" pitchFamily="18" charset="0"/>
              </a:rPr>
              <a:t>molecular forces </a:t>
            </a:r>
            <a:r>
              <a:rPr lang="en-US" altLang="en-US" sz="4400" kern="0" dirty="0">
                <a:solidFill>
                  <a:srgbClr val="A606BC"/>
                </a:solidFill>
                <a:latin typeface="Times New Roman" panose="02020603050405020304" pitchFamily="18" charset="0"/>
                <a:cs typeface="Times New Roman" panose="02020603050405020304" pitchFamily="18" charset="0"/>
              </a:rPr>
              <a:t>Hydrogen “Bonding”</a:t>
            </a:r>
            <a:endParaRPr lang="en-US" altLang="en-US" sz="4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6" name="Rectangle 3">
            <a:extLst>
              <a:ext uri="{FF2B5EF4-FFF2-40B4-BE49-F238E27FC236}">
                <a16:creationId xmlns:a16="http://schemas.microsoft.com/office/drawing/2014/main" id="{BE6BCA72-47F1-ABCE-F772-A0CCE5E2A9A9}"/>
              </a:ext>
            </a:extLst>
          </p:cNvPr>
          <p:cNvSpPr txBox="1">
            <a:spLocks noChangeArrowheads="1"/>
          </p:cNvSpPr>
          <p:nvPr/>
        </p:nvSpPr>
        <p:spPr>
          <a:xfrm>
            <a:off x="665956" y="4465420"/>
            <a:ext cx="9067800" cy="133709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90000"/>
              </a:lnSpc>
            </a:pPr>
            <a:r>
              <a:rPr lang="en-US" altLang="en-US" sz="3200" kern="0" dirty="0">
                <a:solidFill>
                  <a:sysClr val="windowText" lastClr="000000"/>
                </a:solidFill>
                <a:latin typeface="Times New Roman" panose="02020603050405020304" pitchFamily="18" charset="0"/>
                <a:cs typeface="Times New Roman" panose="02020603050405020304" pitchFamily="18" charset="0"/>
              </a:rPr>
              <a:t>STRONG </a:t>
            </a:r>
            <a:r>
              <a:rPr lang="en-US" altLang="en-US" sz="3200" b="1" i="1" kern="0" dirty="0">
                <a:solidFill>
                  <a:sysClr val="windowText" lastClr="000000"/>
                </a:solidFill>
                <a:latin typeface="Times New Roman" panose="02020603050405020304" pitchFamily="18" charset="0"/>
                <a:cs typeface="Times New Roman" panose="02020603050405020304" pitchFamily="18" charset="0"/>
              </a:rPr>
              <a:t>inter</a:t>
            </a:r>
            <a:r>
              <a:rPr lang="en-US" altLang="en-US" sz="3200" kern="0" dirty="0">
                <a:solidFill>
                  <a:sysClr val="windowText" lastClr="000000"/>
                </a:solidFill>
                <a:latin typeface="Times New Roman" panose="02020603050405020304" pitchFamily="18" charset="0"/>
                <a:cs typeface="Times New Roman" panose="02020603050405020304" pitchFamily="18" charset="0"/>
              </a:rPr>
              <a:t>molecular force </a:t>
            </a:r>
            <a:r>
              <a:rPr lang="en-US" altLang="en-US" sz="2800" kern="0" dirty="0">
                <a:solidFill>
                  <a:sysClr val="windowText" lastClr="000000"/>
                </a:solidFill>
                <a:latin typeface="Times New Roman" panose="02020603050405020304" pitchFamily="18" charset="0"/>
                <a:cs typeface="Times New Roman" panose="02020603050405020304" pitchFamily="18" charset="0"/>
              </a:rPr>
              <a:t>Like magnets</a:t>
            </a:r>
          </a:p>
          <a:p>
            <a:pPr>
              <a:lnSpc>
                <a:spcPct val="90000"/>
              </a:lnSpc>
            </a:pPr>
            <a:r>
              <a:rPr lang="en-US" altLang="en-US" sz="3200" kern="0" dirty="0">
                <a:solidFill>
                  <a:sysClr val="windowText" lastClr="000000"/>
                </a:solidFill>
                <a:latin typeface="Times New Roman" panose="02020603050405020304" pitchFamily="18" charset="0"/>
                <a:cs typeface="Times New Roman" panose="02020603050405020304" pitchFamily="18" charset="0"/>
              </a:rPr>
              <a:t>Occurs </a:t>
            </a:r>
            <a:r>
              <a:rPr lang="en-US" altLang="en-US" sz="3200" i="1" kern="0" dirty="0">
                <a:solidFill>
                  <a:sysClr val="windowText" lastClr="000000"/>
                </a:solidFill>
                <a:latin typeface="Times New Roman" panose="02020603050405020304" pitchFamily="18" charset="0"/>
                <a:cs typeface="Times New Roman" panose="02020603050405020304" pitchFamily="18" charset="0"/>
              </a:rPr>
              <a:t>ONLY </a:t>
            </a:r>
            <a:r>
              <a:rPr lang="en-US" altLang="en-US" sz="3200" kern="0" dirty="0">
                <a:solidFill>
                  <a:sysClr val="windowText" lastClr="000000"/>
                </a:solidFill>
                <a:latin typeface="Times New Roman" panose="02020603050405020304" pitchFamily="18" charset="0"/>
                <a:cs typeface="Times New Roman" panose="02020603050405020304" pitchFamily="18" charset="0"/>
              </a:rPr>
              <a:t>between </a:t>
            </a:r>
            <a:r>
              <a:rPr lang="en-US" altLang="en-US" sz="3200" kern="0" dirty="0">
                <a:solidFill>
                  <a:srgbClr val="FF0000"/>
                </a:solidFill>
                <a:latin typeface="Times New Roman" panose="02020603050405020304" pitchFamily="18" charset="0"/>
                <a:cs typeface="Times New Roman" panose="02020603050405020304" pitchFamily="18" charset="0"/>
              </a:rPr>
              <a:t>H </a:t>
            </a:r>
            <a:r>
              <a:rPr lang="en-US" altLang="en-US" sz="3200" kern="0" dirty="0">
                <a:solidFill>
                  <a:sysClr val="windowText" lastClr="000000"/>
                </a:solidFill>
                <a:latin typeface="Times New Roman" panose="02020603050405020304" pitchFamily="18" charset="0"/>
                <a:cs typeface="Times New Roman" panose="02020603050405020304" pitchFamily="18" charset="0"/>
              </a:rPr>
              <a:t>of one molecule and </a:t>
            </a:r>
            <a:r>
              <a:rPr lang="en-US" altLang="en-US" sz="3200" kern="0" dirty="0">
                <a:solidFill>
                  <a:srgbClr val="FF0000"/>
                </a:solidFill>
                <a:latin typeface="Times New Roman" panose="02020603050405020304" pitchFamily="18" charset="0"/>
                <a:cs typeface="Times New Roman" panose="02020603050405020304" pitchFamily="18" charset="0"/>
              </a:rPr>
              <a:t>N, O, F</a:t>
            </a:r>
            <a:r>
              <a:rPr lang="en-US" altLang="en-US" sz="3200" kern="0" dirty="0">
                <a:solidFill>
                  <a:sysClr val="windowText" lastClr="000000"/>
                </a:solidFill>
                <a:latin typeface="Times New Roman" panose="02020603050405020304" pitchFamily="18" charset="0"/>
                <a:cs typeface="Times New Roman" panose="02020603050405020304" pitchFamily="18" charset="0"/>
              </a:rPr>
              <a:t> of another molecule </a:t>
            </a:r>
          </a:p>
        </p:txBody>
      </p:sp>
      <p:pic>
        <p:nvPicPr>
          <p:cNvPr id="36" name="Picture 35">
            <a:extLst>
              <a:ext uri="{FF2B5EF4-FFF2-40B4-BE49-F238E27FC236}">
                <a16:creationId xmlns:a16="http://schemas.microsoft.com/office/drawing/2014/main" id="{4A4E21B0-D4A3-6738-0550-CF7003025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247" y="6337917"/>
            <a:ext cx="7217625" cy="3954210"/>
          </a:xfrm>
          <a:prstGeom prst="rect">
            <a:avLst/>
          </a:prstGeom>
        </p:spPr>
      </p:pic>
      <p:pic>
        <p:nvPicPr>
          <p:cNvPr id="40" name="Picture 39">
            <a:extLst>
              <a:ext uri="{FF2B5EF4-FFF2-40B4-BE49-F238E27FC236}">
                <a16:creationId xmlns:a16="http://schemas.microsoft.com/office/drawing/2014/main" id="{A70977D9-FCA0-89B1-8BAD-4E5FBA008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1396" y="2128030"/>
            <a:ext cx="8181496" cy="7363346"/>
          </a:xfrm>
          <a:prstGeom prst="rect">
            <a:avLst/>
          </a:prstGeom>
        </p:spPr>
      </p:pic>
    </p:spTree>
    <p:extLst>
      <p:ext uri="{BB962C8B-B14F-4D97-AF65-F5344CB8AC3E}">
        <p14:creationId xmlns:p14="http://schemas.microsoft.com/office/powerpoint/2010/main" val="20692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6">
                                            <p:txEl>
                                              <p:pRg st="0" end="0"/>
                                            </p:txEl>
                                          </p:spTgt>
                                        </p:tgtEl>
                                        <p:attrNameLst>
                                          <p:attrName>style.visibility</p:attrName>
                                        </p:attrNameLst>
                                      </p:cBhvr>
                                      <p:to>
                                        <p:strVal val="visible"/>
                                      </p:to>
                                    </p:set>
                                    <p:anim to="" calcmode="lin" valueType="num">
                                      <p:cBhvr>
                                        <p:cTn id="7" dur="1" fill="hold"/>
                                        <p:tgtEl>
                                          <p:spTgt spid="16">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16">
                                            <p:txEl>
                                              <p:pRg st="1" end="1"/>
                                            </p:txEl>
                                          </p:spTgt>
                                        </p:tgtEl>
                                        <p:attrNameLst>
                                          <p:attrName>style.visibility</p:attrName>
                                        </p:attrNameLst>
                                      </p:cBhvr>
                                      <p:to>
                                        <p:strVal val="visible"/>
                                      </p:to>
                                    </p:set>
                                    <p:anim to="" calcmode="lin" valueType="num">
                                      <p:cBhvr>
                                        <p:cTn id="12" dur="1" fill="hold"/>
                                        <p:tgtEl>
                                          <p:spTgt spid="16">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5357C97D-5B89-1C59-F929-FE36CF5F23D9}"/>
              </a:ext>
            </a:extLst>
          </p:cNvPr>
          <p:cNvSpPr txBox="1">
            <a:spLocks noChangeArrowheads="1"/>
          </p:cNvSpPr>
          <p:nvPr/>
        </p:nvSpPr>
        <p:spPr bwMode="auto">
          <a:xfrm>
            <a:off x="5352256" y="4679"/>
            <a:ext cx="8305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4800" b="1" dirty="0">
                <a:solidFill>
                  <a:srgbClr val="C00000"/>
                </a:solidFill>
                <a:latin typeface="Times New Roman" panose="02020603050405020304" pitchFamily="18" charset="0"/>
                <a:cs typeface="Times New Roman" panose="02020603050405020304" pitchFamily="18" charset="0"/>
              </a:rPr>
              <a:t>The Hydrophobic Effect</a:t>
            </a:r>
          </a:p>
        </p:txBody>
      </p:sp>
      <p:sp>
        <p:nvSpPr>
          <p:cNvPr id="3" name="Text Box 4">
            <a:extLst>
              <a:ext uri="{FF2B5EF4-FFF2-40B4-BE49-F238E27FC236}">
                <a16:creationId xmlns:a16="http://schemas.microsoft.com/office/drawing/2014/main" id="{E29716F9-9BBB-BAE4-9DF4-A794C4CFDC8C}"/>
              </a:ext>
            </a:extLst>
          </p:cNvPr>
          <p:cNvSpPr txBox="1">
            <a:spLocks noChangeArrowheads="1"/>
          </p:cNvSpPr>
          <p:nvPr/>
        </p:nvSpPr>
        <p:spPr bwMode="auto">
          <a:xfrm>
            <a:off x="890754" y="930875"/>
            <a:ext cx="1781095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US" altLang="en-US" sz="3600" dirty="0">
                <a:latin typeface="Times New Roman" panose="02020603050405020304" pitchFamily="18" charset="0"/>
                <a:cs typeface="Times New Roman" panose="02020603050405020304" pitchFamily="18" charset="0"/>
              </a:rPr>
              <a:t>The hydrophobic effect refers to the entropy-driven aggregation of nonpolar molecules in aqueous solution that occurs to minimize the ordering of water molecules with which they are in contact. This is not an attractive force, but rather a thermodynamically driven process. </a:t>
            </a:r>
          </a:p>
        </p:txBody>
      </p:sp>
      <p:sp>
        <p:nvSpPr>
          <p:cNvPr id="4" name="Text Box 6">
            <a:extLst>
              <a:ext uri="{FF2B5EF4-FFF2-40B4-BE49-F238E27FC236}">
                <a16:creationId xmlns:a16="http://schemas.microsoft.com/office/drawing/2014/main" id="{5BFC6782-07FA-8FED-2F51-5D3B0CE2FBD1}"/>
              </a:ext>
            </a:extLst>
          </p:cNvPr>
          <p:cNvSpPr txBox="1">
            <a:spLocks noChangeArrowheads="1"/>
          </p:cNvSpPr>
          <p:nvPr/>
        </p:nvSpPr>
        <p:spPr bwMode="auto">
          <a:xfrm>
            <a:off x="894556" y="4279900"/>
            <a:ext cx="84582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US" altLang="en-US" sz="3600" dirty="0">
                <a:latin typeface="Times New Roman" panose="02020603050405020304" pitchFamily="18" charset="0"/>
                <a:cs typeface="Times New Roman" panose="02020603050405020304" pitchFamily="18" charset="0"/>
              </a:rPr>
              <a:t>The cage-like structures formed by water molecules surrounding a nonpolar solute. The hydrophobic effect drives the formation of membranes and contributes to the folding of proteins and the formation of double helical DNA.</a:t>
            </a:r>
          </a:p>
        </p:txBody>
      </p:sp>
      <p:pic>
        <p:nvPicPr>
          <p:cNvPr id="5" name="Picture 7">
            <a:extLst>
              <a:ext uri="{FF2B5EF4-FFF2-40B4-BE49-F238E27FC236}">
                <a16:creationId xmlns:a16="http://schemas.microsoft.com/office/drawing/2014/main" id="{B780D2EF-AFD7-CB46-7D54-A384CF4C0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6996"/>
          <a:stretch>
            <a:fillRect/>
          </a:stretch>
        </p:blipFill>
        <p:spPr bwMode="auto">
          <a:xfrm>
            <a:off x="9657556" y="3060700"/>
            <a:ext cx="8209756" cy="661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147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20E28F-9152-03B2-BBFC-6F212DDDF7AD}"/>
              </a:ext>
            </a:extLst>
          </p:cNvPr>
          <p:cNvPicPr>
            <a:picLocks noChangeAspect="1"/>
          </p:cNvPicPr>
          <p:nvPr/>
        </p:nvPicPr>
        <p:blipFill>
          <a:blip r:embed="rId2"/>
          <a:stretch>
            <a:fillRect/>
          </a:stretch>
        </p:blipFill>
        <p:spPr>
          <a:xfrm>
            <a:off x="2951956" y="722193"/>
            <a:ext cx="13792200" cy="9249014"/>
          </a:xfrm>
          <a:prstGeom prst="rect">
            <a:avLst/>
          </a:prstGeom>
        </p:spPr>
      </p:pic>
    </p:spTree>
    <p:extLst>
      <p:ext uri="{BB962C8B-B14F-4D97-AF65-F5344CB8AC3E}">
        <p14:creationId xmlns:p14="http://schemas.microsoft.com/office/powerpoint/2010/main" val="1171071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ED50-6010-6B12-43D4-636EB1594E0C}"/>
              </a:ext>
            </a:extLst>
          </p:cNvPr>
          <p:cNvSpPr txBox="1">
            <a:spLocks/>
          </p:cNvSpPr>
          <p:nvPr/>
        </p:nvSpPr>
        <p:spPr>
          <a:xfrm>
            <a:off x="6304756" y="-215900"/>
            <a:ext cx="8915400" cy="1143000"/>
          </a:xfrm>
          <a:prstGeom prst="rect">
            <a:avLst/>
          </a:prstGeom>
        </p:spPr>
        <p:txBody>
          <a:bodyPr>
            <a:noAutofit/>
          </a:bodyPr>
          <a:lstStyle>
            <a:lvl1pPr>
              <a:defRPr>
                <a:latin typeface="+mj-lt"/>
                <a:ea typeface="+mj-ea"/>
                <a:cs typeface="+mj-cs"/>
              </a:defRPr>
            </a:lvl1pPr>
          </a:lstStyle>
          <a:p>
            <a:r>
              <a:rPr lang="en-US" sz="6000" b="1" dirty="0">
                <a:solidFill>
                  <a:srgbClr val="C00000"/>
                </a:solidFill>
                <a:latin typeface="Times New Roman" panose="02020603050405020304" pitchFamily="18" charset="0"/>
                <a:ea typeface="+mn-ea"/>
                <a:cs typeface="Times New Roman" panose="02020603050405020304" pitchFamily="18" charset="0"/>
              </a:rPr>
              <a:t>Structure affects function</a:t>
            </a:r>
          </a:p>
        </p:txBody>
      </p:sp>
      <p:pic>
        <p:nvPicPr>
          <p:cNvPr id="3" name="Picture 2" descr="71AgdoNhdML._SL1500_.jpg">
            <a:extLst>
              <a:ext uri="{FF2B5EF4-FFF2-40B4-BE49-F238E27FC236}">
                <a16:creationId xmlns:a16="http://schemas.microsoft.com/office/drawing/2014/main" id="{ACC8AC8F-B89C-23E3-16A5-07A7D5B95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54928">
            <a:off x="1917237" y="2506611"/>
            <a:ext cx="6983755" cy="2886619"/>
          </a:xfrm>
          <a:prstGeom prst="rect">
            <a:avLst/>
          </a:prstGeom>
        </p:spPr>
      </p:pic>
      <p:pic>
        <p:nvPicPr>
          <p:cNvPr id="4" name="Picture 3" descr="image_16799.jpg">
            <a:extLst>
              <a:ext uri="{FF2B5EF4-FFF2-40B4-BE49-F238E27FC236}">
                <a16:creationId xmlns:a16="http://schemas.microsoft.com/office/drawing/2014/main" id="{CB5C5671-A95D-67C5-3F7A-51CAD4ABC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26372">
            <a:off x="10184140" y="3815884"/>
            <a:ext cx="5916888" cy="5916888"/>
          </a:xfrm>
          <a:prstGeom prst="rect">
            <a:avLst/>
          </a:prstGeom>
        </p:spPr>
      </p:pic>
    </p:spTree>
    <p:extLst>
      <p:ext uri="{BB962C8B-B14F-4D97-AF65-F5344CB8AC3E}">
        <p14:creationId xmlns:p14="http://schemas.microsoft.com/office/powerpoint/2010/main" val="1562148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74004B4-BCBC-18AE-FDBC-CB7642254C58}"/>
              </a:ext>
            </a:extLst>
          </p:cNvPr>
          <p:cNvSpPr txBox="1">
            <a:spLocks noChangeArrowheads="1"/>
          </p:cNvSpPr>
          <p:nvPr/>
        </p:nvSpPr>
        <p:spPr>
          <a:xfrm>
            <a:off x="6380956" y="3213100"/>
            <a:ext cx="8686800" cy="1371600"/>
          </a:xfrm>
          <a:prstGeom prst="rect">
            <a:avLst/>
          </a:prstGeom>
        </p:spPr>
        <p:txBody>
          <a:bodyPr/>
          <a:lstStyle>
            <a:lvl1pPr>
              <a:defRPr>
                <a:latin typeface="+mj-lt"/>
                <a:ea typeface="+mj-ea"/>
                <a:cs typeface="+mj-cs"/>
              </a:defRPr>
            </a:lvl1pPr>
          </a:lstStyle>
          <a:p>
            <a:r>
              <a:rPr lang="en-US" altLang="en-US" sz="6600" b="1" dirty="0">
                <a:solidFill>
                  <a:srgbClr val="C00000"/>
                </a:solidFill>
                <a:latin typeface="Times New Roman" panose="02020603050405020304" pitchFamily="18" charset="0"/>
                <a:ea typeface="+mn-ea"/>
                <a:cs typeface="Times New Roman" panose="02020603050405020304" pitchFamily="18" charset="0"/>
              </a:rPr>
              <a:t>Molecular Topology</a:t>
            </a:r>
          </a:p>
        </p:txBody>
      </p:sp>
    </p:spTree>
    <p:extLst>
      <p:ext uri="{BB962C8B-B14F-4D97-AF65-F5344CB8AC3E}">
        <p14:creationId xmlns:p14="http://schemas.microsoft.com/office/powerpoint/2010/main" val="4245702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1">
            <a:extLst>
              <a:ext uri="{FF2B5EF4-FFF2-40B4-BE49-F238E27FC236}">
                <a16:creationId xmlns:a16="http://schemas.microsoft.com/office/drawing/2014/main" id="{7114FE95-4BA6-433D-B0E7-62858A1996A1}"/>
              </a:ext>
            </a:extLst>
          </p:cNvPr>
          <p:cNvSpPr>
            <a:spLocks noChangeArrowheads="1"/>
          </p:cNvSpPr>
          <p:nvPr/>
        </p:nvSpPr>
        <p:spPr bwMode="auto">
          <a:xfrm>
            <a:off x="4288370" y="495106"/>
            <a:ext cx="10015883" cy="1052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6000" b="1" dirty="0">
                <a:solidFill>
                  <a:srgbClr val="C00000"/>
                </a:solidFill>
                <a:latin typeface="Times New Roman" panose="02020603050405020304" pitchFamily="18" charset="0"/>
                <a:cs typeface="Times New Roman" panose="02020603050405020304" pitchFamily="18" charset="0"/>
              </a:rPr>
              <a:t>Seven Bridges of </a:t>
            </a:r>
            <a:r>
              <a:rPr lang="en-US" altLang="en-US" sz="6000" b="1" dirty="0" err="1">
                <a:solidFill>
                  <a:srgbClr val="C00000"/>
                </a:solidFill>
                <a:latin typeface="Times New Roman" panose="02020603050405020304" pitchFamily="18" charset="0"/>
                <a:cs typeface="Times New Roman" panose="02020603050405020304" pitchFamily="18" charset="0"/>
              </a:rPr>
              <a:t>Königsberg</a:t>
            </a:r>
            <a:endParaRPr lang="en-US" altLang="en-US" sz="6000" b="1" dirty="0">
              <a:solidFill>
                <a:srgbClr val="C00000"/>
              </a:solidFill>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8A123B28-F693-43C1-A3D1-B15F19BE60CC}"/>
              </a:ext>
            </a:extLst>
          </p:cNvPr>
          <p:cNvGrpSpPr/>
          <p:nvPr/>
        </p:nvGrpSpPr>
        <p:grpSpPr>
          <a:xfrm>
            <a:off x="897076" y="1726434"/>
            <a:ext cx="17495327" cy="5290944"/>
            <a:chOff x="897076" y="1726434"/>
            <a:chExt cx="17495327" cy="5290944"/>
          </a:xfrm>
        </p:grpSpPr>
        <p:pic>
          <p:nvPicPr>
            <p:cNvPr id="13316" name="Picture 7">
              <a:extLst>
                <a:ext uri="{FF2B5EF4-FFF2-40B4-BE49-F238E27FC236}">
                  <a16:creationId xmlns:a16="http://schemas.microsoft.com/office/drawing/2014/main" id="{B4B2B0F3-59C2-4EDD-AB86-F821A321A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121" y="2114748"/>
              <a:ext cx="6112050" cy="391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3">
              <a:extLst>
                <a:ext uri="{FF2B5EF4-FFF2-40B4-BE49-F238E27FC236}">
                  <a16:creationId xmlns:a16="http://schemas.microsoft.com/office/drawing/2014/main" id="{CD21CF94-7CF1-4972-9D55-D1A1AA9F6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76" y="1733899"/>
              <a:ext cx="3883680" cy="42713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1">
              <a:extLst>
                <a:ext uri="{FF2B5EF4-FFF2-40B4-BE49-F238E27FC236}">
                  <a16:creationId xmlns:a16="http://schemas.microsoft.com/office/drawing/2014/main" id="{B62E1AC4-916B-4210-A0ED-7758FCB115A6}"/>
                </a:ext>
              </a:extLst>
            </p:cNvPr>
            <p:cNvPicPr>
              <a:picLocks noChangeAspect="1"/>
            </p:cNvPicPr>
            <p:nvPr/>
          </p:nvPicPr>
          <p:blipFill rotWithShape="1">
            <a:blip r:embed="rId5"/>
            <a:srcRect l="33333" t="36667" r="23758" b="15926"/>
            <a:stretch/>
          </p:blipFill>
          <p:spPr>
            <a:xfrm>
              <a:off x="12022125" y="1726434"/>
              <a:ext cx="5825250" cy="3620266"/>
            </a:xfrm>
            <a:prstGeom prst="rect">
              <a:avLst/>
            </a:prstGeom>
          </p:spPr>
        </p:pic>
        <p:sp>
          <p:nvSpPr>
            <p:cNvPr id="5" name="TextBox 4">
              <a:extLst>
                <a:ext uri="{FF2B5EF4-FFF2-40B4-BE49-F238E27FC236}">
                  <a16:creationId xmlns:a16="http://schemas.microsoft.com/office/drawing/2014/main" id="{C0E6E030-4564-447F-BF46-6D75368E4204}"/>
                </a:ext>
              </a:extLst>
            </p:cNvPr>
            <p:cNvSpPr txBox="1"/>
            <p:nvPr/>
          </p:nvSpPr>
          <p:spPr>
            <a:xfrm>
              <a:off x="996824" y="6063271"/>
              <a:ext cx="17395579"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“Starting from any of the four land areas A, B, C, D, is it possible to cross each of the seven bridges exactly once and come back to the starting point without swimming across the river?”</a:t>
              </a:r>
            </a:p>
          </p:txBody>
        </p:sp>
      </p:grpSp>
      <p:sp>
        <p:nvSpPr>
          <p:cNvPr id="17" name="TextBox 16">
            <a:extLst>
              <a:ext uri="{FF2B5EF4-FFF2-40B4-BE49-F238E27FC236}">
                <a16:creationId xmlns:a16="http://schemas.microsoft.com/office/drawing/2014/main" id="{18BD3969-2B1E-4E1A-A620-E281F14109FD}"/>
              </a:ext>
            </a:extLst>
          </p:cNvPr>
          <p:cNvSpPr txBox="1"/>
          <p:nvPr/>
        </p:nvSpPr>
        <p:spPr>
          <a:xfrm>
            <a:off x="432763" y="8873273"/>
            <a:ext cx="17727095" cy="1384995"/>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Euler found that only those networks are traversable that have either-</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No odd vertices (then any vertex may be the beginning and the same vertex will also be the ending point)</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Or exactly two odd vertices (then one odd vertex will be the starting point and other odd vertex will be the ending point)</a:t>
            </a:r>
          </a:p>
        </p:txBody>
      </p:sp>
      <p:grpSp>
        <p:nvGrpSpPr>
          <p:cNvPr id="18" name="Group 17">
            <a:extLst>
              <a:ext uri="{FF2B5EF4-FFF2-40B4-BE49-F238E27FC236}">
                <a16:creationId xmlns:a16="http://schemas.microsoft.com/office/drawing/2014/main" id="{BC99AA19-B585-45ED-AFBA-BE8B8518E5C6}"/>
              </a:ext>
            </a:extLst>
          </p:cNvPr>
          <p:cNvGrpSpPr/>
          <p:nvPr/>
        </p:nvGrpSpPr>
        <p:grpSpPr>
          <a:xfrm>
            <a:off x="513242" y="6540324"/>
            <a:ext cx="17874995" cy="2743200"/>
            <a:chOff x="513242" y="6540324"/>
            <a:chExt cx="17874995" cy="2743200"/>
          </a:xfrm>
        </p:grpSpPr>
        <p:sp>
          <p:nvSpPr>
            <p:cNvPr id="15" name="TextBox 14">
              <a:extLst>
                <a:ext uri="{FF2B5EF4-FFF2-40B4-BE49-F238E27FC236}">
                  <a16:creationId xmlns:a16="http://schemas.microsoft.com/office/drawing/2014/main" id="{E429ABEB-7044-408B-9967-7BD13763C873}"/>
                </a:ext>
              </a:extLst>
            </p:cNvPr>
            <p:cNvSpPr txBox="1"/>
            <p:nvPr/>
          </p:nvSpPr>
          <p:spPr>
            <a:xfrm>
              <a:off x="513242" y="7468272"/>
              <a:ext cx="13888896"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In 1735, A Swiss Mathematician Leon hard Euler solved this problem.</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He provided a solution to the problem and finally concluded that such a walk is not possible</a:t>
              </a:r>
              <a:r>
                <a:rPr lang="en-US" dirty="0"/>
                <a:t>.</a:t>
              </a:r>
            </a:p>
          </p:txBody>
        </p:sp>
        <p:pic>
          <p:nvPicPr>
            <p:cNvPr id="16" name="Picture 15">
              <a:extLst>
                <a:ext uri="{FF2B5EF4-FFF2-40B4-BE49-F238E27FC236}">
                  <a16:creationId xmlns:a16="http://schemas.microsoft.com/office/drawing/2014/main" id="{500FC5CF-9BC0-472B-B951-3ADC1B9DDD04}"/>
                </a:ext>
              </a:extLst>
            </p:cNvPr>
            <p:cNvPicPr>
              <a:picLocks noChangeAspect="1"/>
            </p:cNvPicPr>
            <p:nvPr/>
          </p:nvPicPr>
          <p:blipFill rotWithShape="1">
            <a:blip r:embed="rId6"/>
            <a:srcRect l="43750" t="47778" r="34583" b="25555"/>
            <a:stretch/>
          </p:blipFill>
          <p:spPr>
            <a:xfrm>
              <a:off x="14425837" y="6540324"/>
              <a:ext cx="3962400" cy="2743200"/>
            </a:xfrm>
            <a:prstGeom prst="rect">
              <a:avLst/>
            </a:prstGeom>
          </p:spPr>
        </p:pic>
      </p:grpSp>
      <p:sp>
        <p:nvSpPr>
          <p:cNvPr id="19" name="TextBox 18">
            <a:extLst>
              <a:ext uri="{FF2B5EF4-FFF2-40B4-BE49-F238E27FC236}">
                <a16:creationId xmlns:a16="http://schemas.microsoft.com/office/drawing/2014/main" id="{7AD67716-1F94-4CA8-BB10-5C7927FE0DA0}"/>
              </a:ext>
            </a:extLst>
          </p:cNvPr>
          <p:cNvSpPr txBox="1"/>
          <p:nvPr/>
        </p:nvSpPr>
        <p:spPr>
          <a:xfrm>
            <a:off x="17353756" y="8775700"/>
            <a:ext cx="1223794" cy="533400"/>
          </a:xfrm>
          <a:prstGeom prst="rect">
            <a:avLst/>
          </a:prstGeom>
          <a:solidFill>
            <a:schemeClr val="bg1"/>
          </a:solidFill>
        </p:spPr>
        <p:txBody>
          <a:bodyPr wrap="square" rtlCol="0">
            <a:spAutoFit/>
          </a:bodyPr>
          <a:lstStyle/>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95A0553B-635B-4CA4-AAD2-BA580F468CD5}"/>
              </a:ext>
            </a:extLst>
          </p:cNvPr>
          <p:cNvSpPr>
            <a:spLocks noChangeArrowheads="1"/>
          </p:cNvSpPr>
          <p:nvPr/>
        </p:nvSpPr>
        <p:spPr bwMode="auto">
          <a:xfrm>
            <a:off x="5722569" y="417960"/>
            <a:ext cx="8735587" cy="1101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defRPr/>
            </a:pPr>
            <a:r>
              <a:rPr lang="en-US" sz="6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What is a Network?</a:t>
            </a:r>
          </a:p>
        </p:txBody>
      </p:sp>
      <p:grpSp>
        <p:nvGrpSpPr>
          <p:cNvPr id="9" name="Group 8">
            <a:extLst>
              <a:ext uri="{FF2B5EF4-FFF2-40B4-BE49-F238E27FC236}">
                <a16:creationId xmlns:a16="http://schemas.microsoft.com/office/drawing/2014/main" id="{1329ACEC-3DED-46D3-97CB-A43784B0F935}"/>
              </a:ext>
            </a:extLst>
          </p:cNvPr>
          <p:cNvGrpSpPr/>
          <p:nvPr/>
        </p:nvGrpSpPr>
        <p:grpSpPr>
          <a:xfrm>
            <a:off x="629026" y="1387683"/>
            <a:ext cx="17298787" cy="9296646"/>
            <a:chOff x="629026" y="1387683"/>
            <a:chExt cx="17298787" cy="9296646"/>
          </a:xfrm>
        </p:grpSpPr>
        <p:grpSp>
          <p:nvGrpSpPr>
            <p:cNvPr id="13" name="Group 12">
              <a:extLst>
                <a:ext uri="{FF2B5EF4-FFF2-40B4-BE49-F238E27FC236}">
                  <a16:creationId xmlns:a16="http://schemas.microsoft.com/office/drawing/2014/main" id="{63B05E8F-8764-42D7-901E-4CCBC7093714}"/>
                </a:ext>
              </a:extLst>
            </p:cNvPr>
            <p:cNvGrpSpPr/>
            <p:nvPr/>
          </p:nvGrpSpPr>
          <p:grpSpPr>
            <a:xfrm>
              <a:off x="629026" y="6226629"/>
              <a:ext cx="8342730" cy="4457700"/>
              <a:chOff x="9733756" y="1336475"/>
              <a:chExt cx="8686801" cy="5191325"/>
            </a:xfrm>
          </p:grpSpPr>
          <p:sp>
            <p:nvSpPr>
              <p:cNvPr id="4" name="Rectangle 1">
                <a:extLst>
                  <a:ext uri="{FF2B5EF4-FFF2-40B4-BE49-F238E27FC236}">
                    <a16:creationId xmlns:a16="http://schemas.microsoft.com/office/drawing/2014/main" id="{AC2A7D50-3171-4523-95BD-FE8EF9A2482F}"/>
                  </a:ext>
                </a:extLst>
              </p:cNvPr>
              <p:cNvSpPr>
                <a:spLocks noChangeArrowheads="1"/>
              </p:cNvSpPr>
              <p:nvPr/>
            </p:nvSpPr>
            <p:spPr bwMode="auto">
              <a:xfrm>
                <a:off x="10571956" y="1363689"/>
                <a:ext cx="3505200" cy="1370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lgn="ctr" eaLnBrk="1" hangingPunct="1"/>
                <a:r>
                  <a:rPr lang="en-AU" altLang="en-US" sz="4400" b="1" dirty="0">
                    <a:solidFill>
                      <a:srgbClr val="C00000"/>
                    </a:solidFill>
                    <a:latin typeface="Times New Roman" panose="02020603050405020304" pitchFamily="18" charset="0"/>
                    <a:cs typeface="Times New Roman" panose="02020603050405020304" pitchFamily="18" charset="0"/>
                  </a:rPr>
                  <a:t>Friendship</a:t>
                </a:r>
              </a:p>
            </p:txBody>
          </p:sp>
          <p:pic>
            <p:nvPicPr>
              <p:cNvPr id="5" name="Picture 2">
                <a:extLst>
                  <a:ext uri="{FF2B5EF4-FFF2-40B4-BE49-F238E27FC236}">
                    <a16:creationId xmlns:a16="http://schemas.microsoft.com/office/drawing/2014/main" id="{F3B122FE-127C-490C-95B7-F80C396E9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3756" y="2505591"/>
                <a:ext cx="4748213" cy="40222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
                <a:extLst>
                  <a:ext uri="{FF2B5EF4-FFF2-40B4-BE49-F238E27FC236}">
                    <a16:creationId xmlns:a16="http://schemas.microsoft.com/office/drawing/2014/main" id="{CC321103-4EFD-48DC-8DF6-493EC612F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0557" y="2908301"/>
                <a:ext cx="3810000" cy="335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a:extLst>
                  <a:ext uri="{FF2B5EF4-FFF2-40B4-BE49-F238E27FC236}">
                    <a16:creationId xmlns:a16="http://schemas.microsoft.com/office/drawing/2014/main" id="{666F3882-FB8B-4A7D-A299-FBE9FAD48C77}"/>
                  </a:ext>
                </a:extLst>
              </p:cNvPr>
              <p:cNvSpPr>
                <a:spLocks noChangeArrowheads="1"/>
              </p:cNvSpPr>
              <p:nvPr/>
            </p:nvSpPr>
            <p:spPr bwMode="auto">
              <a:xfrm>
                <a:off x="15524957" y="1336475"/>
                <a:ext cx="2895600" cy="1370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en-US" sz="4400" b="1" dirty="0">
                    <a:solidFill>
                      <a:srgbClr val="C00000"/>
                    </a:solidFill>
                    <a:latin typeface="Times New Roman" panose="02020603050405020304" pitchFamily="18" charset="0"/>
                    <a:cs typeface="Times New Roman" panose="02020603050405020304" pitchFamily="18" charset="0"/>
                  </a:rPr>
                  <a:t>Internet</a:t>
                </a:r>
              </a:p>
            </p:txBody>
          </p:sp>
        </p:grpSp>
        <p:grpSp>
          <p:nvGrpSpPr>
            <p:cNvPr id="12" name="Group 11">
              <a:extLst>
                <a:ext uri="{FF2B5EF4-FFF2-40B4-BE49-F238E27FC236}">
                  <a16:creationId xmlns:a16="http://schemas.microsoft.com/office/drawing/2014/main" id="{2C2B10D7-3177-4204-8105-F8B104A6F4EC}"/>
                </a:ext>
              </a:extLst>
            </p:cNvPr>
            <p:cNvGrpSpPr/>
            <p:nvPr/>
          </p:nvGrpSpPr>
          <p:grpSpPr>
            <a:xfrm>
              <a:off x="820697" y="1387683"/>
              <a:ext cx="8151058" cy="4604381"/>
              <a:chOff x="1125499" y="2017300"/>
              <a:chExt cx="8151058" cy="4604381"/>
            </a:xfrm>
          </p:grpSpPr>
          <p:pic>
            <p:nvPicPr>
              <p:cNvPr id="2" name="Picture 1">
                <a:extLst>
                  <a:ext uri="{FF2B5EF4-FFF2-40B4-BE49-F238E27FC236}">
                    <a16:creationId xmlns:a16="http://schemas.microsoft.com/office/drawing/2014/main" id="{2AE41965-05C6-4EFD-9DB9-7400617DE244}"/>
                  </a:ext>
                </a:extLst>
              </p:cNvPr>
              <p:cNvPicPr>
                <a:picLocks noChangeAspect="1"/>
              </p:cNvPicPr>
              <p:nvPr/>
            </p:nvPicPr>
            <p:blipFill>
              <a:blip r:embed="rId4"/>
              <a:stretch>
                <a:fillRect/>
              </a:stretch>
            </p:blipFill>
            <p:spPr>
              <a:xfrm>
                <a:off x="1125499" y="3043019"/>
                <a:ext cx="8151058" cy="3578662"/>
              </a:xfrm>
              <a:prstGeom prst="rect">
                <a:avLst/>
              </a:prstGeom>
            </p:spPr>
          </p:pic>
          <p:sp>
            <p:nvSpPr>
              <p:cNvPr id="10" name="TextBox 9">
                <a:extLst>
                  <a:ext uri="{FF2B5EF4-FFF2-40B4-BE49-F238E27FC236}">
                    <a16:creationId xmlns:a16="http://schemas.microsoft.com/office/drawing/2014/main" id="{4FBDFAC7-4FCA-453C-BFB8-7D7EF04D19E2}"/>
                  </a:ext>
                </a:extLst>
              </p:cNvPr>
              <p:cNvSpPr txBox="1"/>
              <p:nvPr/>
            </p:nvSpPr>
            <p:spPr>
              <a:xfrm>
                <a:off x="2950219" y="2017300"/>
                <a:ext cx="4217457" cy="769441"/>
              </a:xfrm>
              <a:prstGeom prst="rect">
                <a:avLst/>
              </a:prstGeom>
              <a:noFill/>
            </p:spPr>
            <p:txBody>
              <a:bodyPr wrap="square">
                <a:spAutoFit/>
              </a:bodyPr>
              <a:lstStyle/>
              <a:p>
                <a:r>
                  <a:rPr lang="en-AU" altLang="en-US" sz="4400" b="1" dirty="0">
                    <a:solidFill>
                      <a:srgbClr val="C00000"/>
                    </a:solidFill>
                    <a:latin typeface="Times New Roman" panose="02020603050405020304" pitchFamily="18" charset="0"/>
                    <a:cs typeface="Times New Roman" panose="02020603050405020304" pitchFamily="18" charset="0"/>
                  </a:rPr>
                  <a:t>Transportation</a:t>
                </a:r>
                <a:endParaRPr lang="en-IN" sz="3600" dirty="0">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C0362486-B2F8-4D84-99E5-F61985DEE338}"/>
                </a:ext>
              </a:extLst>
            </p:cNvPr>
            <p:cNvGrpSpPr/>
            <p:nvPr/>
          </p:nvGrpSpPr>
          <p:grpSpPr>
            <a:xfrm>
              <a:off x="9776755" y="1907005"/>
              <a:ext cx="8151058" cy="4591456"/>
              <a:chOff x="10038558" y="5860515"/>
              <a:chExt cx="8151058" cy="4591456"/>
            </a:xfrm>
          </p:grpSpPr>
          <p:pic>
            <p:nvPicPr>
              <p:cNvPr id="11" name="Picture 2">
                <a:extLst>
                  <a:ext uri="{FF2B5EF4-FFF2-40B4-BE49-F238E27FC236}">
                    <a16:creationId xmlns:a16="http://schemas.microsoft.com/office/drawing/2014/main" id="{E9C66975-95E1-447A-B6A9-FB6A58775B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9384" y="6814832"/>
                <a:ext cx="4685128" cy="363713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Rectangle 1">
                <a:extLst>
                  <a:ext uri="{FF2B5EF4-FFF2-40B4-BE49-F238E27FC236}">
                    <a16:creationId xmlns:a16="http://schemas.microsoft.com/office/drawing/2014/main" id="{E2D791A4-1867-4A7A-B6EA-30A18E863F51}"/>
                  </a:ext>
                </a:extLst>
              </p:cNvPr>
              <p:cNvSpPr>
                <a:spLocks noChangeArrowheads="1"/>
              </p:cNvSpPr>
              <p:nvPr/>
            </p:nvSpPr>
            <p:spPr bwMode="auto">
              <a:xfrm>
                <a:off x="10038558" y="5860515"/>
                <a:ext cx="8151058" cy="1370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lgn="ctr" eaLnBrk="1" hangingPunct="1"/>
                <a:r>
                  <a:rPr lang="en-AU" altLang="en-US" sz="4400" b="1" dirty="0">
                    <a:solidFill>
                      <a:srgbClr val="C00000"/>
                    </a:solidFill>
                    <a:latin typeface="Times New Roman" panose="02020603050405020304" pitchFamily="18" charset="0"/>
                    <a:cs typeface="Times New Roman" panose="02020603050405020304" pitchFamily="18" charset="0"/>
                  </a:rPr>
                  <a:t>Protein-Protein Interaction</a:t>
                </a:r>
              </a:p>
            </p:txBody>
          </p:sp>
        </p:grpSp>
      </p:grpSp>
      <p:sp>
        <p:nvSpPr>
          <p:cNvPr id="15" name="Text Box 2">
            <a:extLst>
              <a:ext uri="{FF2B5EF4-FFF2-40B4-BE49-F238E27FC236}">
                <a16:creationId xmlns:a16="http://schemas.microsoft.com/office/drawing/2014/main" id="{9DF367F1-855B-4E5E-850A-C1C44AC768BA}"/>
              </a:ext>
            </a:extLst>
          </p:cNvPr>
          <p:cNvSpPr txBox="1">
            <a:spLocks noChangeArrowheads="1"/>
          </p:cNvSpPr>
          <p:nvPr/>
        </p:nvSpPr>
        <p:spPr bwMode="auto">
          <a:xfrm>
            <a:off x="9776755" y="6838200"/>
            <a:ext cx="8915398" cy="2374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itchFamily="34" charset="0"/>
                <a:cs typeface="Arial"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itchFamily="34" charset="0"/>
                <a:cs typeface="Arial"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itchFamily="34" charset="0"/>
                <a:cs typeface="Arial"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itchFamily="34" charset="0"/>
                <a:cs typeface="Arial"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itchFamily="34" charset="0"/>
                <a:cs typeface="Arial" pitchFamily="34" charset="0"/>
              </a:defRPr>
            </a:lvl5pPr>
            <a:lvl6pPr marL="2514600" indent="-228600" defTabSz="449263" fontAlgn="base">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itchFamily="34" charset="0"/>
                <a:cs typeface="Arial" pitchFamily="34" charset="0"/>
              </a:defRPr>
            </a:lvl6pPr>
            <a:lvl7pPr marL="2971800" indent="-228600" defTabSz="449263" fontAlgn="base">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itchFamily="34" charset="0"/>
                <a:cs typeface="Arial" pitchFamily="34" charset="0"/>
              </a:defRPr>
            </a:lvl7pPr>
            <a:lvl8pPr marL="3429000" indent="-228600" defTabSz="449263" fontAlgn="base">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itchFamily="34" charset="0"/>
                <a:cs typeface="Arial" pitchFamily="34" charset="0"/>
              </a:defRPr>
            </a:lvl8pPr>
            <a:lvl9pPr marL="3886200" indent="-228600" defTabSz="449263" fontAlgn="base">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itchFamily="34" charset="0"/>
                <a:cs typeface="Arial" pitchFamily="34" charset="0"/>
              </a:defRPr>
            </a:lvl9pPr>
          </a:lstStyle>
          <a:p>
            <a:pPr>
              <a:spcBef>
                <a:spcPts val="1247"/>
              </a:spcBef>
              <a:buClr>
                <a:srgbClr val="3333CC"/>
              </a:buClr>
              <a:buSzPct val="60000"/>
              <a:buFont typeface="Wingdings" pitchFamily="2" charset="2"/>
              <a:buChar char=""/>
              <a:defRPr/>
            </a:pPr>
            <a:r>
              <a:rPr lang="en-US" sz="4366" dirty="0">
                <a:solidFill>
                  <a:srgbClr val="0000FF"/>
                </a:solidFill>
                <a:latin typeface="Times New Roman" panose="02020603050405020304" pitchFamily="18" charset="0"/>
                <a:cs typeface="Times New Roman" panose="02020603050405020304" pitchFamily="18" charset="0"/>
              </a:rPr>
              <a:t>Network = Graph</a:t>
            </a:r>
          </a:p>
          <a:p>
            <a:pPr>
              <a:spcBef>
                <a:spcPts val="1247"/>
              </a:spcBef>
              <a:buClr>
                <a:srgbClr val="3333CC"/>
              </a:buClr>
              <a:buSzPct val="60000"/>
              <a:buFont typeface="Wingdings" pitchFamily="2" charset="2"/>
              <a:buChar char=""/>
              <a:defRPr/>
            </a:pPr>
            <a:r>
              <a:rPr lang="en-US" sz="4366" dirty="0">
                <a:solidFill>
                  <a:srgbClr val="0000FF"/>
                </a:solidFill>
                <a:latin typeface="Times New Roman" panose="02020603050405020304" pitchFamily="18" charset="0"/>
                <a:cs typeface="Times New Roman" panose="02020603050405020304" pitchFamily="18" charset="0"/>
              </a:rPr>
              <a:t>Informally a </a:t>
            </a:r>
            <a:r>
              <a:rPr lang="en-US" sz="4366" i="1" dirty="0">
                <a:solidFill>
                  <a:srgbClr val="0000FF"/>
                </a:solidFill>
                <a:latin typeface="Times New Roman" panose="02020603050405020304" pitchFamily="18" charset="0"/>
                <a:cs typeface="Times New Roman" panose="02020603050405020304" pitchFamily="18" charset="0"/>
              </a:rPr>
              <a:t>graph</a:t>
            </a:r>
            <a:r>
              <a:rPr lang="en-US" sz="4366" dirty="0">
                <a:solidFill>
                  <a:srgbClr val="0000FF"/>
                </a:solidFill>
                <a:latin typeface="Times New Roman" panose="02020603050405020304" pitchFamily="18" charset="0"/>
                <a:cs typeface="Times New Roman" panose="02020603050405020304" pitchFamily="18" charset="0"/>
              </a:rPr>
              <a:t> is a set of nodes joined by a set of lines or arrows.</a:t>
            </a:r>
          </a:p>
        </p:txBody>
      </p:sp>
    </p:spTree>
    <p:extLst>
      <p:ext uri="{BB962C8B-B14F-4D97-AF65-F5344CB8AC3E}">
        <p14:creationId xmlns:p14="http://schemas.microsoft.com/office/powerpoint/2010/main" val="206888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9938542-9C60-7A7D-323C-91843AAA0F7C}"/>
              </a:ext>
            </a:extLst>
          </p:cNvPr>
          <p:cNvGraphicFramePr>
            <a:graphicFrameLocks noGrp="1"/>
          </p:cNvGraphicFramePr>
          <p:nvPr>
            <p:extLst>
              <p:ext uri="{D42A27DB-BD31-4B8C-83A1-F6EECF244321}">
                <p14:modId xmlns:p14="http://schemas.microsoft.com/office/powerpoint/2010/main" val="3179394250"/>
              </p:ext>
            </p:extLst>
          </p:nvPr>
        </p:nvGraphicFramePr>
        <p:xfrm>
          <a:off x="513556" y="1079500"/>
          <a:ext cx="17754600" cy="2691650"/>
        </p:xfrm>
        <a:graphic>
          <a:graphicData uri="http://schemas.openxmlformats.org/drawingml/2006/table">
            <a:tbl>
              <a:tblPr firstRow="1" firstCol="1" bandRow="1"/>
              <a:tblGrid>
                <a:gridCol w="17754600">
                  <a:extLst>
                    <a:ext uri="{9D8B030D-6E8A-4147-A177-3AD203B41FA5}">
                      <a16:colId xmlns:a16="http://schemas.microsoft.com/office/drawing/2014/main" val="20000"/>
                    </a:ext>
                  </a:extLst>
                </a:gridCol>
              </a:tblGrid>
              <a:tr h="470777">
                <a:tc>
                  <a:txBody>
                    <a:bodyPr/>
                    <a:lstStyle/>
                    <a:p>
                      <a:pPr marL="0" marR="0" lvl="0" indent="0" algn="l" defTabSz="914400" eaLnBrk="1" fontAlgn="auto" latinLnBrk="0" hangingPunct="1">
                        <a:lnSpc>
                          <a:spcPct val="150000"/>
                        </a:lnSpc>
                        <a:spcBef>
                          <a:spcPts val="0"/>
                        </a:spcBef>
                        <a:spcAft>
                          <a:spcPts val="0"/>
                        </a:spcAft>
                        <a:buClrTx/>
                        <a:buSzTx/>
                        <a:buFontTx/>
                        <a:buNone/>
                        <a:tabLst>
                          <a:tab pos="4416425" algn="l"/>
                          <a:tab pos="4658360" algn="l"/>
                        </a:tabLst>
                        <a:defRPr/>
                      </a:pPr>
                      <a:r>
                        <a:rPr lang="en-US" sz="2800" b="1" dirty="0">
                          <a:effectLst/>
                          <a:latin typeface="Times New Roman"/>
                          <a:ea typeface="Times New Roman"/>
                          <a:cs typeface="Times New Roman"/>
                        </a:rPr>
                        <a:t>UNIT-II                                                                </a:t>
                      </a:r>
                      <a:r>
                        <a:rPr lang="en-US" sz="2800" b="1" dirty="0">
                          <a:solidFill>
                            <a:schemeClr val="tx1"/>
                          </a:solidFill>
                          <a:effectLst/>
                          <a:latin typeface="Times New Roman" panose="02020603050405020304" pitchFamily="18" charset="0"/>
                          <a:ea typeface="Times New Roman"/>
                          <a:cs typeface="Times New Roman" panose="02020603050405020304" pitchFamily="18" charset="0"/>
                        </a:rPr>
                        <a:t>Computational Chemistry                                                              </a:t>
                      </a:r>
                      <a:r>
                        <a:rPr lang="en-US" sz="2800" b="1" dirty="0">
                          <a:solidFill>
                            <a:schemeClr val="tx1"/>
                          </a:solidFill>
                          <a:effectLst/>
                          <a:latin typeface="Times New Roman"/>
                          <a:ea typeface="Times New Roman"/>
                          <a:cs typeface="Times New Roman"/>
                        </a:rPr>
                        <a:t>08</a:t>
                      </a:r>
                      <a:r>
                        <a:rPr lang="en-US" sz="2800" b="1" dirty="0">
                          <a:effectLst/>
                          <a:latin typeface="Times New Roman"/>
                          <a:ea typeface="Times New Roman"/>
                          <a:cs typeface="Times New Roman"/>
                        </a:rPr>
                        <a:t> </a:t>
                      </a:r>
                      <a:r>
                        <a:rPr lang="en-US" sz="2800" b="1" dirty="0" err="1">
                          <a:effectLst/>
                          <a:latin typeface="Times New Roman"/>
                          <a:ea typeface="Times New Roman"/>
                          <a:cs typeface="Times New Roman"/>
                        </a:rPr>
                        <a:t>Hrs</a:t>
                      </a:r>
                      <a:endParaRPr lang="en-US" sz="2500" dirty="0">
                        <a:effectLst/>
                        <a:latin typeface="Calibri"/>
                        <a:ea typeface="Times New Roman"/>
                        <a:cs typeface="Times New Roman"/>
                      </a:endParaRPr>
                    </a:p>
                  </a:txBody>
                  <a:tcPr marL="106934" marR="1069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2120023">
                <a:tc>
                  <a:txBody>
                    <a:bodyPr/>
                    <a:lstStyle/>
                    <a:p>
                      <a:pPr algn="just">
                        <a:lnSpc>
                          <a:spcPct val="115000"/>
                        </a:lnSpc>
                        <a:spcAft>
                          <a:spcPts val="0"/>
                        </a:spcAft>
                      </a:pPr>
                      <a:r>
                        <a:rPr lang="en-US" sz="3100" dirty="0">
                          <a:solidFill>
                            <a:srgbClr val="000000"/>
                          </a:solidFill>
                          <a:effectLst/>
                          <a:latin typeface="Times New Roman"/>
                          <a:ea typeface="Times New Roman"/>
                          <a:cs typeface="Calibri"/>
                        </a:rPr>
                        <a:t>Scope, cost and efficiency of computational modeling. Stabilizing interactions: Bonded and non-bonded interactions. Molecular topology, topological matrix representation, topological indices, QSAR/QSPC concept for </a:t>
                      </a:r>
                      <a:r>
                        <a:rPr lang="en-US" sz="3100" dirty="0" err="1">
                          <a:solidFill>
                            <a:srgbClr val="000000"/>
                          </a:solidFill>
                          <a:effectLst/>
                          <a:latin typeface="Times New Roman"/>
                          <a:ea typeface="Times New Roman"/>
                          <a:cs typeface="Calibri"/>
                        </a:rPr>
                        <a:t>insilico</a:t>
                      </a:r>
                      <a:r>
                        <a:rPr lang="en-US" sz="3100" dirty="0">
                          <a:solidFill>
                            <a:srgbClr val="000000"/>
                          </a:solidFill>
                          <a:effectLst/>
                          <a:latin typeface="Times New Roman"/>
                          <a:ea typeface="Times New Roman"/>
                          <a:cs typeface="Calibri"/>
                        </a:rPr>
                        <a:t> prediction of properties. 3D co-ordinate generation for small molecules, geometry optimization. </a:t>
                      </a:r>
                    </a:p>
                  </a:txBody>
                  <a:tcPr marL="106934" marR="1069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05190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27">
            <a:extLst>
              <a:ext uri="{FF2B5EF4-FFF2-40B4-BE49-F238E27FC236}">
                <a16:creationId xmlns:a16="http://schemas.microsoft.com/office/drawing/2014/main" id="{05E5EBE8-6B63-41AB-8706-7B66BCB2597A}"/>
              </a:ext>
            </a:extLst>
          </p:cNvPr>
          <p:cNvSpPr>
            <a:spLocks noGrp="1" noChangeArrowheads="1"/>
          </p:cNvSpPr>
          <p:nvPr>
            <p:ph type="title"/>
          </p:nvPr>
        </p:nvSpPr>
        <p:spPr>
          <a:xfrm>
            <a:off x="6628830" y="502457"/>
            <a:ext cx="6205638" cy="923330"/>
          </a:xfrm>
        </p:spPr>
        <p:txBody>
          <a:bodyPr wrap="square">
            <a:spAutoFit/>
          </a:bodyPr>
          <a:lstStyle/>
          <a:p>
            <a:pPr eaLnBrk="1" hangingPunct="1"/>
            <a:r>
              <a:rPr lang="en-US" altLang="en-US" sz="6000" b="1" kern="1200" dirty="0">
                <a:solidFill>
                  <a:srgbClr val="C00000"/>
                </a:solidFill>
                <a:latin typeface="Times New Roman" panose="02020603050405020304" pitchFamily="18" charset="0"/>
                <a:ea typeface="+mn-ea"/>
                <a:cs typeface="Times New Roman" panose="02020603050405020304" pitchFamily="18" charset="0"/>
              </a:rPr>
              <a:t>What is a graph?</a:t>
            </a:r>
          </a:p>
        </p:txBody>
      </p:sp>
      <p:sp>
        <p:nvSpPr>
          <p:cNvPr id="5123" name="TextBox 4">
            <a:extLst>
              <a:ext uri="{FF2B5EF4-FFF2-40B4-BE49-F238E27FC236}">
                <a16:creationId xmlns:a16="http://schemas.microsoft.com/office/drawing/2014/main" id="{C8848A5A-7B66-41F3-9BB5-7244EE8DFEFA}"/>
              </a:ext>
            </a:extLst>
          </p:cNvPr>
          <p:cNvSpPr txBox="1">
            <a:spLocks noChangeArrowheads="1"/>
          </p:cNvSpPr>
          <p:nvPr/>
        </p:nvSpPr>
        <p:spPr bwMode="auto">
          <a:xfrm>
            <a:off x="1351756" y="1458203"/>
            <a:ext cx="11139011" cy="143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4366" b="1" dirty="0">
                <a:solidFill>
                  <a:srgbClr val="0000FF"/>
                </a:solidFill>
                <a:latin typeface="Times New Roman" panose="02020603050405020304" pitchFamily="18" charset="0"/>
                <a:cs typeface="Times New Roman" panose="02020603050405020304" pitchFamily="18" charset="0"/>
              </a:rPr>
              <a:t>Graph is a pair G = (V, E), </a:t>
            </a:r>
          </a:p>
          <a:p>
            <a:pPr eaLnBrk="1" hangingPunct="1"/>
            <a:r>
              <a:rPr lang="en-US" altLang="en-US" sz="4366" b="1" dirty="0">
                <a:solidFill>
                  <a:srgbClr val="0000FF"/>
                </a:solidFill>
                <a:latin typeface="Times New Roman" panose="02020603050405020304" pitchFamily="18" charset="0"/>
                <a:cs typeface="Times New Roman" panose="02020603050405020304" pitchFamily="18" charset="0"/>
              </a:rPr>
              <a:t>where V is the Vertex set and E is the Edge set</a:t>
            </a:r>
          </a:p>
        </p:txBody>
      </p:sp>
      <p:pic>
        <p:nvPicPr>
          <p:cNvPr id="5124" name="Picture 2">
            <a:extLst>
              <a:ext uri="{FF2B5EF4-FFF2-40B4-BE49-F238E27FC236}">
                <a16:creationId xmlns:a16="http://schemas.microsoft.com/office/drawing/2014/main" id="{86E3F969-71FB-4A4D-A302-442A8ADAC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2995" y="7021387"/>
            <a:ext cx="3564467" cy="33268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5" name="Picture 3">
            <a:extLst>
              <a:ext uri="{FF2B5EF4-FFF2-40B4-BE49-F238E27FC236}">
                <a16:creationId xmlns:a16="http://schemas.microsoft.com/office/drawing/2014/main" id="{07B7AEC7-3EBC-4A72-A5B7-AF1F89411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712" y="3224237"/>
            <a:ext cx="5010056" cy="30486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6" name="Picture 1">
            <a:extLst>
              <a:ext uri="{FF2B5EF4-FFF2-40B4-BE49-F238E27FC236}">
                <a16:creationId xmlns:a16="http://schemas.microsoft.com/office/drawing/2014/main" id="{3F221551-5DF2-4C42-8421-814D32E978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643" y="3352169"/>
            <a:ext cx="4045025" cy="42364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6">
            <a:extLst>
              <a:ext uri="{FF2B5EF4-FFF2-40B4-BE49-F238E27FC236}">
                <a16:creationId xmlns:a16="http://schemas.microsoft.com/office/drawing/2014/main" id="{C9452655-577C-47EB-95E5-2F85092F8DA3}"/>
              </a:ext>
            </a:extLst>
          </p:cNvPr>
          <p:cNvPicPr>
            <a:picLocks noChangeAspect="1"/>
          </p:cNvPicPr>
          <p:nvPr/>
        </p:nvPicPr>
        <p:blipFill>
          <a:blip r:embed="rId5"/>
          <a:stretch>
            <a:fillRect/>
          </a:stretch>
        </p:blipFill>
        <p:spPr>
          <a:xfrm>
            <a:off x="11805717" y="3224237"/>
            <a:ext cx="5821884" cy="3759729"/>
          </a:xfrm>
          <a:prstGeom prst="rect">
            <a:avLst/>
          </a:prstGeom>
        </p:spPr>
      </p:pic>
      <p:sp>
        <p:nvSpPr>
          <p:cNvPr id="8" name="object 57">
            <a:extLst>
              <a:ext uri="{FF2B5EF4-FFF2-40B4-BE49-F238E27FC236}">
                <a16:creationId xmlns:a16="http://schemas.microsoft.com/office/drawing/2014/main" id="{0EB588AC-7AAF-49FD-9B38-F18C74DFA459}"/>
              </a:ext>
            </a:extLst>
          </p:cNvPr>
          <p:cNvSpPr txBox="1"/>
          <p:nvPr/>
        </p:nvSpPr>
        <p:spPr>
          <a:xfrm>
            <a:off x="11362596" y="7799164"/>
            <a:ext cx="7647717" cy="443711"/>
          </a:xfrm>
          <a:prstGeom prst="rect">
            <a:avLst/>
          </a:prstGeom>
        </p:spPr>
        <p:txBody>
          <a:bodyPr vert="horz" wrap="square" lIns="0" tIns="12700" rIns="0" bIns="0" rtlCol="0">
            <a:spAutoFit/>
          </a:bodyPr>
          <a:lstStyle/>
          <a:p>
            <a:pPr marL="38100">
              <a:lnSpc>
                <a:spcPct val="100000"/>
              </a:lnSpc>
              <a:spcBef>
                <a:spcPts val="100"/>
              </a:spcBef>
            </a:pPr>
            <a:r>
              <a:rPr sz="2800" b="1" dirty="0">
                <a:latin typeface="Times New Roman"/>
                <a:cs typeface="Times New Roman"/>
              </a:rPr>
              <a:t> </a:t>
            </a:r>
            <a:r>
              <a:rPr sz="2800" spc="-5" dirty="0">
                <a:latin typeface="Times New Roman"/>
                <a:cs typeface="Times New Roman"/>
              </a:rPr>
              <a:t>Vertex-labeled (</a:t>
            </a:r>
            <a:r>
              <a:rPr sz="2800" i="1" spc="-5" dirty="0">
                <a:latin typeface="Times New Roman"/>
                <a:cs typeface="Times New Roman"/>
              </a:rPr>
              <a:t>A</a:t>
            </a:r>
            <a:r>
              <a:rPr sz="2800" spc="-5" dirty="0">
                <a:latin typeface="Times New Roman"/>
                <a:cs typeface="Times New Roman"/>
              </a:rPr>
              <a:t>) and edge-labeled (</a:t>
            </a:r>
            <a:r>
              <a:rPr sz="2800" i="1" spc="-5" dirty="0">
                <a:latin typeface="Times New Roman"/>
                <a:cs typeface="Times New Roman"/>
              </a:rPr>
              <a:t>B</a:t>
            </a:r>
            <a:r>
              <a:rPr sz="2800" spc="-5" dirty="0">
                <a:latin typeface="Times New Roman"/>
                <a:cs typeface="Times New Roman"/>
              </a:rPr>
              <a:t>) graph</a:t>
            </a:r>
            <a:r>
              <a:rPr sz="2800" spc="70" dirty="0">
                <a:latin typeface="Times New Roman"/>
                <a:cs typeface="Times New Roman"/>
              </a:rPr>
              <a:t> </a:t>
            </a:r>
            <a:r>
              <a:rPr sz="2800" i="1" spc="-5" dirty="0">
                <a:latin typeface="Times New Roman"/>
                <a:cs typeface="Times New Roman"/>
              </a:rPr>
              <a:t>G</a:t>
            </a:r>
            <a:endParaRPr sz="2800" dirty="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85AC336E-47D8-4BE0-9C15-7FD5CC009C96}"/>
              </a:ext>
            </a:extLst>
          </p:cNvPr>
          <p:cNvSpPr>
            <a:spLocks noChangeArrowheads="1"/>
          </p:cNvSpPr>
          <p:nvPr/>
        </p:nvSpPr>
        <p:spPr bwMode="auto">
          <a:xfrm>
            <a:off x="4323556" y="1079500"/>
            <a:ext cx="12039600" cy="1095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40333" tIns="72973" rIns="140333" bIns="72973"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eaLnBrk="1" hangingPunct="1"/>
            <a:r>
              <a:rPr lang="en-GB" altLang="en-US" sz="6861" b="1" dirty="0">
                <a:solidFill>
                  <a:srgbClr val="C00000"/>
                </a:solidFill>
                <a:latin typeface="Times New Roman" panose="02020603050405020304" pitchFamily="18" charset="0"/>
                <a:cs typeface="Times New Roman" panose="02020603050405020304" pitchFamily="18" charset="0"/>
              </a:rPr>
              <a:t>Graph-Based Representations</a:t>
            </a:r>
          </a:p>
        </p:txBody>
      </p:sp>
      <p:sp>
        <p:nvSpPr>
          <p:cNvPr id="14339" name="Rectangle 2">
            <a:extLst>
              <a:ext uri="{FF2B5EF4-FFF2-40B4-BE49-F238E27FC236}">
                <a16:creationId xmlns:a16="http://schemas.microsoft.com/office/drawing/2014/main" id="{913A5BDE-4FD3-4FEC-97CC-02B1F2940848}"/>
              </a:ext>
            </a:extLst>
          </p:cNvPr>
          <p:cNvSpPr>
            <a:spLocks noChangeArrowheads="1"/>
          </p:cNvSpPr>
          <p:nvPr/>
        </p:nvSpPr>
        <p:spPr bwMode="auto">
          <a:xfrm>
            <a:off x="1427956" y="2755900"/>
            <a:ext cx="16916400" cy="6057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40333" tIns="72973" rIns="140333" bIns="72973"/>
          <a:lstStyle/>
          <a:p>
            <a:pPr marL="532209" indent="-532209">
              <a:spcBef>
                <a:spcPts val="1247"/>
              </a:spcBef>
              <a:buClr>
                <a:srgbClr val="3333CC"/>
              </a:buClr>
              <a:buSzPct val="60000"/>
              <a:buFont typeface="Wingdings" pitchFamily="2" charset="2"/>
              <a:buChar char=""/>
              <a:tabLst>
                <a:tab pos="532209" algn="l"/>
                <a:tab pos="1958033" algn="l"/>
                <a:tab pos="3383857" algn="l"/>
                <a:tab pos="4809681" algn="l"/>
                <a:tab pos="6235505" algn="l"/>
                <a:tab pos="7661329" algn="l"/>
                <a:tab pos="9087153" algn="l"/>
                <a:tab pos="10512977" algn="l"/>
                <a:tab pos="11938801" algn="l"/>
                <a:tab pos="13364625" algn="l"/>
                <a:tab pos="14790449" algn="l"/>
                <a:tab pos="16216272" algn="l"/>
              </a:tabLst>
              <a:defRPr/>
            </a:pPr>
            <a:r>
              <a:rPr lang="en-GB" sz="4990" dirty="0">
                <a:solidFill>
                  <a:srgbClr val="0000FF"/>
                </a:solidFill>
                <a:latin typeface="Times New Roman" panose="02020603050405020304" pitchFamily="18" charset="0"/>
                <a:cs typeface="Times New Roman" panose="02020603050405020304" pitchFamily="18" charset="0"/>
              </a:rPr>
              <a:t>Representing a problem as a graph can provide a different point of view</a:t>
            </a:r>
          </a:p>
          <a:p>
            <a:pPr>
              <a:spcBef>
                <a:spcPts val="1247"/>
              </a:spcBef>
              <a:buClr>
                <a:srgbClr val="3333CC"/>
              </a:buClr>
              <a:buSzPct val="60000"/>
              <a:tabLst>
                <a:tab pos="532209" algn="l"/>
                <a:tab pos="1958033" algn="l"/>
                <a:tab pos="3383857" algn="l"/>
                <a:tab pos="4809681" algn="l"/>
                <a:tab pos="6235505" algn="l"/>
                <a:tab pos="7661329" algn="l"/>
                <a:tab pos="9087153" algn="l"/>
                <a:tab pos="10512977" algn="l"/>
                <a:tab pos="11938801" algn="l"/>
                <a:tab pos="13364625" algn="l"/>
                <a:tab pos="14790449" algn="l"/>
                <a:tab pos="16216272" algn="l"/>
              </a:tabLst>
              <a:defRPr/>
            </a:pPr>
            <a:endParaRPr lang="en-GB" sz="4990" dirty="0">
              <a:solidFill>
                <a:srgbClr val="0000FF"/>
              </a:solidFill>
              <a:latin typeface="Times New Roman" panose="02020603050405020304" pitchFamily="18" charset="0"/>
              <a:cs typeface="Times New Roman" panose="02020603050405020304" pitchFamily="18" charset="0"/>
            </a:endParaRPr>
          </a:p>
          <a:p>
            <a:pPr marL="532209" indent="-532209">
              <a:spcBef>
                <a:spcPts val="1247"/>
              </a:spcBef>
              <a:buClr>
                <a:srgbClr val="3333CC"/>
              </a:buClr>
              <a:buSzPct val="60000"/>
              <a:buFont typeface="Wingdings" pitchFamily="2" charset="2"/>
              <a:buChar char=""/>
              <a:tabLst>
                <a:tab pos="532209" algn="l"/>
                <a:tab pos="1958033" algn="l"/>
                <a:tab pos="3383857" algn="l"/>
                <a:tab pos="4809681" algn="l"/>
                <a:tab pos="6235505" algn="l"/>
                <a:tab pos="7661329" algn="l"/>
                <a:tab pos="9087153" algn="l"/>
                <a:tab pos="10512977" algn="l"/>
                <a:tab pos="11938801" algn="l"/>
                <a:tab pos="13364625" algn="l"/>
                <a:tab pos="14790449" algn="l"/>
                <a:tab pos="16216272" algn="l"/>
              </a:tabLst>
              <a:defRPr/>
            </a:pPr>
            <a:r>
              <a:rPr lang="en-GB" sz="4990" dirty="0">
                <a:solidFill>
                  <a:srgbClr val="0000FF"/>
                </a:solidFill>
                <a:latin typeface="Times New Roman" panose="02020603050405020304" pitchFamily="18" charset="0"/>
                <a:cs typeface="Times New Roman" panose="02020603050405020304" pitchFamily="18" charset="0"/>
              </a:rPr>
              <a:t>Representing a problem as a graph can make a problem much simpler</a:t>
            </a:r>
          </a:p>
          <a:p>
            <a:pPr marL="1156007" lvl="1" indent="-443095">
              <a:spcBef>
                <a:spcPts val="1092"/>
              </a:spcBef>
              <a:buClr>
                <a:srgbClr val="FF0000"/>
              </a:buClr>
              <a:buSzPct val="55000"/>
              <a:buFont typeface="Wingdings" pitchFamily="2" charset="2"/>
              <a:buChar char=""/>
              <a:tabLst>
                <a:tab pos="532209" algn="l"/>
                <a:tab pos="1958033" algn="l"/>
                <a:tab pos="3383857" algn="l"/>
                <a:tab pos="4809681" algn="l"/>
                <a:tab pos="6235505" algn="l"/>
                <a:tab pos="7661329" algn="l"/>
                <a:tab pos="9087153" algn="l"/>
                <a:tab pos="10512977" algn="l"/>
                <a:tab pos="11938801" algn="l"/>
                <a:tab pos="13364625" algn="l"/>
                <a:tab pos="14790449" algn="l"/>
                <a:tab pos="16216272" algn="l"/>
              </a:tabLst>
              <a:defRPr/>
            </a:pPr>
            <a:r>
              <a:rPr lang="en-GB" sz="4366" dirty="0">
                <a:solidFill>
                  <a:srgbClr val="0000FF"/>
                </a:solidFill>
                <a:latin typeface="Times New Roman" panose="02020603050405020304" pitchFamily="18" charset="0"/>
                <a:cs typeface="Times New Roman" panose="02020603050405020304" pitchFamily="18" charset="0"/>
              </a:rPr>
              <a:t>More accurately, it can provide the appropriate tools for solving the problem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2B93D5EF-9703-46A2-8721-3F82B7C64695}"/>
              </a:ext>
            </a:extLst>
          </p:cNvPr>
          <p:cNvSpPr>
            <a:spLocks noChangeArrowheads="1"/>
          </p:cNvSpPr>
          <p:nvPr/>
        </p:nvSpPr>
        <p:spPr bwMode="auto">
          <a:xfrm>
            <a:off x="2257407" y="118817"/>
            <a:ext cx="14733129" cy="2136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40333" tIns="72973" rIns="140333" bIns="72973"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eaLnBrk="1" hangingPunct="1"/>
            <a:r>
              <a:rPr lang="en-AU" altLang="en-US" sz="6237" b="1" dirty="0">
                <a:solidFill>
                  <a:srgbClr val="C00000"/>
                </a:solidFill>
                <a:latin typeface="Times New Roman" panose="02020603050405020304" pitchFamily="18" charset="0"/>
                <a:cs typeface="Times New Roman" panose="02020603050405020304" pitchFamily="18" charset="0"/>
              </a:rPr>
              <a:t>What makes a problem graph-like?</a:t>
            </a:r>
          </a:p>
        </p:txBody>
      </p:sp>
      <p:sp>
        <p:nvSpPr>
          <p:cNvPr id="15363" name="Rectangle 2">
            <a:extLst>
              <a:ext uri="{FF2B5EF4-FFF2-40B4-BE49-F238E27FC236}">
                <a16:creationId xmlns:a16="http://schemas.microsoft.com/office/drawing/2014/main" id="{ADA4AE0D-4D62-4CB7-AC8F-BC1F4A527F81}"/>
              </a:ext>
            </a:extLst>
          </p:cNvPr>
          <p:cNvSpPr>
            <a:spLocks noChangeArrowheads="1"/>
          </p:cNvSpPr>
          <p:nvPr/>
        </p:nvSpPr>
        <p:spPr bwMode="auto">
          <a:xfrm>
            <a:off x="475456" y="1944917"/>
            <a:ext cx="18059400" cy="50187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40333" tIns="72973" rIns="140333" bIns="72973"/>
          <a:lstStyle>
            <a:lvl1pPr marL="341313" indent="-341313"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tx1"/>
                </a:solidFill>
                <a:latin typeface="Calibri" panose="020F0502020204030204" pitchFamily="34" charset="0"/>
                <a:cs typeface="Arial" panose="020B0604020202020204" pitchFamily="34" charset="0"/>
              </a:defRPr>
            </a:lvl1pPr>
            <a:lvl2pPr marL="741363" indent="-284163"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tx1"/>
                </a:solidFill>
                <a:latin typeface="Calibri" panose="020F0502020204030204" pitchFamily="34" charset="0"/>
                <a:cs typeface="Arial" panose="020B0604020202020204" pitchFamily="34" charset="0"/>
              </a:defRPr>
            </a:lvl2pPr>
            <a:lvl3pPr marL="1143000" indent="-2286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tx1"/>
                </a:solidFill>
                <a:latin typeface="Calibri" panose="020F0502020204030204" pitchFamily="34" charset="0"/>
                <a:cs typeface="Arial" panose="020B0604020202020204" pitchFamily="34" charset="0"/>
              </a:defRPr>
            </a:lvl3pPr>
            <a:lvl4pPr marL="1600200" indent="-2286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tx1"/>
                </a:solidFill>
                <a:latin typeface="Calibri" panose="020F0502020204030204" pitchFamily="34" charset="0"/>
                <a:cs typeface="Arial" panose="020B0604020202020204" pitchFamily="34" charset="0"/>
              </a:defRPr>
            </a:lvl4pPr>
            <a:lvl5pPr marL="2057400" indent="-2286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tx1"/>
                </a:solidFill>
                <a:latin typeface="Calibri" panose="020F0502020204030204" pitchFamily="34" charset="0"/>
                <a:cs typeface="Arial" panose="020B0604020202020204" pitchFamily="34" charset="0"/>
              </a:defRPr>
            </a:lvl9pPr>
          </a:lstStyle>
          <a:p>
            <a:pPr eaLnBrk="1" hangingPunct="1">
              <a:spcBef>
                <a:spcPts val="1247"/>
              </a:spcBef>
              <a:buClr>
                <a:srgbClr val="3333CC"/>
              </a:buClr>
              <a:buSzPct val="60000"/>
              <a:buFont typeface="Wingdings" panose="05000000000000000000" pitchFamily="2" charset="2"/>
              <a:buChar char=""/>
            </a:pPr>
            <a:r>
              <a:rPr lang="en-AU" altLang="en-US" sz="4366" dirty="0">
                <a:solidFill>
                  <a:srgbClr val="0000FF"/>
                </a:solidFill>
                <a:latin typeface="Times New Roman" panose="02020603050405020304" pitchFamily="18" charset="0"/>
                <a:cs typeface="Times New Roman" panose="02020603050405020304" pitchFamily="18" charset="0"/>
              </a:rPr>
              <a:t>There are two components to a graph</a:t>
            </a:r>
          </a:p>
          <a:p>
            <a:pPr lvl="1" eaLnBrk="1" hangingPunct="1">
              <a:spcBef>
                <a:spcPts val="1092"/>
              </a:spcBef>
              <a:buClr>
                <a:srgbClr val="FF0000"/>
              </a:buClr>
              <a:buSzPct val="55000"/>
              <a:buFont typeface="Wingdings" panose="05000000000000000000" pitchFamily="2" charset="2"/>
              <a:buChar char=""/>
            </a:pPr>
            <a:r>
              <a:rPr lang="en-AU" altLang="en-US" sz="3742" dirty="0">
                <a:solidFill>
                  <a:srgbClr val="0000FF"/>
                </a:solidFill>
                <a:latin typeface="Times New Roman" panose="02020603050405020304" pitchFamily="18" charset="0"/>
                <a:cs typeface="Times New Roman" panose="02020603050405020304" pitchFamily="18" charset="0"/>
              </a:rPr>
              <a:t>Nodes and Edges</a:t>
            </a:r>
          </a:p>
          <a:p>
            <a:pPr eaLnBrk="1" hangingPunct="1">
              <a:spcBef>
                <a:spcPts val="1247"/>
              </a:spcBef>
              <a:buClr>
                <a:srgbClr val="3333CC"/>
              </a:buClr>
              <a:buSzPct val="60000"/>
              <a:buFont typeface="Wingdings" panose="05000000000000000000" pitchFamily="2" charset="2"/>
              <a:buChar char=""/>
            </a:pPr>
            <a:r>
              <a:rPr lang="en-AU" altLang="en-US" sz="4366" dirty="0">
                <a:solidFill>
                  <a:srgbClr val="0000FF"/>
                </a:solidFill>
                <a:latin typeface="Times New Roman" panose="02020603050405020304" pitchFamily="18" charset="0"/>
                <a:cs typeface="Times New Roman" panose="02020603050405020304" pitchFamily="18" charset="0"/>
              </a:rPr>
              <a:t>In graph-like problems, these components have natural correspondences to problem elements</a:t>
            </a:r>
          </a:p>
          <a:p>
            <a:pPr lvl="1" eaLnBrk="1" hangingPunct="1">
              <a:spcBef>
                <a:spcPts val="1092"/>
              </a:spcBef>
              <a:buClr>
                <a:srgbClr val="FF0000"/>
              </a:buClr>
              <a:buSzPct val="55000"/>
              <a:buFont typeface="Wingdings" panose="05000000000000000000" pitchFamily="2" charset="2"/>
              <a:buChar char=""/>
            </a:pPr>
            <a:r>
              <a:rPr lang="en-AU" altLang="en-US" sz="3742" dirty="0">
                <a:solidFill>
                  <a:srgbClr val="0000FF"/>
                </a:solidFill>
                <a:latin typeface="Times New Roman" panose="02020603050405020304" pitchFamily="18" charset="0"/>
                <a:cs typeface="Times New Roman" panose="02020603050405020304" pitchFamily="18" charset="0"/>
              </a:rPr>
              <a:t>Entities are nodes and interactions between entities are edges </a:t>
            </a:r>
          </a:p>
          <a:p>
            <a:pPr eaLnBrk="1" hangingPunct="1">
              <a:spcBef>
                <a:spcPts val="1247"/>
              </a:spcBef>
              <a:buClr>
                <a:srgbClr val="3333CC"/>
              </a:buClr>
              <a:buSzPct val="60000"/>
              <a:buFont typeface="Wingdings" panose="05000000000000000000" pitchFamily="2" charset="2"/>
              <a:buChar char=""/>
            </a:pPr>
            <a:r>
              <a:rPr lang="en-AU" altLang="en-US" sz="4366" dirty="0">
                <a:solidFill>
                  <a:srgbClr val="0000FF"/>
                </a:solidFill>
                <a:latin typeface="Times New Roman" panose="02020603050405020304" pitchFamily="18" charset="0"/>
                <a:cs typeface="Times New Roman" panose="02020603050405020304" pitchFamily="18" charset="0"/>
              </a:rPr>
              <a:t>Most complex systems are graph-like</a:t>
            </a:r>
          </a:p>
        </p:txBody>
      </p:sp>
      <p:pic>
        <p:nvPicPr>
          <p:cNvPr id="4" name="Picture 3">
            <a:extLst>
              <a:ext uri="{FF2B5EF4-FFF2-40B4-BE49-F238E27FC236}">
                <a16:creationId xmlns:a16="http://schemas.microsoft.com/office/drawing/2014/main" id="{A0A2BECB-B92E-4C43-81BD-454443329AFA}"/>
              </a:ext>
            </a:extLst>
          </p:cNvPr>
          <p:cNvPicPr>
            <a:picLocks noChangeAspect="1"/>
          </p:cNvPicPr>
          <p:nvPr/>
        </p:nvPicPr>
        <p:blipFill rotWithShape="1">
          <a:blip r:embed="rId2"/>
          <a:srcRect l="33333" t="36667" r="23758" b="15926"/>
          <a:stretch/>
        </p:blipFill>
        <p:spPr>
          <a:xfrm>
            <a:off x="3485356" y="6565900"/>
            <a:ext cx="5825250" cy="3620266"/>
          </a:xfrm>
          <a:prstGeom prst="rect">
            <a:avLst/>
          </a:prstGeom>
        </p:spPr>
      </p:pic>
      <p:pic>
        <p:nvPicPr>
          <p:cNvPr id="2" name="Picture 1">
            <a:extLst>
              <a:ext uri="{FF2B5EF4-FFF2-40B4-BE49-F238E27FC236}">
                <a16:creationId xmlns:a16="http://schemas.microsoft.com/office/drawing/2014/main" id="{B5F4B0D2-05E6-4BAE-8F16-65842652B225}"/>
              </a:ext>
            </a:extLst>
          </p:cNvPr>
          <p:cNvPicPr>
            <a:picLocks noChangeAspect="1"/>
          </p:cNvPicPr>
          <p:nvPr/>
        </p:nvPicPr>
        <p:blipFill>
          <a:blip r:embed="rId3"/>
          <a:stretch>
            <a:fillRect/>
          </a:stretch>
        </p:blipFill>
        <p:spPr>
          <a:xfrm>
            <a:off x="10339134" y="6565900"/>
            <a:ext cx="3962743" cy="2743438"/>
          </a:xfrm>
          <a:prstGeom prst="rect">
            <a:avLst/>
          </a:prstGeom>
        </p:spPr>
      </p:pic>
      <p:sp>
        <p:nvSpPr>
          <p:cNvPr id="3" name="TextBox 2">
            <a:extLst>
              <a:ext uri="{FF2B5EF4-FFF2-40B4-BE49-F238E27FC236}">
                <a16:creationId xmlns:a16="http://schemas.microsoft.com/office/drawing/2014/main" id="{2D833D90-E8CA-4960-9BD0-8F22C123EE13}"/>
              </a:ext>
            </a:extLst>
          </p:cNvPr>
          <p:cNvSpPr txBox="1"/>
          <p:nvPr/>
        </p:nvSpPr>
        <p:spPr>
          <a:xfrm>
            <a:off x="13577977" y="9054480"/>
            <a:ext cx="1447800" cy="628267"/>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nip Diagonal Corner Rectangle 17">
            <a:extLst>
              <a:ext uri="{FF2B5EF4-FFF2-40B4-BE49-F238E27FC236}">
                <a16:creationId xmlns:a16="http://schemas.microsoft.com/office/drawing/2014/main" id="{AE9DEFEA-F6E3-4AE8-B35D-0111F3D0F59F}"/>
              </a:ext>
            </a:extLst>
          </p:cNvPr>
          <p:cNvSpPr/>
          <p:nvPr/>
        </p:nvSpPr>
        <p:spPr>
          <a:xfrm>
            <a:off x="13883850" y="4345864"/>
            <a:ext cx="2495127" cy="1121321"/>
          </a:xfrm>
          <a:prstGeom prst="snip2DiagRect">
            <a:avLst/>
          </a:prstGeom>
          <a:gradFill>
            <a:gsLst>
              <a:gs pos="0">
                <a:srgbClr val="FFF200"/>
              </a:gs>
              <a:gs pos="52000">
                <a:srgbClr val="FF7A00"/>
              </a:gs>
              <a:gs pos="70000">
                <a:srgbClr val="FF0300"/>
              </a:gs>
              <a:gs pos="100000">
                <a:srgbClr val="4D080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t>Protein Folding</a:t>
            </a:r>
          </a:p>
        </p:txBody>
      </p:sp>
      <p:grpSp>
        <p:nvGrpSpPr>
          <p:cNvPr id="16387" name="Group 1">
            <a:extLst>
              <a:ext uri="{FF2B5EF4-FFF2-40B4-BE49-F238E27FC236}">
                <a16:creationId xmlns:a16="http://schemas.microsoft.com/office/drawing/2014/main" id="{5126A72B-2C35-43BF-AD44-78DA1B4A7399}"/>
              </a:ext>
            </a:extLst>
          </p:cNvPr>
          <p:cNvGrpSpPr>
            <a:grpSpLocks/>
          </p:cNvGrpSpPr>
          <p:nvPr/>
        </p:nvGrpSpPr>
        <p:grpSpPr bwMode="auto">
          <a:xfrm>
            <a:off x="2875756" y="1612900"/>
            <a:ext cx="13697501" cy="8385870"/>
            <a:chOff x="228600" y="914400"/>
            <a:chExt cx="8686800" cy="5295900"/>
          </a:xfrm>
        </p:grpSpPr>
        <p:sp>
          <p:nvSpPr>
            <p:cNvPr id="4" name="Oval 3">
              <a:extLst>
                <a:ext uri="{FF2B5EF4-FFF2-40B4-BE49-F238E27FC236}">
                  <a16:creationId xmlns:a16="http://schemas.microsoft.com/office/drawing/2014/main" id="{71169192-5C3C-45D8-A331-50D867C04DA0}"/>
                </a:ext>
              </a:extLst>
            </p:cNvPr>
            <p:cNvSpPr/>
            <p:nvPr/>
          </p:nvSpPr>
          <p:spPr>
            <a:xfrm>
              <a:off x="2514599" y="1752601"/>
              <a:ext cx="4564205" cy="3581400"/>
            </a:xfrm>
            <a:prstGeom prst="ellipse">
              <a:avLst/>
            </a:prstGeom>
            <a:noFill/>
            <a:ln w="76200">
              <a:solidFill>
                <a:srgbClr val="0000FF"/>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sp>
          <p:nvSpPr>
            <p:cNvPr id="9" name="Frame 8">
              <a:extLst>
                <a:ext uri="{FF2B5EF4-FFF2-40B4-BE49-F238E27FC236}">
                  <a16:creationId xmlns:a16="http://schemas.microsoft.com/office/drawing/2014/main" id="{F9259E8F-A56D-4654-AD24-E746D80F4568}"/>
                </a:ext>
              </a:extLst>
            </p:cNvPr>
            <p:cNvSpPr/>
            <p:nvPr/>
          </p:nvSpPr>
          <p:spPr>
            <a:xfrm>
              <a:off x="6637338" y="1905000"/>
              <a:ext cx="2201862" cy="533400"/>
            </a:xfrm>
            <a:prstGeom prst="frame">
              <a:avLst/>
            </a:prstGeom>
            <a:pattFill prst="lgGrid">
              <a:fgClr>
                <a:schemeClr val="tx1"/>
              </a:fgClr>
              <a:bgClr>
                <a:schemeClr val="accent2">
                  <a:lumMod val="75000"/>
                </a:schemeClr>
              </a:bgClr>
            </a:patt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rgbClr val="0000FF"/>
                  </a:solidFill>
                </a:rPr>
                <a:t>Lattice Model</a:t>
              </a:r>
            </a:p>
          </p:txBody>
        </p:sp>
        <p:sp>
          <p:nvSpPr>
            <p:cNvPr id="14" name="Donut 13">
              <a:extLst>
                <a:ext uri="{FF2B5EF4-FFF2-40B4-BE49-F238E27FC236}">
                  <a16:creationId xmlns:a16="http://schemas.microsoft.com/office/drawing/2014/main" id="{62498289-661B-42C1-B95B-3935C713BBE7}"/>
                </a:ext>
              </a:extLst>
            </p:cNvPr>
            <p:cNvSpPr/>
            <p:nvPr/>
          </p:nvSpPr>
          <p:spPr>
            <a:xfrm>
              <a:off x="2716911" y="3276600"/>
              <a:ext cx="1702689" cy="990600"/>
            </a:xfrm>
            <a:prstGeom prst="donut">
              <a:avLst>
                <a:gd name="adj" fmla="val 19992"/>
              </a:avLst>
            </a:prstGeom>
            <a:solidFill>
              <a:srgbClr val="CCCC00"/>
            </a:solidFill>
            <a:scene3d>
              <a:camera prst="orthographicFront">
                <a:rot lat="0" lon="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chemeClr val="tx1"/>
                  </a:solidFill>
                  <a:latin typeface="Arial Black" pitchFamily="34" charset="0"/>
                </a:rPr>
                <a:t>DFSS</a:t>
              </a:r>
            </a:p>
          </p:txBody>
        </p:sp>
        <p:sp>
          <p:nvSpPr>
            <p:cNvPr id="16" name="Flowchart: Decision 15">
              <a:extLst>
                <a:ext uri="{FF2B5EF4-FFF2-40B4-BE49-F238E27FC236}">
                  <a16:creationId xmlns:a16="http://schemas.microsoft.com/office/drawing/2014/main" id="{A2D1911E-556C-4290-BF11-86C7C9E1E87D}"/>
                </a:ext>
              </a:extLst>
            </p:cNvPr>
            <p:cNvSpPr/>
            <p:nvPr/>
          </p:nvSpPr>
          <p:spPr>
            <a:xfrm>
              <a:off x="869373" y="4533302"/>
              <a:ext cx="2178627" cy="1410298"/>
            </a:xfrm>
            <a:prstGeom prst="flowChartDecision">
              <a:avLst/>
            </a:prstGeom>
            <a:gradFill>
              <a:gsLst>
                <a:gs pos="0">
                  <a:srgbClr val="000082"/>
                </a:gs>
                <a:gs pos="30000">
                  <a:srgbClr val="66008F"/>
                </a:gs>
                <a:gs pos="64999">
                  <a:srgbClr val="BA0066"/>
                </a:gs>
                <a:gs pos="89999">
                  <a:srgbClr val="FF0000"/>
                </a:gs>
                <a:gs pos="100000">
                  <a:srgbClr val="FF8200"/>
                </a:gs>
              </a:gsLst>
              <a:lin ang="5400000" scaled="0"/>
            </a:gradFill>
            <a:scene3d>
              <a:camera prst="orthographicFront">
                <a:rot lat="60000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chemeClr val="tx1"/>
                  </a:solidFill>
                </a:rPr>
                <a:t>Group Theory</a:t>
              </a:r>
            </a:p>
          </p:txBody>
        </p:sp>
        <p:sp>
          <p:nvSpPr>
            <p:cNvPr id="11" name="Isosceles Triangle 10">
              <a:extLst>
                <a:ext uri="{FF2B5EF4-FFF2-40B4-BE49-F238E27FC236}">
                  <a16:creationId xmlns:a16="http://schemas.microsoft.com/office/drawing/2014/main" id="{F2FD6050-0E9E-44EB-9683-A2096A5C8E7B}"/>
                </a:ext>
              </a:extLst>
            </p:cNvPr>
            <p:cNvSpPr/>
            <p:nvPr/>
          </p:nvSpPr>
          <p:spPr>
            <a:xfrm>
              <a:off x="5638800" y="4876800"/>
              <a:ext cx="2659205" cy="1284233"/>
            </a:xfrm>
            <a:prstGeom prst="triangle">
              <a:avLst>
                <a:gd name="adj" fmla="val 52342"/>
              </a:avLst>
            </a:prstGeom>
            <a:gradFill flip="none" rotWithShape="1">
              <a:gsLst>
                <a:gs pos="0">
                  <a:srgbClr val="03D4A8"/>
                </a:gs>
                <a:gs pos="25000">
                  <a:srgbClr val="21D6E0"/>
                </a:gs>
                <a:gs pos="75000">
                  <a:srgbClr val="0087E6"/>
                </a:gs>
                <a:gs pos="100000">
                  <a:srgbClr val="005CBF"/>
                </a:gs>
              </a:gsLst>
              <a:path path="circle">
                <a:fillToRect l="100000" t="100000"/>
              </a:path>
              <a:tileRect r="-100000" b="-100000"/>
            </a:gradFill>
            <a:ln w="57150" cmpd="sng"/>
            <a:effectLst>
              <a:glow rad="139700">
                <a:schemeClr val="accent4">
                  <a:satMod val="175000"/>
                  <a:alpha val="40000"/>
                </a:schemeClr>
              </a:glow>
            </a:effectLst>
            <a:scene3d>
              <a:camera prst="orthographicFront">
                <a:rot lat="296936" lon="2281050" rev="179440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gradFill flip="none" rotWithShape="1">
                    <a:gsLst>
                      <a:gs pos="0">
                        <a:srgbClr val="6600FF">
                          <a:shade val="30000"/>
                          <a:satMod val="115000"/>
                        </a:srgbClr>
                      </a:gs>
                      <a:gs pos="50000">
                        <a:srgbClr val="6600FF">
                          <a:shade val="67500"/>
                          <a:satMod val="115000"/>
                        </a:srgbClr>
                      </a:gs>
                      <a:gs pos="100000">
                        <a:srgbClr val="6600FF">
                          <a:shade val="100000"/>
                          <a:satMod val="115000"/>
                        </a:srgbClr>
                      </a:gs>
                    </a:gsLst>
                    <a:path path="circle">
                      <a:fillToRect l="100000" t="100000"/>
                    </a:path>
                    <a:tileRect r="-100000" b="-100000"/>
                  </a:gradFill>
                </a:rPr>
                <a:t> Ligand Binding </a:t>
              </a:r>
            </a:p>
          </p:txBody>
        </p:sp>
        <p:sp>
          <p:nvSpPr>
            <p:cNvPr id="17" name="Parallelogram 16">
              <a:extLst>
                <a:ext uri="{FF2B5EF4-FFF2-40B4-BE49-F238E27FC236}">
                  <a16:creationId xmlns:a16="http://schemas.microsoft.com/office/drawing/2014/main" id="{A4FBAFCE-5533-4B0D-BFBF-9F0A7785169F}"/>
                </a:ext>
              </a:extLst>
            </p:cNvPr>
            <p:cNvSpPr/>
            <p:nvPr/>
          </p:nvSpPr>
          <p:spPr>
            <a:xfrm>
              <a:off x="4648200" y="992187"/>
              <a:ext cx="1460500" cy="379413"/>
            </a:xfrm>
            <a:prstGeom prst="parallelogram">
              <a:avLst/>
            </a:prstGeom>
            <a:solidFill>
              <a:srgbClr val="1CF03F"/>
            </a:solidFill>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rgbClr val="FF0000"/>
                  </a:solidFill>
                </a:rPr>
                <a:t>QSPR</a:t>
              </a:r>
            </a:p>
          </p:txBody>
        </p:sp>
        <p:sp>
          <p:nvSpPr>
            <p:cNvPr id="19" name="Snip Same Side Corner Rectangle 18">
              <a:extLst>
                <a:ext uri="{FF2B5EF4-FFF2-40B4-BE49-F238E27FC236}">
                  <a16:creationId xmlns:a16="http://schemas.microsoft.com/office/drawing/2014/main" id="{383AC07F-3D66-45AB-8D6A-FBF21F05FA70}"/>
                </a:ext>
              </a:extLst>
            </p:cNvPr>
            <p:cNvSpPr/>
            <p:nvPr/>
          </p:nvSpPr>
          <p:spPr>
            <a:xfrm>
              <a:off x="4079875" y="5486400"/>
              <a:ext cx="2244725" cy="723900"/>
            </a:xfrm>
            <a:prstGeom prst="snip2SameRect">
              <a:avLst/>
            </a:prstGeom>
            <a:solidFill>
              <a:schemeClr val="tx1"/>
            </a:solidFill>
            <a:scene3d>
              <a:camera prst="orthographicFront">
                <a:rot lat="0" lon="0" rev="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t>Binding Energy</a:t>
              </a:r>
            </a:p>
          </p:txBody>
        </p:sp>
        <p:sp>
          <p:nvSpPr>
            <p:cNvPr id="20" name="Flowchart: Document 19">
              <a:extLst>
                <a:ext uri="{FF2B5EF4-FFF2-40B4-BE49-F238E27FC236}">
                  <a16:creationId xmlns:a16="http://schemas.microsoft.com/office/drawing/2014/main" id="{94948E2F-D6AB-4002-BCE7-1246104D365F}"/>
                </a:ext>
              </a:extLst>
            </p:cNvPr>
            <p:cNvSpPr/>
            <p:nvPr/>
          </p:nvSpPr>
          <p:spPr>
            <a:xfrm>
              <a:off x="3232222" y="914400"/>
              <a:ext cx="1339778" cy="838200"/>
            </a:xfrm>
            <a:prstGeom prst="flowChartDocument">
              <a:avLst/>
            </a:prstGeom>
            <a:solidFill>
              <a:srgbClr val="FFFF00"/>
            </a:solidFill>
            <a:scene3d>
              <a:camera prst="orthographicFront">
                <a:rot lat="0" lon="0" rev="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rot lat="0" lon="0" rev="900000"/>
                </a:camera>
                <a:lightRig rig="threePt" dir="t"/>
              </a:scene3d>
            </a:bodyPr>
            <a:lstStyle/>
            <a:p>
              <a:pPr algn="ctr">
                <a:defRPr/>
              </a:pPr>
              <a:r>
                <a:rPr lang="en-US" sz="3742" b="1" dirty="0">
                  <a:solidFill>
                    <a:schemeClr val="tx1"/>
                  </a:solidFill>
                </a:rPr>
                <a:t>Polymer</a:t>
              </a:r>
            </a:p>
          </p:txBody>
        </p:sp>
        <p:sp>
          <p:nvSpPr>
            <p:cNvPr id="22" name="Can 21">
              <a:extLst>
                <a:ext uri="{FF2B5EF4-FFF2-40B4-BE49-F238E27FC236}">
                  <a16:creationId xmlns:a16="http://schemas.microsoft.com/office/drawing/2014/main" id="{94CEBF85-3F0F-4E87-8EAD-AD388C22BC85}"/>
                </a:ext>
              </a:extLst>
            </p:cNvPr>
            <p:cNvSpPr/>
            <p:nvPr/>
          </p:nvSpPr>
          <p:spPr>
            <a:xfrm>
              <a:off x="7239000" y="3581400"/>
              <a:ext cx="1676400" cy="1487280"/>
            </a:xfrm>
            <a:prstGeom prst="can">
              <a:avLst/>
            </a:prstGeom>
            <a:pattFill prst="pct10">
              <a:fgClr>
                <a:srgbClr val="FF0000"/>
              </a:fgClr>
              <a:bgClr>
                <a:schemeClr val="bg1"/>
              </a:bgClr>
            </a:pattFill>
            <a:ln w="50800"/>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rot lat="953705" lon="2300100" rev="3552253"/>
                </a:camera>
                <a:lightRig rig="threePt" dir="t"/>
              </a:scene3d>
            </a:bodyPr>
            <a:lstStyle/>
            <a:p>
              <a:pPr algn="ctr">
                <a:defRPr/>
              </a:pPr>
              <a:r>
                <a:rPr lang="en-US" sz="3742" b="1" dirty="0">
                  <a:solidFill>
                    <a:srgbClr val="003300"/>
                  </a:solidFill>
                </a:rPr>
                <a:t>Ion  Permeation</a:t>
              </a:r>
            </a:p>
          </p:txBody>
        </p:sp>
        <p:sp>
          <p:nvSpPr>
            <p:cNvPr id="24" name="Regular Pentagon 23">
              <a:extLst>
                <a:ext uri="{FF2B5EF4-FFF2-40B4-BE49-F238E27FC236}">
                  <a16:creationId xmlns:a16="http://schemas.microsoft.com/office/drawing/2014/main" id="{CBAFCE6C-A457-4DEA-936D-70B24514EB35}"/>
                </a:ext>
              </a:extLst>
            </p:cNvPr>
            <p:cNvSpPr/>
            <p:nvPr/>
          </p:nvSpPr>
          <p:spPr>
            <a:xfrm>
              <a:off x="228600" y="1905000"/>
              <a:ext cx="2701637" cy="1143000"/>
            </a:xfrm>
            <a:prstGeom prst="pentagon">
              <a:avLst/>
            </a:prstGeom>
            <a:solidFill>
              <a:srgbClr val="F9132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dirty="0">
                  <a:ln>
                    <a:solidFill>
                      <a:srgbClr val="00CC99"/>
                    </a:solidFill>
                  </a:ln>
                </a:rPr>
                <a:t>Reaction Mechanism</a:t>
              </a:r>
            </a:p>
          </p:txBody>
        </p:sp>
        <p:sp>
          <p:nvSpPr>
            <p:cNvPr id="25" name="Chord 24">
              <a:extLst>
                <a:ext uri="{FF2B5EF4-FFF2-40B4-BE49-F238E27FC236}">
                  <a16:creationId xmlns:a16="http://schemas.microsoft.com/office/drawing/2014/main" id="{8A9D71D7-5A5C-42AD-A818-A1665919AB15}"/>
                </a:ext>
              </a:extLst>
            </p:cNvPr>
            <p:cNvSpPr/>
            <p:nvPr/>
          </p:nvSpPr>
          <p:spPr>
            <a:xfrm>
              <a:off x="838200" y="1066800"/>
              <a:ext cx="2555875" cy="890588"/>
            </a:xfrm>
            <a:custGeom>
              <a:avLst/>
              <a:gdLst>
                <a:gd name="connsiteX0" fmla="*/ 1294985 w 2142835"/>
                <a:gd name="connsiteY0" fmla="*/ 452168 h 457200"/>
                <a:gd name="connsiteX1" fmla="*/ 940425 w 2142835"/>
                <a:gd name="connsiteY1" fmla="*/ 455485 h 457200"/>
                <a:gd name="connsiteX2" fmla="*/ 404011 w 2142835"/>
                <a:gd name="connsiteY2" fmla="*/ 49769 h 457200"/>
                <a:gd name="connsiteX3" fmla="*/ 1071417 w 2142835"/>
                <a:gd name="connsiteY3" fmla="*/ 0 h 457200"/>
                <a:gd name="connsiteX4" fmla="*/ 1294985 w 2142835"/>
                <a:gd name="connsiteY4" fmla="*/ 452168 h 457200"/>
                <a:gd name="connsiteX0" fmla="*/ 1893271 w 1893271"/>
                <a:gd name="connsiteY0" fmla="*/ 410604 h 474705"/>
                <a:gd name="connsiteX1" fmla="*/ 804420 w 1893271"/>
                <a:gd name="connsiteY1" fmla="*/ 455485 h 474705"/>
                <a:gd name="connsiteX2" fmla="*/ 268006 w 1893271"/>
                <a:gd name="connsiteY2" fmla="*/ 49769 h 474705"/>
                <a:gd name="connsiteX3" fmla="*/ 935412 w 1893271"/>
                <a:gd name="connsiteY3" fmla="*/ 0 h 474705"/>
                <a:gd name="connsiteX4" fmla="*/ 1893271 w 1893271"/>
                <a:gd name="connsiteY4" fmla="*/ 410604 h 474705"/>
                <a:gd name="connsiteX0" fmla="*/ 1893271 w 1893271"/>
                <a:gd name="connsiteY0" fmla="*/ 576858 h 640959"/>
                <a:gd name="connsiteX1" fmla="*/ 804420 w 1893271"/>
                <a:gd name="connsiteY1" fmla="*/ 621739 h 640959"/>
                <a:gd name="connsiteX2" fmla="*/ 268006 w 1893271"/>
                <a:gd name="connsiteY2" fmla="*/ 216023 h 640959"/>
                <a:gd name="connsiteX3" fmla="*/ 1364903 w 1893271"/>
                <a:gd name="connsiteY3" fmla="*/ 0 h 640959"/>
                <a:gd name="connsiteX4" fmla="*/ 1893271 w 1893271"/>
                <a:gd name="connsiteY4" fmla="*/ 576858 h 640959"/>
                <a:gd name="connsiteX0" fmla="*/ 1977071 w 1977071"/>
                <a:gd name="connsiteY0" fmla="*/ 606932 h 687540"/>
                <a:gd name="connsiteX1" fmla="*/ 888220 w 1977071"/>
                <a:gd name="connsiteY1" fmla="*/ 651813 h 687540"/>
                <a:gd name="connsiteX2" fmla="*/ 254824 w 1977071"/>
                <a:gd name="connsiteY2" fmla="*/ 10570 h 687540"/>
                <a:gd name="connsiteX3" fmla="*/ 1448703 w 1977071"/>
                <a:gd name="connsiteY3" fmla="*/ 30074 h 687540"/>
                <a:gd name="connsiteX4" fmla="*/ 1977071 w 1977071"/>
                <a:gd name="connsiteY4" fmla="*/ 606932 h 687540"/>
                <a:gd name="connsiteX0" fmla="*/ 2005029 w 2005029"/>
                <a:gd name="connsiteY0" fmla="*/ 606932 h 890804"/>
                <a:gd name="connsiteX1" fmla="*/ 749923 w 2005029"/>
                <a:gd name="connsiteY1" fmla="*/ 873486 h 890804"/>
                <a:gd name="connsiteX2" fmla="*/ 282782 w 2005029"/>
                <a:gd name="connsiteY2" fmla="*/ 10570 h 890804"/>
                <a:gd name="connsiteX3" fmla="*/ 1476661 w 2005029"/>
                <a:gd name="connsiteY3" fmla="*/ 30074 h 890804"/>
                <a:gd name="connsiteX4" fmla="*/ 2005029 w 2005029"/>
                <a:gd name="connsiteY4" fmla="*/ 606932 h 890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5029" h="890804">
                  <a:moveTo>
                    <a:pt x="2005029" y="606932"/>
                  </a:moveTo>
                  <a:cubicBezTo>
                    <a:pt x="1888528" y="612236"/>
                    <a:pt x="1036964" y="972880"/>
                    <a:pt x="749923" y="873486"/>
                  </a:cubicBezTo>
                  <a:cubicBezTo>
                    <a:pt x="462882" y="774092"/>
                    <a:pt x="-460047" y="136774"/>
                    <a:pt x="282782" y="10570"/>
                  </a:cubicBezTo>
                  <a:cubicBezTo>
                    <a:pt x="472450" y="-21654"/>
                    <a:pt x="1234208" y="30074"/>
                    <a:pt x="1476661" y="30074"/>
                  </a:cubicBezTo>
                  <a:cubicBezTo>
                    <a:pt x="1551184" y="180797"/>
                    <a:pt x="1930506" y="456209"/>
                    <a:pt x="2005029" y="606932"/>
                  </a:cubicBezTo>
                  <a:close/>
                </a:path>
              </a:pathLst>
            </a:custGeom>
            <a:solidFill>
              <a:srgbClr val="92D050"/>
            </a:solidFill>
            <a:scene3d>
              <a:camera prst="orthographicFront">
                <a:rot lat="0" lon="0" rev="206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rgbClr val="FF0000"/>
                  </a:solidFill>
                </a:rPr>
                <a:t>Quantum Chemistry</a:t>
              </a:r>
            </a:p>
          </p:txBody>
        </p:sp>
        <p:sp>
          <p:nvSpPr>
            <p:cNvPr id="26" name="Hexagon 25">
              <a:extLst>
                <a:ext uri="{FF2B5EF4-FFF2-40B4-BE49-F238E27FC236}">
                  <a16:creationId xmlns:a16="http://schemas.microsoft.com/office/drawing/2014/main" id="{5B072221-B835-4C67-847D-C0439237329B}"/>
                </a:ext>
              </a:extLst>
            </p:cNvPr>
            <p:cNvSpPr/>
            <p:nvPr/>
          </p:nvSpPr>
          <p:spPr>
            <a:xfrm>
              <a:off x="304800" y="3276600"/>
              <a:ext cx="2209800" cy="1371600"/>
            </a:xfrm>
            <a:prstGeom prst="hexagon">
              <a:avLst/>
            </a:prstGeom>
            <a:pattFill prst="openDmnd">
              <a:fgClr>
                <a:schemeClr val="accent6">
                  <a:lumMod val="50000"/>
                </a:schemeClr>
              </a:fgClr>
              <a:bgClr>
                <a:schemeClr val="bg1"/>
              </a:bgClr>
            </a:pattFill>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dirty="0" err="1">
                  <a:ln>
                    <a:solidFill>
                      <a:srgbClr val="0000FF"/>
                    </a:solidFill>
                  </a:ln>
                  <a:solidFill>
                    <a:srgbClr val="0000FF"/>
                  </a:solidFill>
                </a:rPr>
                <a:t>Kekule</a:t>
              </a:r>
              <a:r>
                <a:rPr lang="en-US" sz="3742" dirty="0">
                  <a:ln>
                    <a:solidFill>
                      <a:srgbClr val="0000FF"/>
                    </a:solidFill>
                  </a:ln>
                  <a:solidFill>
                    <a:srgbClr val="0000FF"/>
                  </a:solidFill>
                </a:rPr>
                <a:t> Structure Count</a:t>
              </a:r>
            </a:p>
          </p:txBody>
        </p:sp>
        <p:sp>
          <p:nvSpPr>
            <p:cNvPr id="27" name="Trapezoid 26">
              <a:extLst>
                <a:ext uri="{FF2B5EF4-FFF2-40B4-BE49-F238E27FC236}">
                  <a16:creationId xmlns:a16="http://schemas.microsoft.com/office/drawing/2014/main" id="{6AA6CBAD-9AA9-4410-BF89-51122DB74BA3}"/>
                </a:ext>
              </a:extLst>
            </p:cNvPr>
            <p:cNvSpPr/>
            <p:nvPr/>
          </p:nvSpPr>
          <p:spPr>
            <a:xfrm>
              <a:off x="2438400" y="5257800"/>
              <a:ext cx="1600200" cy="844550"/>
            </a:xfrm>
            <a:prstGeom prst="trapezoid">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dirty="0"/>
                <a:t>Thin Film</a:t>
              </a:r>
            </a:p>
          </p:txBody>
        </p:sp>
        <p:sp>
          <p:nvSpPr>
            <p:cNvPr id="23" name="Donut 22">
              <a:extLst>
                <a:ext uri="{FF2B5EF4-FFF2-40B4-BE49-F238E27FC236}">
                  <a16:creationId xmlns:a16="http://schemas.microsoft.com/office/drawing/2014/main" id="{45FF8ED1-B74A-43E2-8168-35AB1C226153}"/>
                </a:ext>
              </a:extLst>
            </p:cNvPr>
            <p:cNvSpPr/>
            <p:nvPr/>
          </p:nvSpPr>
          <p:spPr>
            <a:xfrm>
              <a:off x="4114800" y="2514600"/>
              <a:ext cx="2590800" cy="1493838"/>
            </a:xfrm>
            <a:prstGeom prst="donut">
              <a:avLst>
                <a:gd name="adj" fmla="val 14031"/>
              </a:avLst>
            </a:prstGeom>
            <a:solidFill>
              <a:srgbClr val="00FF00"/>
            </a:solidFill>
            <a:scene3d>
              <a:camera prst="orthographicFront">
                <a:rot lat="19983221" lon="20777263" rev="169800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chemeClr val="tx1"/>
                  </a:solidFill>
                  <a:latin typeface="Arial Black" pitchFamily="34" charset="0"/>
                </a:rPr>
                <a:t>Scientific Database</a:t>
              </a:r>
            </a:p>
          </p:txBody>
        </p:sp>
        <p:sp>
          <p:nvSpPr>
            <p:cNvPr id="7" name="Donut 6">
              <a:extLst>
                <a:ext uri="{FF2B5EF4-FFF2-40B4-BE49-F238E27FC236}">
                  <a16:creationId xmlns:a16="http://schemas.microsoft.com/office/drawing/2014/main" id="{6185389F-3B0E-4CC5-B101-8B99C47C3624}"/>
                </a:ext>
              </a:extLst>
            </p:cNvPr>
            <p:cNvSpPr/>
            <p:nvPr/>
          </p:nvSpPr>
          <p:spPr>
            <a:xfrm>
              <a:off x="2819400" y="1905000"/>
              <a:ext cx="2666999" cy="1257300"/>
            </a:xfrm>
            <a:prstGeom prst="donut">
              <a:avLst>
                <a:gd name="adj" fmla="val 11974"/>
              </a:avLst>
            </a:prstGeom>
            <a:solidFill>
              <a:schemeClr val="accent6">
                <a:lumMod val="60000"/>
                <a:lumOff val="40000"/>
              </a:schemeClr>
            </a:solidFill>
            <a:scene3d>
              <a:camera prst="orthographicFront">
                <a:rot lat="0" lon="0" rev="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chemeClr val="tx1"/>
                  </a:solidFill>
                  <a:latin typeface="Arial Black" pitchFamily="34" charset="0"/>
                </a:rPr>
                <a:t>Molecular Dynamics</a:t>
              </a:r>
            </a:p>
          </p:txBody>
        </p:sp>
        <p:sp>
          <p:nvSpPr>
            <p:cNvPr id="13" name="Donut 12">
              <a:extLst>
                <a:ext uri="{FF2B5EF4-FFF2-40B4-BE49-F238E27FC236}">
                  <a16:creationId xmlns:a16="http://schemas.microsoft.com/office/drawing/2014/main" id="{7D89FFEE-6EEE-4851-A0AE-CFB346FC8BBF}"/>
                </a:ext>
              </a:extLst>
            </p:cNvPr>
            <p:cNvSpPr/>
            <p:nvPr/>
          </p:nvSpPr>
          <p:spPr>
            <a:xfrm>
              <a:off x="3367087" y="3999120"/>
              <a:ext cx="2347913" cy="1182480"/>
            </a:xfrm>
            <a:prstGeom prst="donut">
              <a:avLst>
                <a:gd name="adj" fmla="val 18157"/>
              </a:avLst>
            </a:prstGeom>
            <a:solidFill>
              <a:srgbClr val="660066"/>
            </a:solidFill>
            <a:scene3d>
              <a:camera prst="orthographicFront">
                <a:rot lat="512239" lon="2044343" rev="2085721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chemeClr val="tx1"/>
                  </a:solidFill>
                  <a:latin typeface="Arial Black" pitchFamily="34" charset="0"/>
                </a:rPr>
                <a:t>Docking</a:t>
              </a:r>
            </a:p>
          </p:txBody>
        </p:sp>
        <p:sp>
          <p:nvSpPr>
            <p:cNvPr id="12" name="Donut 11">
              <a:extLst>
                <a:ext uri="{FF2B5EF4-FFF2-40B4-BE49-F238E27FC236}">
                  <a16:creationId xmlns:a16="http://schemas.microsoft.com/office/drawing/2014/main" id="{2A42B774-8F50-4026-93D5-C26E1CB633A0}"/>
                </a:ext>
              </a:extLst>
            </p:cNvPr>
            <p:cNvSpPr/>
            <p:nvPr/>
          </p:nvSpPr>
          <p:spPr>
            <a:xfrm>
              <a:off x="4953000" y="3505200"/>
              <a:ext cx="1941721" cy="1418737"/>
            </a:xfrm>
            <a:prstGeom prst="donut">
              <a:avLst>
                <a:gd name="adj" fmla="val 15345"/>
              </a:avLst>
            </a:prstGeom>
            <a:solidFill>
              <a:srgbClr val="FF0000"/>
            </a:solidFill>
            <a:scene3d>
              <a:camera prst="orthographicFront">
                <a:rot lat="2021383" lon="1610527" rev="127568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chemeClr val="tx1"/>
                  </a:solidFill>
                  <a:latin typeface="Arial Black" pitchFamily="34" charset="0"/>
                </a:rPr>
                <a:t>Graph Theory</a:t>
              </a:r>
            </a:p>
          </p:txBody>
        </p:sp>
        <p:sp>
          <p:nvSpPr>
            <p:cNvPr id="5" name="Flowchart: Multidocument 4">
              <a:extLst>
                <a:ext uri="{FF2B5EF4-FFF2-40B4-BE49-F238E27FC236}">
                  <a16:creationId xmlns:a16="http://schemas.microsoft.com/office/drawing/2014/main" id="{EA8D9ACB-4402-4136-A31E-33B031D699F7}"/>
                </a:ext>
              </a:extLst>
            </p:cNvPr>
            <p:cNvSpPr/>
            <p:nvPr/>
          </p:nvSpPr>
          <p:spPr>
            <a:xfrm>
              <a:off x="5791200" y="1333500"/>
              <a:ext cx="1295400" cy="571500"/>
            </a:xfrm>
            <a:prstGeom prst="flowChartMultidocumen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t>LIMS</a:t>
              </a:r>
              <a:endParaRPr lang="en-US" sz="4990" b="1" dirty="0"/>
            </a:p>
          </p:txBody>
        </p:sp>
      </p:grpSp>
      <p:sp>
        <p:nvSpPr>
          <p:cNvPr id="16388" name="TextBox 27">
            <a:extLst>
              <a:ext uri="{FF2B5EF4-FFF2-40B4-BE49-F238E27FC236}">
                <a16:creationId xmlns:a16="http://schemas.microsoft.com/office/drawing/2014/main" id="{CC142EF0-133D-4A56-9361-71786379AC80}"/>
              </a:ext>
            </a:extLst>
          </p:cNvPr>
          <p:cNvSpPr txBox="1">
            <a:spLocks noChangeArrowheads="1"/>
          </p:cNvSpPr>
          <p:nvPr/>
        </p:nvSpPr>
        <p:spPr bwMode="auto">
          <a:xfrm>
            <a:off x="6103734" y="-215900"/>
            <a:ext cx="804962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6000" b="1" dirty="0">
                <a:solidFill>
                  <a:srgbClr val="C00000"/>
                </a:solidFill>
                <a:latin typeface="Times New Roman" panose="02020603050405020304" pitchFamily="18" charset="0"/>
                <a:cs typeface="Times New Roman" panose="02020603050405020304" pitchFamily="18" charset="0"/>
              </a:rPr>
              <a:t>Computing Network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885AE74-656D-476A-AE5B-EFB452B07C37}"/>
              </a:ext>
            </a:extLst>
          </p:cNvPr>
          <p:cNvGrpSpPr/>
          <p:nvPr/>
        </p:nvGrpSpPr>
        <p:grpSpPr>
          <a:xfrm>
            <a:off x="2675413" y="1473765"/>
            <a:ext cx="12163743" cy="8673535"/>
            <a:chOff x="2675413" y="1473765"/>
            <a:chExt cx="12163743" cy="8673535"/>
          </a:xfrm>
        </p:grpSpPr>
        <p:sp>
          <p:nvSpPr>
            <p:cNvPr id="45" name="Flowchart: Connector 44">
              <a:extLst>
                <a:ext uri="{FF2B5EF4-FFF2-40B4-BE49-F238E27FC236}">
                  <a16:creationId xmlns:a16="http://schemas.microsoft.com/office/drawing/2014/main" id="{62B0D506-9AAF-465E-81C4-887BF09F1457}"/>
                </a:ext>
              </a:extLst>
            </p:cNvPr>
            <p:cNvSpPr/>
            <p:nvPr/>
          </p:nvSpPr>
          <p:spPr>
            <a:xfrm>
              <a:off x="12661195" y="9855212"/>
              <a:ext cx="396052" cy="292088"/>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grpSp>
          <p:nvGrpSpPr>
            <p:cNvPr id="13" name="Group 12">
              <a:extLst>
                <a:ext uri="{FF2B5EF4-FFF2-40B4-BE49-F238E27FC236}">
                  <a16:creationId xmlns:a16="http://schemas.microsoft.com/office/drawing/2014/main" id="{C6B16CA8-5851-462E-8F39-79484AA8D0FC}"/>
                </a:ext>
              </a:extLst>
            </p:cNvPr>
            <p:cNvGrpSpPr/>
            <p:nvPr/>
          </p:nvGrpSpPr>
          <p:grpSpPr>
            <a:xfrm>
              <a:off x="2675413" y="1473765"/>
              <a:ext cx="12163743" cy="8673535"/>
              <a:chOff x="2428205" y="1079500"/>
              <a:chExt cx="12163743" cy="8673535"/>
            </a:xfrm>
          </p:grpSpPr>
          <p:sp>
            <p:nvSpPr>
              <p:cNvPr id="28" name="Flowchart: Connector 27">
                <a:extLst>
                  <a:ext uri="{FF2B5EF4-FFF2-40B4-BE49-F238E27FC236}">
                    <a16:creationId xmlns:a16="http://schemas.microsoft.com/office/drawing/2014/main" id="{6713AFCA-1374-4117-BC80-7E95D3892997}"/>
                  </a:ext>
                </a:extLst>
              </p:cNvPr>
              <p:cNvSpPr/>
              <p:nvPr/>
            </p:nvSpPr>
            <p:spPr>
              <a:xfrm>
                <a:off x="12831991" y="8445807"/>
                <a:ext cx="396052" cy="292088"/>
              </a:xfrm>
              <a:prstGeom prst="flowChartConnector">
                <a:avLst/>
              </a:prstGeom>
              <a:solidFill>
                <a:srgbClr val="F9132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grpSp>
            <p:nvGrpSpPr>
              <p:cNvPr id="2" name="Group 1">
                <a:extLst>
                  <a:ext uri="{FF2B5EF4-FFF2-40B4-BE49-F238E27FC236}">
                    <a16:creationId xmlns:a16="http://schemas.microsoft.com/office/drawing/2014/main" id="{8333F357-407C-41CB-A5A8-BEF57D347373}"/>
                  </a:ext>
                </a:extLst>
              </p:cNvPr>
              <p:cNvGrpSpPr/>
              <p:nvPr/>
            </p:nvGrpSpPr>
            <p:grpSpPr>
              <a:xfrm>
                <a:off x="2428205" y="1079500"/>
                <a:ext cx="12163743" cy="8673535"/>
                <a:chOff x="2428205" y="1069341"/>
                <a:chExt cx="12163743" cy="8673535"/>
              </a:xfrm>
            </p:grpSpPr>
            <p:grpSp>
              <p:nvGrpSpPr>
                <p:cNvPr id="17410" name="Group 26">
                  <a:extLst>
                    <a:ext uri="{FF2B5EF4-FFF2-40B4-BE49-F238E27FC236}">
                      <a16:creationId xmlns:a16="http://schemas.microsoft.com/office/drawing/2014/main" id="{E81DC1B9-3EAD-4C88-92C0-ECCF5CAD2EAE}"/>
                    </a:ext>
                  </a:extLst>
                </p:cNvPr>
                <p:cNvGrpSpPr>
                  <a:grpSpLocks/>
                </p:cNvGrpSpPr>
                <p:nvPr/>
              </p:nvGrpSpPr>
              <p:grpSpPr bwMode="auto">
                <a:xfrm>
                  <a:off x="2428205" y="1069341"/>
                  <a:ext cx="12067204" cy="6371484"/>
                  <a:chOff x="-121457" y="2628302"/>
                  <a:chExt cx="7739075" cy="4086822"/>
                </a:xfrm>
              </p:grpSpPr>
              <p:sp>
                <p:nvSpPr>
                  <p:cNvPr id="3" name="Frame 2">
                    <a:extLst>
                      <a:ext uri="{FF2B5EF4-FFF2-40B4-BE49-F238E27FC236}">
                        <a16:creationId xmlns:a16="http://schemas.microsoft.com/office/drawing/2014/main" id="{978C9D5D-D887-436D-9063-C98B8F34049A}"/>
                      </a:ext>
                    </a:extLst>
                  </p:cNvPr>
                  <p:cNvSpPr/>
                  <p:nvPr/>
                </p:nvSpPr>
                <p:spPr>
                  <a:xfrm>
                    <a:off x="5980903" y="3931830"/>
                    <a:ext cx="1636715" cy="914534"/>
                  </a:xfrm>
                  <a:prstGeom prst="frame">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rgbClr val="0000FF"/>
                        </a:solidFill>
                        <a:latin typeface="Arial Black" pitchFamily="34" charset="0"/>
                      </a:rPr>
                      <a:t>Lattice Model</a:t>
                    </a:r>
                  </a:p>
                </p:txBody>
              </p:sp>
              <p:sp>
                <p:nvSpPr>
                  <p:cNvPr id="4" name="Donut 3">
                    <a:extLst>
                      <a:ext uri="{FF2B5EF4-FFF2-40B4-BE49-F238E27FC236}">
                        <a16:creationId xmlns:a16="http://schemas.microsoft.com/office/drawing/2014/main" id="{1D660367-E47A-4D1B-8B90-9B55A0E5A49B}"/>
                      </a:ext>
                    </a:extLst>
                  </p:cNvPr>
                  <p:cNvSpPr/>
                  <p:nvPr/>
                </p:nvSpPr>
                <p:spPr>
                  <a:xfrm>
                    <a:off x="3186899" y="4046147"/>
                    <a:ext cx="2530479" cy="1444836"/>
                  </a:xfrm>
                  <a:prstGeom prst="donut">
                    <a:avLst>
                      <a:gd name="adj" fmla="val 1733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990" b="1" dirty="0">
                        <a:solidFill>
                          <a:schemeClr val="tx1"/>
                        </a:solidFill>
                        <a:latin typeface="Arial Black" pitchFamily="34" charset="0"/>
                      </a:rPr>
                      <a:t>Graph Theory</a:t>
                    </a:r>
                  </a:p>
                </p:txBody>
              </p:sp>
              <p:sp>
                <p:nvSpPr>
                  <p:cNvPr id="5" name="Flowchart: Decision 4">
                    <a:extLst>
                      <a:ext uri="{FF2B5EF4-FFF2-40B4-BE49-F238E27FC236}">
                        <a16:creationId xmlns:a16="http://schemas.microsoft.com/office/drawing/2014/main" id="{762CE69D-DECF-42F0-93C8-E678182B1728}"/>
                      </a:ext>
                    </a:extLst>
                  </p:cNvPr>
                  <p:cNvSpPr/>
                  <p:nvPr/>
                </p:nvSpPr>
                <p:spPr>
                  <a:xfrm>
                    <a:off x="1673399" y="2628302"/>
                    <a:ext cx="2842823" cy="1410298"/>
                  </a:xfrm>
                  <a:prstGeom prst="flowChartDecision">
                    <a:avLst/>
                  </a:prstGeom>
                  <a:solidFill>
                    <a:schemeClr val="accent5">
                      <a:lumMod val="60000"/>
                      <a:lumOff val="40000"/>
                    </a:schemeClr>
                  </a:solidFill>
                  <a:scene3d>
                    <a:camera prst="orthographicFront">
                      <a:rot lat="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chemeClr val="tx1"/>
                        </a:solidFill>
                        <a:latin typeface="Arial Black" pitchFamily="34" charset="0"/>
                      </a:rPr>
                      <a:t>Group Theory</a:t>
                    </a:r>
                  </a:p>
                </p:txBody>
              </p:sp>
              <p:sp>
                <p:nvSpPr>
                  <p:cNvPr id="6" name="Parallelogram 5">
                    <a:extLst>
                      <a:ext uri="{FF2B5EF4-FFF2-40B4-BE49-F238E27FC236}">
                        <a16:creationId xmlns:a16="http://schemas.microsoft.com/office/drawing/2014/main" id="{7F8AD545-60AE-4509-B254-6294FD34A119}"/>
                      </a:ext>
                    </a:extLst>
                  </p:cNvPr>
                  <p:cNvSpPr/>
                  <p:nvPr/>
                </p:nvSpPr>
                <p:spPr>
                  <a:xfrm>
                    <a:off x="5812628" y="5105164"/>
                    <a:ext cx="1460502" cy="379468"/>
                  </a:xfrm>
                  <a:prstGeom prst="parallelogram">
                    <a:avLst/>
                  </a:prstGeom>
                  <a:solidFill>
                    <a:srgbClr val="1CF03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rgbClr val="FF0000"/>
                        </a:solidFill>
                        <a:latin typeface="Arial Black" pitchFamily="34" charset="0"/>
                      </a:rPr>
                      <a:t>QSPR</a:t>
                    </a:r>
                  </a:p>
                </p:txBody>
              </p:sp>
              <p:sp>
                <p:nvSpPr>
                  <p:cNvPr id="7" name="Snip Diagonal Corner Rectangle 6">
                    <a:extLst>
                      <a:ext uri="{FF2B5EF4-FFF2-40B4-BE49-F238E27FC236}">
                        <a16:creationId xmlns:a16="http://schemas.microsoft.com/office/drawing/2014/main" id="{E3B1A903-8D59-4088-8049-D4168A953F93}"/>
                      </a:ext>
                    </a:extLst>
                  </p:cNvPr>
                  <p:cNvSpPr/>
                  <p:nvPr/>
                </p:nvSpPr>
                <p:spPr>
                  <a:xfrm>
                    <a:off x="4702963" y="5833933"/>
                    <a:ext cx="2038353" cy="719242"/>
                  </a:xfrm>
                  <a:prstGeom prst="snip2Diag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latin typeface="Arial Black" pitchFamily="34" charset="0"/>
                      </a:rPr>
                      <a:t>Protein Folding</a:t>
                    </a:r>
                  </a:p>
                </p:txBody>
              </p:sp>
              <p:sp>
                <p:nvSpPr>
                  <p:cNvPr id="8" name="Flowchart: Document 7">
                    <a:extLst>
                      <a:ext uri="{FF2B5EF4-FFF2-40B4-BE49-F238E27FC236}">
                        <a16:creationId xmlns:a16="http://schemas.microsoft.com/office/drawing/2014/main" id="{A53CF678-3FBB-4089-A72B-020881597CFB}"/>
                      </a:ext>
                    </a:extLst>
                  </p:cNvPr>
                  <p:cNvSpPr/>
                  <p:nvPr/>
                </p:nvSpPr>
                <p:spPr>
                  <a:xfrm>
                    <a:off x="2461409" y="5876802"/>
                    <a:ext cx="1868491" cy="838322"/>
                  </a:xfrm>
                  <a:prstGeom prst="flowChartDocumen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chemeClr val="tx1"/>
                        </a:solidFill>
                        <a:latin typeface="Arial Black" pitchFamily="34" charset="0"/>
                      </a:rPr>
                      <a:t>Polymer</a:t>
                    </a:r>
                  </a:p>
                </p:txBody>
              </p:sp>
              <p:sp>
                <p:nvSpPr>
                  <p:cNvPr id="10" name="Chord 24">
                    <a:extLst>
                      <a:ext uri="{FF2B5EF4-FFF2-40B4-BE49-F238E27FC236}">
                        <a16:creationId xmlns:a16="http://schemas.microsoft.com/office/drawing/2014/main" id="{E4C51568-294D-4CE8-BE10-88A202FBA27E}"/>
                      </a:ext>
                    </a:extLst>
                  </p:cNvPr>
                  <p:cNvSpPr/>
                  <p:nvPr/>
                </p:nvSpPr>
                <p:spPr>
                  <a:xfrm>
                    <a:off x="4364826" y="2812479"/>
                    <a:ext cx="2555879" cy="890718"/>
                  </a:xfrm>
                  <a:custGeom>
                    <a:avLst/>
                    <a:gdLst>
                      <a:gd name="connsiteX0" fmla="*/ 1294985 w 2142835"/>
                      <a:gd name="connsiteY0" fmla="*/ 452168 h 457200"/>
                      <a:gd name="connsiteX1" fmla="*/ 940425 w 2142835"/>
                      <a:gd name="connsiteY1" fmla="*/ 455485 h 457200"/>
                      <a:gd name="connsiteX2" fmla="*/ 404011 w 2142835"/>
                      <a:gd name="connsiteY2" fmla="*/ 49769 h 457200"/>
                      <a:gd name="connsiteX3" fmla="*/ 1071417 w 2142835"/>
                      <a:gd name="connsiteY3" fmla="*/ 0 h 457200"/>
                      <a:gd name="connsiteX4" fmla="*/ 1294985 w 2142835"/>
                      <a:gd name="connsiteY4" fmla="*/ 452168 h 457200"/>
                      <a:gd name="connsiteX0" fmla="*/ 1893271 w 1893271"/>
                      <a:gd name="connsiteY0" fmla="*/ 410604 h 474705"/>
                      <a:gd name="connsiteX1" fmla="*/ 804420 w 1893271"/>
                      <a:gd name="connsiteY1" fmla="*/ 455485 h 474705"/>
                      <a:gd name="connsiteX2" fmla="*/ 268006 w 1893271"/>
                      <a:gd name="connsiteY2" fmla="*/ 49769 h 474705"/>
                      <a:gd name="connsiteX3" fmla="*/ 935412 w 1893271"/>
                      <a:gd name="connsiteY3" fmla="*/ 0 h 474705"/>
                      <a:gd name="connsiteX4" fmla="*/ 1893271 w 1893271"/>
                      <a:gd name="connsiteY4" fmla="*/ 410604 h 474705"/>
                      <a:gd name="connsiteX0" fmla="*/ 1893271 w 1893271"/>
                      <a:gd name="connsiteY0" fmla="*/ 576858 h 640959"/>
                      <a:gd name="connsiteX1" fmla="*/ 804420 w 1893271"/>
                      <a:gd name="connsiteY1" fmla="*/ 621739 h 640959"/>
                      <a:gd name="connsiteX2" fmla="*/ 268006 w 1893271"/>
                      <a:gd name="connsiteY2" fmla="*/ 216023 h 640959"/>
                      <a:gd name="connsiteX3" fmla="*/ 1364903 w 1893271"/>
                      <a:gd name="connsiteY3" fmla="*/ 0 h 640959"/>
                      <a:gd name="connsiteX4" fmla="*/ 1893271 w 1893271"/>
                      <a:gd name="connsiteY4" fmla="*/ 576858 h 640959"/>
                      <a:gd name="connsiteX0" fmla="*/ 1977071 w 1977071"/>
                      <a:gd name="connsiteY0" fmla="*/ 606932 h 687540"/>
                      <a:gd name="connsiteX1" fmla="*/ 888220 w 1977071"/>
                      <a:gd name="connsiteY1" fmla="*/ 651813 h 687540"/>
                      <a:gd name="connsiteX2" fmla="*/ 254824 w 1977071"/>
                      <a:gd name="connsiteY2" fmla="*/ 10570 h 687540"/>
                      <a:gd name="connsiteX3" fmla="*/ 1448703 w 1977071"/>
                      <a:gd name="connsiteY3" fmla="*/ 30074 h 687540"/>
                      <a:gd name="connsiteX4" fmla="*/ 1977071 w 1977071"/>
                      <a:gd name="connsiteY4" fmla="*/ 606932 h 687540"/>
                      <a:gd name="connsiteX0" fmla="*/ 2005029 w 2005029"/>
                      <a:gd name="connsiteY0" fmla="*/ 606932 h 890804"/>
                      <a:gd name="connsiteX1" fmla="*/ 749923 w 2005029"/>
                      <a:gd name="connsiteY1" fmla="*/ 873486 h 890804"/>
                      <a:gd name="connsiteX2" fmla="*/ 282782 w 2005029"/>
                      <a:gd name="connsiteY2" fmla="*/ 10570 h 890804"/>
                      <a:gd name="connsiteX3" fmla="*/ 1476661 w 2005029"/>
                      <a:gd name="connsiteY3" fmla="*/ 30074 h 890804"/>
                      <a:gd name="connsiteX4" fmla="*/ 2005029 w 2005029"/>
                      <a:gd name="connsiteY4" fmla="*/ 606932 h 890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5029" h="890804">
                        <a:moveTo>
                          <a:pt x="2005029" y="606932"/>
                        </a:moveTo>
                        <a:cubicBezTo>
                          <a:pt x="1888528" y="612236"/>
                          <a:pt x="1036964" y="972880"/>
                          <a:pt x="749923" y="873486"/>
                        </a:cubicBezTo>
                        <a:cubicBezTo>
                          <a:pt x="462882" y="774092"/>
                          <a:pt x="-460047" y="136774"/>
                          <a:pt x="282782" y="10570"/>
                        </a:cubicBezTo>
                        <a:cubicBezTo>
                          <a:pt x="472450" y="-21654"/>
                          <a:pt x="1234208" y="30074"/>
                          <a:pt x="1476661" y="30074"/>
                        </a:cubicBezTo>
                        <a:cubicBezTo>
                          <a:pt x="1551184" y="180797"/>
                          <a:pt x="1930506" y="456209"/>
                          <a:pt x="2005029" y="606932"/>
                        </a:cubicBezTo>
                        <a:close/>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solidFill>
                          <a:srgbClr val="FF0000"/>
                        </a:solidFill>
                        <a:latin typeface="Arial Black" pitchFamily="34" charset="0"/>
                      </a:rPr>
                      <a:t>Quantum Chemistry</a:t>
                    </a:r>
                  </a:p>
                </p:txBody>
              </p:sp>
              <p:sp>
                <p:nvSpPr>
                  <p:cNvPr id="11" name="Hexagon 10">
                    <a:extLst>
                      <a:ext uri="{FF2B5EF4-FFF2-40B4-BE49-F238E27FC236}">
                        <a16:creationId xmlns:a16="http://schemas.microsoft.com/office/drawing/2014/main" id="{FE1DD116-83D8-4E5A-B4BE-80E26EFE18C0}"/>
                      </a:ext>
                    </a:extLst>
                  </p:cNvPr>
                  <p:cNvSpPr/>
                  <p:nvPr/>
                </p:nvSpPr>
                <p:spPr>
                  <a:xfrm>
                    <a:off x="-3175" y="5029200"/>
                    <a:ext cx="2591070" cy="1371600"/>
                  </a:xfrm>
                  <a:prstGeom prst="hexago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dirty="0" err="1">
                        <a:ln>
                          <a:solidFill>
                            <a:srgbClr val="0000FF"/>
                          </a:solidFill>
                        </a:ln>
                        <a:solidFill>
                          <a:srgbClr val="0000FF"/>
                        </a:solidFill>
                        <a:latin typeface="Arial Black" pitchFamily="34" charset="0"/>
                      </a:rPr>
                      <a:t>Kekule</a:t>
                    </a:r>
                    <a:r>
                      <a:rPr lang="en-US" sz="3742" dirty="0">
                        <a:ln>
                          <a:solidFill>
                            <a:srgbClr val="0000FF"/>
                          </a:solidFill>
                        </a:ln>
                        <a:solidFill>
                          <a:srgbClr val="0000FF"/>
                        </a:solidFill>
                        <a:latin typeface="Arial Black" pitchFamily="34" charset="0"/>
                      </a:rPr>
                      <a:t> Structure Count</a:t>
                    </a:r>
                  </a:p>
                </p:txBody>
              </p:sp>
              <p:cxnSp>
                <p:nvCxnSpPr>
                  <p:cNvPr id="12" name="Straight Connector 11">
                    <a:extLst>
                      <a:ext uri="{FF2B5EF4-FFF2-40B4-BE49-F238E27FC236}">
                        <a16:creationId xmlns:a16="http://schemas.microsoft.com/office/drawing/2014/main" id="{280DFD7B-1D52-4CAE-8586-493F8DA03CF4}"/>
                      </a:ext>
                    </a:extLst>
                  </p:cNvPr>
                  <p:cNvCxnSpPr>
                    <a:stCxn id="4" idx="0"/>
                  </p:cNvCxnSpPr>
                  <p:nvPr/>
                </p:nvCxnSpPr>
                <p:spPr>
                  <a:xfrm flipH="1" flipV="1">
                    <a:off x="4177500" y="3474564"/>
                    <a:ext cx="274637" cy="5715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438995-692E-49BC-BB87-170AF3BCA073}"/>
                      </a:ext>
                    </a:extLst>
                  </p:cNvPr>
                  <p:cNvCxnSpPr>
                    <a:stCxn id="4" idx="7"/>
                    <a:endCxn id="10" idx="1"/>
                  </p:cNvCxnSpPr>
                  <p:nvPr/>
                </p:nvCxnSpPr>
                <p:spPr>
                  <a:xfrm flipH="1" flipV="1">
                    <a:off x="5320502" y="3685731"/>
                    <a:ext cx="26987" cy="5715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2B114E-9C60-4E12-AA70-9F35E1DDD21A}"/>
                      </a:ext>
                    </a:extLst>
                  </p:cNvPr>
                  <p:cNvCxnSpPr>
                    <a:stCxn id="4" idx="6"/>
                  </p:cNvCxnSpPr>
                  <p:nvPr/>
                </p:nvCxnSpPr>
                <p:spPr>
                  <a:xfrm flipV="1">
                    <a:off x="5717378" y="4609791"/>
                    <a:ext cx="263525" cy="1587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06203F1-9047-4276-9403-4C8D2B47CADB}"/>
                      </a:ext>
                    </a:extLst>
                  </p:cNvPr>
                  <p:cNvCxnSpPr>
                    <a:stCxn id="4" idx="5"/>
                    <a:endCxn id="6" idx="5"/>
                  </p:cNvCxnSpPr>
                  <p:nvPr/>
                </p:nvCxnSpPr>
                <p:spPr>
                  <a:xfrm>
                    <a:off x="5347489" y="5279814"/>
                    <a:ext cx="512764" cy="158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55C945-FAA4-496B-999D-0648ACCFC97B}"/>
                      </a:ext>
                    </a:extLst>
                  </p:cNvPr>
                  <p:cNvCxnSpPr>
                    <a:stCxn id="4" idx="1"/>
                  </p:cNvCxnSpPr>
                  <p:nvPr/>
                </p:nvCxnSpPr>
                <p:spPr>
                  <a:xfrm flipH="1" flipV="1">
                    <a:off x="3132923" y="4152525"/>
                    <a:ext cx="423863" cy="104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291C02A-5B18-4FA1-B1E7-B6CFFD2D01DF}"/>
                      </a:ext>
                    </a:extLst>
                  </p:cNvPr>
                  <p:cNvCxnSpPr>
                    <a:stCxn id="4" idx="2"/>
                  </p:cNvCxnSpPr>
                  <p:nvPr/>
                </p:nvCxnSpPr>
                <p:spPr>
                  <a:xfrm flipH="1">
                    <a:off x="2359809" y="4768565"/>
                    <a:ext cx="827089" cy="5112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10193D-52FC-47B2-83E2-648B7519259E}"/>
                      </a:ext>
                    </a:extLst>
                  </p:cNvPr>
                  <p:cNvCxnSpPr>
                    <a:stCxn id="4" idx="3"/>
                    <a:endCxn id="8" idx="0"/>
                  </p:cNvCxnSpPr>
                  <p:nvPr/>
                </p:nvCxnSpPr>
                <p:spPr>
                  <a:xfrm flipH="1">
                    <a:off x="3396449" y="5279814"/>
                    <a:ext cx="160337" cy="5969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625CD2-1A4A-4083-ACAF-E89CBE9D887D}"/>
                      </a:ext>
                    </a:extLst>
                  </p:cNvPr>
                  <p:cNvCxnSpPr>
                    <a:stCxn id="4" idx="4"/>
                  </p:cNvCxnSpPr>
                  <p:nvPr/>
                </p:nvCxnSpPr>
                <p:spPr>
                  <a:xfrm>
                    <a:off x="4452138" y="5490983"/>
                    <a:ext cx="685801" cy="3429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egular Pentagon 8">
                    <a:extLst>
                      <a:ext uri="{FF2B5EF4-FFF2-40B4-BE49-F238E27FC236}">
                        <a16:creationId xmlns:a16="http://schemas.microsoft.com/office/drawing/2014/main" id="{D9D2A39D-F728-4538-941B-7FAE705BC58D}"/>
                      </a:ext>
                    </a:extLst>
                  </p:cNvPr>
                  <p:cNvSpPr/>
                  <p:nvPr/>
                </p:nvSpPr>
                <p:spPr>
                  <a:xfrm>
                    <a:off x="-121457" y="3695425"/>
                    <a:ext cx="3395223" cy="1143000"/>
                  </a:xfrm>
                  <a:prstGeom prst="pentagon">
                    <a:avLst/>
                  </a:prstGeom>
                  <a:solidFill>
                    <a:srgbClr val="F9132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42" b="1" dirty="0">
                        <a:ln>
                          <a:solidFill>
                            <a:srgbClr val="00CC99"/>
                          </a:solidFill>
                        </a:ln>
                        <a:latin typeface="Arial Black" pitchFamily="34" charset="0"/>
                      </a:rPr>
                      <a:t>Thin Film</a:t>
                    </a:r>
                  </a:p>
                </p:txBody>
              </p:sp>
            </p:grpSp>
            <p:sp>
              <p:nvSpPr>
                <p:cNvPr id="38" name="Flowchart: Connector 37">
                  <a:extLst>
                    <a:ext uri="{FF2B5EF4-FFF2-40B4-BE49-F238E27FC236}">
                      <a16:creationId xmlns:a16="http://schemas.microsoft.com/office/drawing/2014/main" id="{9904891B-3681-425E-AE80-4CDD0585C058}"/>
                    </a:ext>
                  </a:extLst>
                </p:cNvPr>
                <p:cNvSpPr/>
                <p:nvPr/>
              </p:nvSpPr>
              <p:spPr>
                <a:xfrm>
                  <a:off x="11151247" y="7970544"/>
                  <a:ext cx="396052" cy="292088"/>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sp>
              <p:nvSpPr>
                <p:cNvPr id="39" name="Flowchart: Connector 38">
                  <a:extLst>
                    <a:ext uri="{FF2B5EF4-FFF2-40B4-BE49-F238E27FC236}">
                      <a16:creationId xmlns:a16="http://schemas.microsoft.com/office/drawing/2014/main" id="{F2AB0248-995B-4BCF-BA41-0052F4011FAE}"/>
                    </a:ext>
                  </a:extLst>
                </p:cNvPr>
                <p:cNvSpPr/>
                <p:nvPr/>
              </p:nvSpPr>
              <p:spPr>
                <a:xfrm>
                  <a:off x="11334421" y="8883940"/>
                  <a:ext cx="396052" cy="292088"/>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sp>
              <p:nvSpPr>
                <p:cNvPr id="40" name="Flowchart: Connector 39">
                  <a:extLst>
                    <a:ext uri="{FF2B5EF4-FFF2-40B4-BE49-F238E27FC236}">
                      <a16:creationId xmlns:a16="http://schemas.microsoft.com/office/drawing/2014/main" id="{7417920D-0426-4A9B-989E-C9D1AD3E80CC}"/>
                    </a:ext>
                  </a:extLst>
                </p:cNvPr>
                <p:cNvSpPr/>
                <p:nvPr/>
              </p:nvSpPr>
              <p:spPr>
                <a:xfrm>
                  <a:off x="11881467" y="9450788"/>
                  <a:ext cx="396052" cy="2920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sp>
              <p:nvSpPr>
                <p:cNvPr id="41" name="Flowchart: Connector 40">
                  <a:extLst>
                    <a:ext uri="{FF2B5EF4-FFF2-40B4-BE49-F238E27FC236}">
                      <a16:creationId xmlns:a16="http://schemas.microsoft.com/office/drawing/2014/main" id="{A685AB2F-8E17-4FCF-B156-567FD9640480}"/>
                    </a:ext>
                  </a:extLst>
                </p:cNvPr>
                <p:cNvSpPr/>
                <p:nvPr/>
              </p:nvSpPr>
              <p:spPr>
                <a:xfrm>
                  <a:off x="13562213" y="9029983"/>
                  <a:ext cx="396052" cy="292088"/>
                </a:xfrm>
                <a:prstGeom prst="flowChartConnecto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sp>
              <p:nvSpPr>
                <p:cNvPr id="42" name="Flowchart: Connector 41">
                  <a:extLst>
                    <a:ext uri="{FF2B5EF4-FFF2-40B4-BE49-F238E27FC236}">
                      <a16:creationId xmlns:a16="http://schemas.microsoft.com/office/drawing/2014/main" id="{3CAAD22F-0D00-4700-81EC-97950BF93506}"/>
                    </a:ext>
                  </a:extLst>
                </p:cNvPr>
                <p:cNvSpPr/>
                <p:nvPr/>
              </p:nvSpPr>
              <p:spPr>
                <a:xfrm>
                  <a:off x="14195896" y="8445807"/>
                  <a:ext cx="396052" cy="29208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sp>
              <p:nvSpPr>
                <p:cNvPr id="43" name="Flowchart: Connector 42">
                  <a:extLst>
                    <a:ext uri="{FF2B5EF4-FFF2-40B4-BE49-F238E27FC236}">
                      <a16:creationId xmlns:a16="http://schemas.microsoft.com/office/drawing/2014/main" id="{C580A842-E670-4CAE-9B31-9BDEEA496FC1}"/>
                    </a:ext>
                  </a:extLst>
                </p:cNvPr>
                <p:cNvSpPr/>
                <p:nvPr/>
              </p:nvSpPr>
              <p:spPr>
                <a:xfrm>
                  <a:off x="13547361" y="7723012"/>
                  <a:ext cx="396052" cy="292088"/>
                </a:xfrm>
                <a:prstGeom prst="flowChartConnector">
                  <a:avLst/>
                </a:prstGeom>
                <a:solidFill>
                  <a:srgbClr val="1CF03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sp>
              <p:nvSpPr>
                <p:cNvPr id="44" name="Flowchart: Connector 43">
                  <a:extLst>
                    <a:ext uri="{FF2B5EF4-FFF2-40B4-BE49-F238E27FC236}">
                      <a16:creationId xmlns:a16="http://schemas.microsoft.com/office/drawing/2014/main" id="{DB295A96-3D15-404B-BAC0-7A45E0847861}"/>
                    </a:ext>
                  </a:extLst>
                </p:cNvPr>
                <p:cNvSpPr/>
                <p:nvPr/>
              </p:nvSpPr>
              <p:spPr>
                <a:xfrm>
                  <a:off x="12339403" y="7723012"/>
                  <a:ext cx="396052" cy="292088"/>
                </a:xfrm>
                <a:prstGeom prst="flowChartConnector">
                  <a:avLst/>
                </a:prstGeom>
                <a:solidFill>
                  <a:srgbClr val="F9132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cxnSp>
              <p:nvCxnSpPr>
                <p:cNvPr id="46" name="Straight Connector 45">
                  <a:extLst>
                    <a:ext uri="{FF2B5EF4-FFF2-40B4-BE49-F238E27FC236}">
                      <a16:creationId xmlns:a16="http://schemas.microsoft.com/office/drawing/2014/main" id="{EB37F215-FA8B-4C32-BBFD-3CF14A0C7151}"/>
                    </a:ext>
                  </a:extLst>
                </p:cNvPr>
                <p:cNvCxnSpPr>
                  <a:endCxn id="38" idx="6"/>
                </p:cNvCxnSpPr>
                <p:nvPr/>
              </p:nvCxnSpPr>
              <p:spPr>
                <a:xfrm flipH="1" flipV="1">
                  <a:off x="11547300" y="8116589"/>
                  <a:ext cx="1319347" cy="4752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A3ECE3-E9F6-4E84-8D68-860DEAFA069F}"/>
                    </a:ext>
                  </a:extLst>
                </p:cNvPr>
                <p:cNvCxnSpPr>
                  <a:stCxn id="28" idx="3"/>
                  <a:endCxn id="39" idx="7"/>
                </p:cNvCxnSpPr>
                <p:nvPr/>
              </p:nvCxnSpPr>
              <p:spPr>
                <a:xfrm flipH="1">
                  <a:off x="11673541" y="8695815"/>
                  <a:ext cx="1215385" cy="2302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3179B88-8E0F-4CB8-80DF-6335C618AF5A}"/>
                    </a:ext>
                  </a:extLst>
                </p:cNvPr>
                <p:cNvCxnSpPr>
                  <a:stCxn id="28" idx="4"/>
                  <a:endCxn id="40" idx="1"/>
                </p:cNvCxnSpPr>
                <p:nvPr/>
              </p:nvCxnSpPr>
              <p:spPr>
                <a:xfrm flipH="1">
                  <a:off x="11938401" y="8737894"/>
                  <a:ext cx="1091617" cy="7549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0FA907-2932-4837-9A05-7A208259CDAF}"/>
                    </a:ext>
                  </a:extLst>
                </p:cNvPr>
                <p:cNvCxnSpPr>
                  <a:stCxn id="28" idx="6"/>
                  <a:endCxn id="43" idx="4"/>
                </p:cNvCxnSpPr>
                <p:nvPr/>
              </p:nvCxnSpPr>
              <p:spPr>
                <a:xfrm flipV="1">
                  <a:off x="13228043" y="8015099"/>
                  <a:ext cx="517344" cy="5767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8E69E50-567E-44A3-AD6C-0427093096B2}"/>
                    </a:ext>
                  </a:extLst>
                </p:cNvPr>
                <p:cNvCxnSpPr>
                  <a:stCxn id="28" idx="4"/>
                  <a:endCxn id="45" idx="1"/>
                </p:cNvCxnSpPr>
                <p:nvPr/>
              </p:nvCxnSpPr>
              <p:spPr>
                <a:xfrm flipH="1">
                  <a:off x="12471987" y="8727736"/>
                  <a:ext cx="558030" cy="76582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E99FA92-0E4A-4EB0-851D-355446F05324}"/>
                    </a:ext>
                  </a:extLst>
                </p:cNvPr>
                <p:cNvCxnSpPr>
                  <a:endCxn id="42" idx="2"/>
                </p:cNvCxnSpPr>
                <p:nvPr/>
              </p:nvCxnSpPr>
              <p:spPr>
                <a:xfrm flipV="1">
                  <a:off x="13126556" y="8591851"/>
                  <a:ext cx="1069340" cy="495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652CE82-B482-47E4-8518-77182606AEDA}"/>
                    </a:ext>
                  </a:extLst>
                </p:cNvPr>
                <p:cNvCxnSpPr>
                  <a:stCxn id="28" idx="0"/>
                  <a:endCxn id="44" idx="3"/>
                </p:cNvCxnSpPr>
                <p:nvPr/>
              </p:nvCxnSpPr>
              <p:spPr>
                <a:xfrm flipH="1" flipV="1">
                  <a:off x="12396335" y="7973020"/>
                  <a:ext cx="633683" cy="4727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9010A6E-1DDF-422A-AEE8-4C2AA2081297}"/>
                    </a:ext>
                  </a:extLst>
                </p:cNvPr>
                <p:cNvCxnSpPr>
                  <a:stCxn id="28" idx="5"/>
                  <a:endCxn id="41" idx="0"/>
                </p:cNvCxnSpPr>
                <p:nvPr/>
              </p:nvCxnSpPr>
              <p:spPr>
                <a:xfrm>
                  <a:off x="13171113" y="8695814"/>
                  <a:ext cx="589127" cy="3341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02" name="Bent Arrow 4101">
                  <a:extLst>
                    <a:ext uri="{FF2B5EF4-FFF2-40B4-BE49-F238E27FC236}">
                      <a16:creationId xmlns:a16="http://schemas.microsoft.com/office/drawing/2014/main" id="{43608396-52E2-41C9-B79F-82E23B71C04B}"/>
                    </a:ext>
                  </a:extLst>
                </p:cNvPr>
                <p:cNvSpPr/>
                <p:nvPr/>
              </p:nvSpPr>
              <p:spPr>
                <a:xfrm>
                  <a:off x="8108332" y="7723011"/>
                  <a:ext cx="1551195" cy="1203864"/>
                </a:xfrm>
                <a:prstGeom prst="bentArrow">
                  <a:avLst/>
                </a:prstGeom>
                <a:solidFill>
                  <a:srgbClr val="6600FF"/>
                </a:solidFill>
                <a:scene3d>
                  <a:camera prst="orthographicFront">
                    <a:rot lat="0" lon="10799999"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solidFill>
                      <a:schemeClr val="tx1"/>
                    </a:solidFill>
                  </a:endParaRPr>
                </a:p>
              </p:txBody>
            </p:sp>
          </p:grpSp>
        </p:grpSp>
      </p:grpSp>
      <p:sp>
        <p:nvSpPr>
          <p:cNvPr id="17429" name="TextBox 27">
            <a:extLst>
              <a:ext uri="{FF2B5EF4-FFF2-40B4-BE49-F238E27FC236}">
                <a16:creationId xmlns:a16="http://schemas.microsoft.com/office/drawing/2014/main" id="{7C518FE0-DE19-42CB-9017-B1771D72BE20}"/>
              </a:ext>
            </a:extLst>
          </p:cNvPr>
          <p:cNvSpPr txBox="1">
            <a:spLocks noChangeArrowheads="1"/>
          </p:cNvSpPr>
          <p:nvPr/>
        </p:nvSpPr>
        <p:spPr bwMode="auto">
          <a:xfrm>
            <a:off x="7677502" y="-215900"/>
            <a:ext cx="556145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6000" b="1" dirty="0">
                <a:solidFill>
                  <a:srgbClr val="C00000"/>
                </a:solidFill>
                <a:latin typeface="Times New Roman" panose="02020603050405020304" pitchFamily="18" charset="0"/>
                <a:cs typeface="Times New Roman" panose="02020603050405020304" pitchFamily="18" charset="0"/>
              </a:rPr>
              <a:t>Connectivity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a:extLst>
              <a:ext uri="{FF2B5EF4-FFF2-40B4-BE49-F238E27FC236}">
                <a16:creationId xmlns:a16="http://schemas.microsoft.com/office/drawing/2014/main" id="{B87F91E7-05DA-4E78-8766-AF7F66EB77C0}"/>
              </a:ext>
            </a:extLst>
          </p:cNvPr>
          <p:cNvSpPr txBox="1">
            <a:spLocks noChangeArrowheads="1"/>
          </p:cNvSpPr>
          <p:nvPr/>
        </p:nvSpPr>
        <p:spPr bwMode="auto">
          <a:xfrm>
            <a:off x="3897308" y="-215900"/>
            <a:ext cx="1121569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0333" tIns="72973" rIns="140333" bIns="72973"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9pPr>
          </a:lstStyle>
          <a:p>
            <a:pPr algn="ctr" eaLnBrk="1" hangingPunct="1">
              <a:buSzPct val="45000"/>
              <a:buFont typeface="Wingdings" panose="05000000000000000000" pitchFamily="2" charset="2"/>
              <a:buNone/>
            </a:pPr>
            <a:r>
              <a:rPr lang="hr-HR" altLang="en-US" sz="5400" b="1" dirty="0">
                <a:solidFill>
                  <a:srgbClr val="C00000"/>
                </a:solidFill>
                <a:latin typeface="Times New Roman" panose="02020603050405020304" pitchFamily="18" charset="0"/>
                <a:cs typeface="Times New Roman" panose="02020603050405020304" pitchFamily="18" charset="0"/>
              </a:rPr>
              <a:t>Basic </a:t>
            </a:r>
            <a:r>
              <a:rPr lang="en-IN" altLang="en-US" sz="5400" b="1" dirty="0">
                <a:solidFill>
                  <a:srgbClr val="C00000"/>
                </a:solidFill>
                <a:latin typeface="Times New Roman" panose="02020603050405020304" pitchFamily="18" charset="0"/>
                <a:cs typeface="Times New Roman" panose="02020603050405020304" pitchFamily="18" charset="0"/>
              </a:rPr>
              <a:t>N</a:t>
            </a:r>
            <a:r>
              <a:rPr lang="hr-HR" altLang="en-US" sz="5400" b="1" dirty="0">
                <a:solidFill>
                  <a:srgbClr val="C00000"/>
                </a:solidFill>
                <a:latin typeface="Times New Roman" panose="02020603050405020304" pitchFamily="18" charset="0"/>
                <a:cs typeface="Times New Roman" panose="02020603050405020304" pitchFamily="18" charset="0"/>
              </a:rPr>
              <a:t>ot</a:t>
            </a:r>
            <a:r>
              <a:rPr lang="en-US" altLang="en-US" sz="5400" b="1" dirty="0">
                <a:solidFill>
                  <a:srgbClr val="C00000"/>
                </a:solidFill>
                <a:latin typeface="Times New Roman" panose="02020603050405020304" pitchFamily="18" charset="0"/>
                <a:cs typeface="Times New Roman" panose="02020603050405020304" pitchFamily="18" charset="0"/>
              </a:rPr>
              <a:t>at</a:t>
            </a:r>
            <a:r>
              <a:rPr lang="hr-HR" altLang="en-US" sz="5400" b="1" dirty="0">
                <a:solidFill>
                  <a:srgbClr val="C00000"/>
                </a:solidFill>
                <a:latin typeface="Times New Roman" panose="02020603050405020304" pitchFamily="18" charset="0"/>
                <a:cs typeface="Times New Roman" panose="02020603050405020304" pitchFamily="18" charset="0"/>
              </a:rPr>
              <a:t>ions</a:t>
            </a:r>
          </a:p>
        </p:txBody>
      </p:sp>
      <p:sp>
        <p:nvSpPr>
          <p:cNvPr id="5" name="Rectangle 2">
            <a:extLst>
              <a:ext uri="{FF2B5EF4-FFF2-40B4-BE49-F238E27FC236}">
                <a16:creationId xmlns:a16="http://schemas.microsoft.com/office/drawing/2014/main" id="{A5091167-C7B8-48A1-B9B3-00576F907CBD}"/>
              </a:ext>
            </a:extLst>
          </p:cNvPr>
          <p:cNvSpPr txBox="1">
            <a:spLocks noChangeArrowheads="1"/>
          </p:cNvSpPr>
          <p:nvPr/>
        </p:nvSpPr>
        <p:spPr bwMode="auto">
          <a:xfrm>
            <a:off x="894556" y="1003300"/>
            <a:ext cx="17449800" cy="904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0333" tIns="72973" rIns="140333" bIns="72973"/>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r>
              <a:rPr lang="hr-HR" sz="3600" dirty="0">
                <a:solidFill>
                  <a:srgbClr val="FF0000"/>
                </a:solidFill>
                <a:latin typeface="Times New Roman" panose="02020603050405020304" pitchFamily="18" charset="0"/>
                <a:cs typeface="Times New Roman" panose="02020603050405020304" pitchFamily="18" charset="0"/>
              </a:rPr>
              <a:t>adjacency</a:t>
            </a:r>
            <a:r>
              <a:rPr lang="hr-HR" sz="3600" dirty="0">
                <a:solidFill>
                  <a:srgbClr val="0000FF"/>
                </a:solidFill>
                <a:latin typeface="Times New Roman" panose="02020603050405020304" pitchFamily="18" charset="0"/>
                <a:cs typeface="Times New Roman" panose="02020603050405020304" pitchFamily="18" charset="0"/>
              </a:rPr>
              <a:t> – </a:t>
            </a:r>
            <a:r>
              <a:rPr lang="hr-HR" sz="3600" i="1" dirty="0">
                <a:solidFill>
                  <a:srgbClr val="0000FF"/>
                </a:solidFill>
                <a:latin typeface="Times New Roman" panose="02020603050405020304" pitchFamily="18" charset="0"/>
                <a:cs typeface="Times New Roman" panose="02020603050405020304" pitchFamily="18" charset="0"/>
              </a:rPr>
              <a:t>u</a:t>
            </a:r>
            <a:r>
              <a:rPr lang="hr-HR" sz="3600" dirty="0">
                <a:solidFill>
                  <a:srgbClr val="0000FF"/>
                </a:solidFill>
                <a:latin typeface="Times New Roman" panose="02020603050405020304" pitchFamily="18" charset="0"/>
                <a:cs typeface="Times New Roman" panose="02020603050405020304" pitchFamily="18" charset="0"/>
              </a:rPr>
              <a:t>,</a:t>
            </a:r>
            <a:r>
              <a:rPr lang="en-US" sz="3600" dirty="0">
                <a:solidFill>
                  <a:srgbClr val="0000FF"/>
                </a:solidFill>
                <a:latin typeface="Times New Roman" panose="02020603050405020304" pitchFamily="18" charset="0"/>
                <a:cs typeface="Times New Roman" panose="02020603050405020304" pitchFamily="18" charset="0"/>
              </a:rPr>
              <a:t> </a:t>
            </a:r>
            <a:r>
              <a:rPr lang="hr-HR" sz="3600" i="1" dirty="0">
                <a:solidFill>
                  <a:srgbClr val="0000FF"/>
                </a:solidFill>
                <a:latin typeface="Times New Roman" panose="02020603050405020304" pitchFamily="18" charset="0"/>
                <a:cs typeface="Times New Roman" panose="02020603050405020304" pitchFamily="18" charset="0"/>
              </a:rPr>
              <a:t>v</a:t>
            </a:r>
            <a:r>
              <a:rPr lang="hr-HR" sz="3600" dirty="0">
                <a:solidFill>
                  <a:srgbClr val="0000FF"/>
                </a:solidFill>
                <a:latin typeface="Times New Roman" panose="02020603050405020304" pitchFamily="18" charset="0"/>
                <a:cs typeface="Times New Roman" panose="02020603050405020304" pitchFamily="18" charset="0"/>
              </a:rPr>
              <a:t> adjacent if {</a:t>
            </a:r>
            <a:r>
              <a:rPr lang="hr-HR" sz="3600" i="1" dirty="0">
                <a:solidFill>
                  <a:srgbClr val="0000FF"/>
                </a:solidFill>
                <a:latin typeface="Times New Roman" panose="02020603050405020304" pitchFamily="18" charset="0"/>
                <a:cs typeface="Times New Roman" panose="02020603050405020304" pitchFamily="18" charset="0"/>
              </a:rPr>
              <a:t>u</a:t>
            </a:r>
            <a:r>
              <a:rPr lang="hr-HR" sz="3600" dirty="0">
                <a:solidFill>
                  <a:srgbClr val="0000FF"/>
                </a:solidFill>
                <a:latin typeface="Times New Roman" panose="02020603050405020304" pitchFamily="18" charset="0"/>
                <a:cs typeface="Times New Roman" panose="02020603050405020304" pitchFamily="18" charset="0"/>
              </a:rPr>
              <a:t>,</a:t>
            </a:r>
            <a:r>
              <a:rPr lang="en-US" sz="3600" dirty="0">
                <a:solidFill>
                  <a:srgbClr val="0000FF"/>
                </a:solidFill>
                <a:latin typeface="Times New Roman" panose="02020603050405020304" pitchFamily="18" charset="0"/>
                <a:cs typeface="Times New Roman" panose="02020603050405020304" pitchFamily="18" charset="0"/>
              </a:rPr>
              <a:t> </a:t>
            </a:r>
            <a:r>
              <a:rPr lang="hr-HR" sz="3600" i="1" dirty="0">
                <a:solidFill>
                  <a:srgbClr val="0000FF"/>
                </a:solidFill>
                <a:latin typeface="Times New Roman" panose="02020603050405020304" pitchFamily="18" charset="0"/>
                <a:cs typeface="Times New Roman" panose="02020603050405020304" pitchFamily="18" charset="0"/>
              </a:rPr>
              <a:t>v</a:t>
            </a:r>
            <a:r>
              <a:rPr lang="hr-HR" sz="3600" dirty="0">
                <a:solidFill>
                  <a:srgbClr val="0000FF"/>
                </a:solidFill>
                <a:latin typeface="Times New Roman" panose="02020603050405020304" pitchFamily="18" charset="0"/>
                <a:cs typeface="Times New Roman" panose="02020603050405020304" pitchFamily="18" charset="0"/>
              </a:rPr>
              <a:t>} edge</a:t>
            </a:r>
            <a:endParaRPr lang="en-US" sz="3600" dirty="0">
              <a:solidFill>
                <a:srgbClr val="0000FF"/>
              </a:solidFill>
              <a:latin typeface="Times New Roman" panose="02020603050405020304" pitchFamily="18" charset="0"/>
              <a:cs typeface="Times New Roman" panose="02020603050405020304" pitchFamily="18" charset="0"/>
            </a:endParaRPr>
          </a:p>
          <a:p>
            <a:pPr marL="532209" indent="-532209">
              <a:lnSpc>
                <a:spcPts val="5280"/>
              </a:lnSpc>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endParaRPr lang="en-US" sz="3600" dirty="0">
              <a:solidFill>
                <a:srgbClr val="FF0000"/>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r>
              <a:rPr lang="hr-HR" sz="3600" dirty="0">
                <a:solidFill>
                  <a:srgbClr val="FF0000"/>
                </a:solidFill>
                <a:latin typeface="Times New Roman" panose="02020603050405020304" pitchFamily="18" charset="0"/>
                <a:cs typeface="Times New Roman" panose="02020603050405020304" pitchFamily="18" charset="0"/>
              </a:rPr>
              <a:t>vertex degrees </a:t>
            </a:r>
            <a:r>
              <a:rPr lang="hr-HR" sz="3600" dirty="0">
                <a:solidFill>
                  <a:srgbClr val="0000FF"/>
                </a:solidFill>
                <a:latin typeface="Times New Roman" panose="02020603050405020304" pitchFamily="18" charset="0"/>
                <a:cs typeface="Times New Roman" panose="02020603050405020304" pitchFamily="18" charset="0"/>
              </a:rPr>
              <a:t>– number of adjacent vertices</a:t>
            </a:r>
            <a:endParaRPr lang="en-US"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endParaRPr lang="hr-HR"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r>
              <a:rPr lang="hr-HR" sz="3600" dirty="0">
                <a:solidFill>
                  <a:srgbClr val="FF0000"/>
                </a:solidFill>
                <a:latin typeface="Times New Roman" panose="02020603050405020304" pitchFamily="18" charset="0"/>
                <a:cs typeface="Times New Roman" panose="02020603050405020304" pitchFamily="18" charset="0"/>
              </a:rPr>
              <a:t>paths</a:t>
            </a:r>
            <a:r>
              <a:rPr lang="hr-HR" sz="3600" dirty="0">
                <a:solidFill>
                  <a:srgbClr val="0000FF"/>
                </a:solidFill>
                <a:latin typeface="Times New Roman" panose="02020603050405020304" pitchFamily="18" charset="0"/>
                <a:cs typeface="Times New Roman" panose="02020603050405020304" pitchFamily="18" charset="0"/>
              </a:rPr>
              <a:t> – sequences </a:t>
            </a:r>
            <a:r>
              <a:rPr lang="hr-HR" sz="3600" i="1" dirty="0">
                <a:solidFill>
                  <a:srgbClr val="0000FF"/>
                </a:solidFill>
                <a:latin typeface="Times New Roman" panose="02020603050405020304" pitchFamily="18" charset="0"/>
                <a:cs typeface="Times New Roman" panose="02020603050405020304" pitchFamily="18" charset="0"/>
              </a:rPr>
              <a:t>u</a:t>
            </a:r>
            <a:r>
              <a:rPr lang="hr-HR" sz="3600" baseline="-25000" dirty="0">
                <a:solidFill>
                  <a:srgbClr val="0000FF"/>
                </a:solidFill>
                <a:latin typeface="Times New Roman" panose="02020603050405020304" pitchFamily="18" charset="0"/>
                <a:cs typeface="Times New Roman" panose="02020603050405020304" pitchFamily="18" charset="0"/>
              </a:rPr>
              <a:t>1</a:t>
            </a:r>
            <a:r>
              <a:rPr lang="en-IN" sz="3600" baseline="-25000" dirty="0">
                <a:solidFill>
                  <a:srgbClr val="0000FF"/>
                </a:solidFill>
                <a:latin typeface="Times New Roman" panose="02020603050405020304" pitchFamily="18" charset="0"/>
                <a:cs typeface="Times New Roman" panose="02020603050405020304" pitchFamily="18" charset="0"/>
              </a:rPr>
              <a:t>, </a:t>
            </a:r>
            <a:r>
              <a:rPr lang="hr-HR" sz="3600" i="1" dirty="0">
                <a:solidFill>
                  <a:srgbClr val="0000FF"/>
                </a:solidFill>
                <a:latin typeface="Times New Roman" panose="02020603050405020304" pitchFamily="18" charset="0"/>
                <a:cs typeface="Times New Roman" panose="02020603050405020304" pitchFamily="18" charset="0"/>
              </a:rPr>
              <a:t>u</a:t>
            </a:r>
            <a:r>
              <a:rPr lang="hr-HR" sz="3600" baseline="-25000" dirty="0">
                <a:solidFill>
                  <a:srgbClr val="0000FF"/>
                </a:solidFill>
                <a:latin typeface="Times New Roman" panose="02020603050405020304" pitchFamily="18" charset="0"/>
                <a:cs typeface="Times New Roman" panose="02020603050405020304" pitchFamily="18" charset="0"/>
              </a:rPr>
              <a:t>2</a:t>
            </a:r>
            <a:r>
              <a:rPr lang="hr-HR" sz="3600" dirty="0">
                <a:solidFill>
                  <a:srgbClr val="0000FF"/>
                </a:solidFill>
                <a:latin typeface="Times New Roman" panose="02020603050405020304" pitchFamily="18" charset="0"/>
                <a:cs typeface="Times New Roman" panose="02020603050405020304" pitchFamily="18" charset="0"/>
              </a:rPr>
              <a:t>...</a:t>
            </a:r>
            <a:r>
              <a:rPr lang="hr-HR" sz="3600" i="1" dirty="0">
                <a:solidFill>
                  <a:srgbClr val="0000FF"/>
                </a:solidFill>
                <a:latin typeface="Times New Roman" panose="02020603050405020304" pitchFamily="18" charset="0"/>
                <a:cs typeface="Times New Roman" panose="02020603050405020304" pitchFamily="18" charset="0"/>
              </a:rPr>
              <a:t>u</a:t>
            </a:r>
            <a:r>
              <a:rPr lang="hr-HR" sz="3600" baseline="-25000" dirty="0">
                <a:solidFill>
                  <a:srgbClr val="0000FF"/>
                </a:solidFill>
                <a:latin typeface="Times New Roman" panose="02020603050405020304" pitchFamily="18" charset="0"/>
                <a:cs typeface="Times New Roman" panose="02020603050405020304" pitchFamily="18" charset="0"/>
              </a:rPr>
              <a:t>n</a:t>
            </a:r>
            <a:r>
              <a:rPr lang="hr-HR" sz="3600" dirty="0">
                <a:solidFill>
                  <a:srgbClr val="0000FF"/>
                </a:solidFill>
                <a:latin typeface="Times New Roman" panose="02020603050405020304" pitchFamily="18" charset="0"/>
                <a:cs typeface="Times New Roman" panose="02020603050405020304" pitchFamily="18" charset="0"/>
              </a:rPr>
              <a:t> such that each {</a:t>
            </a:r>
            <a:r>
              <a:rPr lang="hr-HR" sz="3600" i="1" dirty="0">
                <a:solidFill>
                  <a:srgbClr val="0000FF"/>
                </a:solidFill>
                <a:latin typeface="Times New Roman" panose="02020603050405020304" pitchFamily="18" charset="0"/>
                <a:cs typeface="Times New Roman" panose="02020603050405020304" pitchFamily="18" charset="0"/>
              </a:rPr>
              <a:t>u</a:t>
            </a:r>
            <a:r>
              <a:rPr lang="hr-HR" sz="3600" baseline="-25000" dirty="0">
                <a:solidFill>
                  <a:srgbClr val="0000FF"/>
                </a:solidFill>
                <a:latin typeface="Times New Roman" panose="02020603050405020304" pitchFamily="18" charset="0"/>
                <a:cs typeface="Times New Roman" panose="02020603050405020304" pitchFamily="18" charset="0"/>
              </a:rPr>
              <a:t>i</a:t>
            </a:r>
            <a:r>
              <a:rPr lang="hr-HR" sz="3600" dirty="0">
                <a:solidFill>
                  <a:srgbClr val="0000FF"/>
                </a:solidFill>
                <a:latin typeface="Times New Roman" panose="02020603050405020304" pitchFamily="18" charset="0"/>
                <a:cs typeface="Times New Roman" panose="02020603050405020304" pitchFamily="18" charset="0"/>
              </a:rPr>
              <a:t>,</a:t>
            </a:r>
            <a:r>
              <a:rPr lang="en-US" sz="3600" dirty="0">
                <a:solidFill>
                  <a:srgbClr val="0000FF"/>
                </a:solidFill>
                <a:latin typeface="Times New Roman" panose="02020603050405020304" pitchFamily="18" charset="0"/>
                <a:cs typeface="Times New Roman" panose="02020603050405020304" pitchFamily="18" charset="0"/>
              </a:rPr>
              <a:t> </a:t>
            </a:r>
            <a:r>
              <a:rPr lang="hr-HR" sz="3600" i="1" dirty="0">
                <a:solidFill>
                  <a:srgbClr val="0000FF"/>
                </a:solidFill>
                <a:latin typeface="Times New Roman" panose="02020603050405020304" pitchFamily="18" charset="0"/>
                <a:cs typeface="Times New Roman" panose="02020603050405020304" pitchFamily="18" charset="0"/>
              </a:rPr>
              <a:t>u</a:t>
            </a:r>
            <a:r>
              <a:rPr lang="hr-HR" sz="3600" baseline="-25000" dirty="0">
                <a:solidFill>
                  <a:srgbClr val="0000FF"/>
                </a:solidFill>
                <a:latin typeface="Times New Roman" panose="02020603050405020304" pitchFamily="18" charset="0"/>
                <a:cs typeface="Times New Roman" panose="02020603050405020304" pitchFamily="18" charset="0"/>
              </a:rPr>
              <a:t>i+1</a:t>
            </a:r>
            <a:r>
              <a:rPr lang="hr-HR" sz="3600" dirty="0">
                <a:solidFill>
                  <a:srgbClr val="0000FF"/>
                </a:solidFill>
                <a:latin typeface="Times New Roman" panose="02020603050405020304" pitchFamily="18" charset="0"/>
                <a:cs typeface="Times New Roman" panose="02020603050405020304" pitchFamily="18" charset="0"/>
              </a:rPr>
              <a:t>} is an edge + no multiple edges</a:t>
            </a:r>
            <a:endParaRPr lang="en-US"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endParaRPr lang="hr-HR"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r>
              <a:rPr lang="hr-HR" sz="3600" dirty="0">
                <a:solidFill>
                  <a:srgbClr val="FF0000"/>
                </a:solidFill>
                <a:latin typeface="Times New Roman" panose="02020603050405020304" pitchFamily="18" charset="0"/>
                <a:cs typeface="Times New Roman" panose="02020603050405020304" pitchFamily="18" charset="0"/>
              </a:rPr>
              <a:t>circuits</a:t>
            </a:r>
            <a:r>
              <a:rPr lang="hr-HR" sz="3600" dirty="0">
                <a:solidFill>
                  <a:srgbClr val="0000FF"/>
                </a:solidFill>
                <a:latin typeface="Times New Roman" panose="02020603050405020304" pitchFamily="18" charset="0"/>
                <a:cs typeface="Times New Roman" panose="02020603050405020304" pitchFamily="18" charset="0"/>
              </a:rPr>
              <a:t> – closed paths</a:t>
            </a:r>
            <a:endParaRPr lang="en-US"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endParaRPr lang="hr-HR"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r>
              <a:rPr lang="hr-HR" sz="3600" dirty="0">
                <a:solidFill>
                  <a:srgbClr val="FF0000"/>
                </a:solidFill>
                <a:latin typeface="Times New Roman" panose="02020603050405020304" pitchFamily="18" charset="0"/>
                <a:cs typeface="Times New Roman" panose="02020603050405020304" pitchFamily="18" charset="0"/>
              </a:rPr>
              <a:t>cycles</a:t>
            </a:r>
            <a:r>
              <a:rPr lang="hr-HR" sz="3600" dirty="0">
                <a:solidFill>
                  <a:srgbClr val="0000FF"/>
                </a:solidFill>
                <a:latin typeface="Times New Roman" panose="02020603050405020304" pitchFamily="18" charset="0"/>
                <a:cs typeface="Times New Roman" panose="02020603050405020304" pitchFamily="18" charset="0"/>
              </a:rPr>
              <a:t> – circuits with all vertices appearing only once</a:t>
            </a:r>
            <a:endParaRPr lang="en-US"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endParaRPr lang="hr-HR"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r>
              <a:rPr lang="hr-HR" sz="3600" dirty="0">
                <a:solidFill>
                  <a:srgbClr val="FF0000"/>
                </a:solidFill>
                <a:latin typeface="Times New Roman" panose="02020603050405020304" pitchFamily="18" charset="0"/>
                <a:cs typeface="Times New Roman" panose="02020603050405020304" pitchFamily="18" charset="0"/>
              </a:rPr>
              <a:t>simple graphs </a:t>
            </a:r>
            <a:r>
              <a:rPr lang="hr-HR" sz="3600" dirty="0">
                <a:solidFill>
                  <a:srgbClr val="0000FF"/>
                </a:solidFill>
                <a:latin typeface="Times New Roman" panose="02020603050405020304" pitchFamily="18" charset="0"/>
                <a:cs typeface="Times New Roman" panose="02020603050405020304" pitchFamily="18" charset="0"/>
              </a:rPr>
              <a:t>– no loops and no multiple edges</a:t>
            </a:r>
            <a:endParaRPr lang="en-US"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endParaRPr lang="hr-HR"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r>
              <a:rPr lang="hr-HR" sz="3600" dirty="0">
                <a:solidFill>
                  <a:srgbClr val="FF0000"/>
                </a:solidFill>
                <a:latin typeface="Times New Roman" panose="02020603050405020304" pitchFamily="18" charset="0"/>
                <a:cs typeface="Times New Roman" panose="02020603050405020304" pitchFamily="18" charset="0"/>
              </a:rPr>
              <a:t>connected graphs </a:t>
            </a:r>
            <a:r>
              <a:rPr lang="hr-HR" sz="3600" dirty="0">
                <a:solidFill>
                  <a:srgbClr val="0000FF"/>
                </a:solidFill>
                <a:latin typeface="Times New Roman" panose="02020603050405020304" pitchFamily="18" charset="0"/>
                <a:cs typeface="Times New Roman" panose="02020603050405020304" pitchFamily="18" charset="0"/>
              </a:rPr>
              <a:t>– every two vertices connected by a path</a:t>
            </a:r>
            <a:endParaRPr lang="en-US"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endParaRPr lang="hr-HR" sz="3600" dirty="0">
              <a:solidFill>
                <a:srgbClr val="0000FF"/>
              </a:solidFill>
              <a:latin typeface="Times New Roman" panose="02020603050405020304" pitchFamily="18" charset="0"/>
              <a:cs typeface="Times New Roman" panose="02020603050405020304" pitchFamily="18" charset="0"/>
            </a:endParaRPr>
          </a:p>
          <a:p>
            <a:pPr marL="532209" indent="-532209">
              <a:spcBef>
                <a:spcPts val="0"/>
              </a:spcBef>
              <a:buClr>
                <a:srgbClr val="FF6600"/>
              </a:buClr>
              <a:buFont typeface="Comic Sans MS" pitchFamily="66" charset="0"/>
              <a:buChar char="•"/>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defRPr/>
            </a:pPr>
            <a:r>
              <a:rPr lang="hr-HR" sz="3600" dirty="0">
                <a:solidFill>
                  <a:srgbClr val="FF0000"/>
                </a:solidFill>
                <a:latin typeface="Times New Roman" panose="02020603050405020304" pitchFamily="18" charset="0"/>
                <a:cs typeface="Times New Roman" panose="02020603050405020304" pitchFamily="18" charset="0"/>
              </a:rPr>
              <a:t>trees</a:t>
            </a:r>
            <a:r>
              <a:rPr lang="hr-HR" sz="3600" dirty="0">
                <a:solidFill>
                  <a:srgbClr val="0000FF"/>
                </a:solidFill>
                <a:latin typeface="Times New Roman" panose="02020603050405020304" pitchFamily="18" charset="0"/>
                <a:cs typeface="Times New Roman" panose="02020603050405020304" pitchFamily="18" charset="0"/>
              </a:rPr>
              <a:t> – connected graph without cycles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7F02943-1289-4DAC-98A4-57476902840F}"/>
              </a:ext>
            </a:extLst>
          </p:cNvPr>
          <p:cNvSpPr>
            <a:spLocks noGrp="1" noChangeArrowheads="1"/>
          </p:cNvSpPr>
          <p:nvPr>
            <p:ph type="title"/>
          </p:nvPr>
        </p:nvSpPr>
        <p:spPr>
          <a:xfrm>
            <a:off x="5442895" y="-63662"/>
            <a:ext cx="9861691" cy="1291062"/>
          </a:xfrm>
        </p:spPr>
        <p:txBody>
          <a:bodyPr/>
          <a:lstStyle/>
          <a:p>
            <a:r>
              <a:rPr lang="en-US" altLang="en-US" sz="4800" b="1" kern="1200" dirty="0">
                <a:solidFill>
                  <a:srgbClr val="C00000"/>
                </a:solidFill>
                <a:latin typeface="Times New Roman" panose="02020603050405020304" pitchFamily="18" charset="0"/>
                <a:ea typeface="+mn-ea"/>
                <a:cs typeface="Times New Roman" panose="02020603050405020304" pitchFamily="18" charset="0"/>
              </a:rPr>
              <a:t>Similarity &amp; Molecular Similarity ?</a:t>
            </a:r>
          </a:p>
        </p:txBody>
      </p:sp>
      <p:pic>
        <p:nvPicPr>
          <p:cNvPr id="63494" name="Picture 6">
            <a:extLst>
              <a:ext uri="{FF2B5EF4-FFF2-40B4-BE49-F238E27FC236}">
                <a16:creationId xmlns:a16="http://schemas.microsoft.com/office/drawing/2014/main" id="{A7562313-D4EC-4C64-BA11-3CA3E17531AE}"/>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6772398" y="3326836"/>
            <a:ext cx="9861691" cy="6121477"/>
          </a:xfrm>
        </p:spPr>
      </p:pic>
      <p:sp>
        <p:nvSpPr>
          <p:cNvPr id="63493" name="Rectangle 5">
            <a:extLst>
              <a:ext uri="{FF2B5EF4-FFF2-40B4-BE49-F238E27FC236}">
                <a16:creationId xmlns:a16="http://schemas.microsoft.com/office/drawing/2014/main" id="{026B8E5B-4331-4E31-A5B3-A9DF05AC4BB7}"/>
              </a:ext>
            </a:extLst>
          </p:cNvPr>
          <p:cNvSpPr>
            <a:spLocks noGrp="1" noChangeArrowheads="1"/>
          </p:cNvSpPr>
          <p:nvPr>
            <p:ph type="body" sz="half" idx="1"/>
          </p:nvPr>
        </p:nvSpPr>
        <p:spPr>
          <a:xfrm>
            <a:off x="1131386" y="1039084"/>
            <a:ext cx="14173200" cy="2476068"/>
          </a:xfrm>
          <a:noFill/>
          <a:ln/>
        </p:spPr>
        <p:txBody>
          <a:bodyPr/>
          <a:lstStyle/>
          <a:p>
            <a:pPr marL="895345" lvl="1" indent="-457200" algn="l">
              <a:lnSpc>
                <a:spcPct val="90000"/>
              </a:lnSpc>
              <a:buFont typeface="Arial" panose="020B0604020202020204" pitchFamily="34" charset="0"/>
              <a:buChar char="•"/>
            </a:pPr>
            <a:r>
              <a:rPr lang="en-US" altLang="en-US" sz="3200" dirty="0">
                <a:latin typeface="Times New Roman" panose="02020603050405020304" pitchFamily="18" charset="0"/>
                <a:cs typeface="Times New Roman" panose="02020603050405020304" pitchFamily="18" charset="0"/>
              </a:rPr>
              <a:t>“Similarity" can have quite different meanings in chemical approaches.</a:t>
            </a:r>
          </a:p>
          <a:p>
            <a:pPr marL="895345" lvl="1" indent="-457200" algn="l">
              <a:lnSpc>
                <a:spcPct val="90000"/>
              </a:lnSpc>
              <a:buFont typeface="Arial" panose="020B0604020202020204" pitchFamily="34" charset="0"/>
              <a:buChar char="•"/>
            </a:pPr>
            <a:endParaRPr lang="en-US" altLang="en-US" sz="3200" dirty="0">
              <a:latin typeface="Times New Roman" panose="02020603050405020304" pitchFamily="18" charset="0"/>
              <a:cs typeface="Times New Roman" panose="02020603050405020304" pitchFamily="18" charset="0"/>
            </a:endParaRPr>
          </a:p>
          <a:p>
            <a:pPr marL="895345" lvl="1" indent="-457200" algn="l">
              <a:lnSpc>
                <a:spcPct val="90000"/>
              </a:lnSpc>
              <a:buFont typeface="Arial" panose="020B0604020202020204" pitchFamily="34" charset="0"/>
              <a:buChar char="•"/>
            </a:pPr>
            <a:r>
              <a:rPr lang="en-US" altLang="en-US" sz="3200" dirty="0">
                <a:latin typeface="Times New Roman" panose="02020603050405020304" pitchFamily="18" charset="0"/>
                <a:cs typeface="Times New Roman" panose="02020603050405020304" pitchFamily="18" charset="0"/>
              </a:rPr>
              <a:t>Molecular Similarity does not just mean similarity of structural features.</a:t>
            </a:r>
          </a:p>
          <a:p>
            <a:pPr marL="895345" lvl="1" indent="-457200" algn="l">
              <a:lnSpc>
                <a:spcPct val="90000"/>
              </a:lnSpc>
              <a:buFont typeface="Arial" panose="020B0604020202020204" pitchFamily="34" charset="0"/>
              <a:buChar char="•"/>
            </a:pPr>
            <a:endParaRPr lang="en-US" altLang="en-US" sz="3200" dirty="0">
              <a:latin typeface="Times New Roman" panose="02020603050405020304" pitchFamily="18" charset="0"/>
              <a:cs typeface="Times New Roman" panose="02020603050405020304" pitchFamily="18" charset="0"/>
            </a:endParaRPr>
          </a:p>
          <a:p>
            <a:pPr marL="895345" lvl="1" indent="-457200" algn="l">
              <a:lnSpc>
                <a:spcPct val="90000"/>
              </a:lnSpc>
              <a:buFont typeface="Arial" panose="020B0604020202020204" pitchFamily="34" charset="0"/>
              <a:buChar char="•"/>
            </a:pPr>
            <a:r>
              <a:rPr lang="en-US" altLang="en-US" sz="3200" dirty="0">
                <a:latin typeface="Times New Roman" panose="02020603050405020304" pitchFamily="18" charset="0"/>
                <a:cs typeface="Times New Roman" panose="02020603050405020304" pitchFamily="18" charset="0"/>
              </a:rPr>
              <a:t>Similarity in a chemical context must include additional properties.</a:t>
            </a:r>
          </a:p>
          <a:p>
            <a:pPr marL="457200" indent="-457200" algn="l">
              <a:lnSpc>
                <a:spcPct val="90000"/>
              </a:lnSpc>
              <a:buFont typeface="Arial" panose="020B0604020202020204" pitchFamily="34" charset="0"/>
              <a:buChar char="•"/>
            </a:pPr>
            <a:endParaRPr lang="en-US" altLang="en-US" sz="3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B1A6952-6DE5-49EC-84A1-18C04C700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540943" y="2732758"/>
            <a:ext cx="6324600" cy="3925888"/>
          </a:xfrm>
        </p:spPr>
      </p:pic>
      <p:pic>
        <p:nvPicPr>
          <p:cNvPr id="2" name="Picture 1">
            <a:extLst>
              <a:ext uri="{FF2B5EF4-FFF2-40B4-BE49-F238E27FC236}">
                <a16:creationId xmlns:a16="http://schemas.microsoft.com/office/drawing/2014/main" id="{37923340-E283-4E43-84C0-A99B278D8FA7}"/>
              </a:ext>
            </a:extLst>
          </p:cNvPr>
          <p:cNvPicPr>
            <a:picLocks noChangeAspect="1"/>
          </p:cNvPicPr>
          <p:nvPr/>
        </p:nvPicPr>
        <p:blipFill>
          <a:blip r:embed="rId3"/>
          <a:stretch>
            <a:fillRect/>
          </a:stretch>
        </p:blipFill>
        <p:spPr>
          <a:xfrm>
            <a:off x="5181431" y="4031840"/>
            <a:ext cx="8647450" cy="531588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a:extLst>
              <a:ext uri="{FF2B5EF4-FFF2-40B4-BE49-F238E27FC236}">
                <a16:creationId xmlns:a16="http://schemas.microsoft.com/office/drawing/2014/main" id="{D1B5F171-5BB5-4805-882F-E4A9AE4E8B5A}"/>
              </a:ext>
            </a:extLst>
          </p:cNvPr>
          <p:cNvSpPr>
            <a:spLocks noGrp="1" noChangeArrowheads="1"/>
          </p:cNvSpPr>
          <p:nvPr>
            <p:ph type="body" sz="half" idx="1"/>
          </p:nvPr>
        </p:nvSpPr>
        <p:spPr>
          <a:xfrm>
            <a:off x="970756" y="1231900"/>
            <a:ext cx="6803814" cy="9019822"/>
          </a:xfrm>
        </p:spPr>
        <p:txBody>
          <a:bodyPr/>
          <a:lstStyle/>
          <a:p>
            <a:pPr>
              <a:lnSpc>
                <a:spcPct val="90000"/>
              </a:lnSpc>
              <a:buFontTx/>
              <a:buNone/>
            </a:pPr>
            <a:r>
              <a:rPr lang="en-US" altLang="en-US" sz="2400" dirty="0">
                <a:latin typeface="Times New Roman" panose="02020603050405020304" pitchFamily="18" charset="0"/>
                <a:cs typeface="Times New Roman" panose="02020603050405020304" pitchFamily="18" charset="0"/>
              </a:rPr>
              <a:t>It was six men of </a:t>
            </a:r>
            <a:r>
              <a:rPr lang="en-US" altLang="en-US" sz="2400" dirty="0" err="1">
                <a:latin typeface="Times New Roman" panose="02020603050405020304" pitchFamily="18" charset="0"/>
                <a:cs typeface="Times New Roman" panose="02020603050405020304" pitchFamily="18" charset="0"/>
              </a:rPr>
              <a:t>Indostan</a:t>
            </a:r>
            <a:endParaRPr lang="en-US" altLang="en-US" sz="2400" dirty="0">
              <a:latin typeface="Times New Roman" panose="02020603050405020304" pitchFamily="18" charset="0"/>
              <a:cs typeface="Times New Roman" panose="02020603050405020304" pitchFamily="18" charset="0"/>
            </a:endParaRPr>
          </a:p>
          <a:p>
            <a:pPr>
              <a:lnSpc>
                <a:spcPct val="90000"/>
              </a:lnSpc>
              <a:buFontTx/>
              <a:buNone/>
            </a:pPr>
            <a:r>
              <a:rPr lang="en-US" altLang="en-US" sz="2400" dirty="0">
                <a:latin typeface="Times New Roman" panose="02020603050405020304" pitchFamily="18" charset="0"/>
                <a:cs typeface="Times New Roman" panose="02020603050405020304" pitchFamily="18" charset="0"/>
              </a:rPr>
              <a:t>To learning much inclined,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Who went to see the Elephant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(Though all of them were blind),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That each by observation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Might satisfy his mind</a:t>
            </a:r>
          </a:p>
          <a:p>
            <a:pPr>
              <a:lnSpc>
                <a:spcPct val="90000"/>
              </a:lnSpc>
              <a:buFontTx/>
              <a:buNone/>
            </a:pPr>
            <a:endParaRPr lang="en-US" altLang="en-US" sz="2400" dirty="0">
              <a:latin typeface="Times New Roman" panose="02020603050405020304" pitchFamily="18" charset="0"/>
              <a:cs typeface="Times New Roman" panose="02020603050405020304" pitchFamily="18" charset="0"/>
            </a:endParaRPr>
          </a:p>
          <a:p>
            <a:pPr>
              <a:lnSpc>
                <a:spcPct val="90000"/>
              </a:lnSpc>
              <a:buFontTx/>
              <a:buNone/>
            </a:pPr>
            <a:r>
              <a:rPr lang="en-US" altLang="en-US" sz="2400" dirty="0">
                <a:latin typeface="Times New Roman" panose="02020603050405020304" pitchFamily="18" charset="0"/>
                <a:cs typeface="Times New Roman" panose="02020603050405020304" pitchFamily="18" charset="0"/>
              </a:rPr>
              <a:t>The First approached the Elephant,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And happening to fall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Against his </a:t>
            </a:r>
            <a:r>
              <a:rPr lang="en-US" altLang="en-US" sz="2400" dirty="0">
                <a:solidFill>
                  <a:srgbClr val="0033CC"/>
                </a:solidFill>
                <a:latin typeface="Times New Roman" panose="02020603050405020304" pitchFamily="18" charset="0"/>
                <a:cs typeface="Times New Roman" panose="02020603050405020304" pitchFamily="18" charset="0"/>
              </a:rPr>
              <a:t>broad and sturdy side</a:t>
            </a:r>
            <a:r>
              <a:rPr lang="en-US" altLang="en-US" sz="2400" dirty="0">
                <a:latin typeface="Times New Roman" panose="02020603050405020304" pitchFamily="18" charset="0"/>
                <a:cs typeface="Times New Roman" panose="02020603050405020304" pitchFamily="18" charset="0"/>
              </a:rPr>
              <a: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At once began to bawl: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“God bless me! but the Elephant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Is very like a </a:t>
            </a:r>
            <a:r>
              <a:rPr lang="en-US" altLang="en-US" sz="2400" b="1" dirty="0">
                <a:latin typeface="Times New Roman" panose="02020603050405020304" pitchFamily="18" charset="0"/>
                <a:cs typeface="Times New Roman" panose="02020603050405020304" pitchFamily="18" charset="0"/>
              </a:rPr>
              <a:t>wall</a:t>
            </a:r>
            <a:r>
              <a:rPr lang="en-US" altLang="en-US" sz="2400" dirty="0">
                <a:latin typeface="Times New Roman" panose="02020603050405020304" pitchFamily="18" charset="0"/>
                <a:cs typeface="Times New Roman" panose="02020603050405020304" pitchFamily="18" charset="0"/>
              </a:rPr>
              <a:t>!”</a:t>
            </a:r>
          </a:p>
          <a:p>
            <a:pPr>
              <a:lnSpc>
                <a:spcPct val="90000"/>
              </a:lnSpc>
              <a:buFontTx/>
              <a:buNone/>
            </a:pPr>
            <a:endParaRPr lang="en-US" altLang="en-US" sz="2400" dirty="0">
              <a:latin typeface="Times New Roman" panose="02020603050405020304" pitchFamily="18" charset="0"/>
              <a:cs typeface="Times New Roman" panose="02020603050405020304" pitchFamily="18" charset="0"/>
            </a:endParaRPr>
          </a:p>
          <a:p>
            <a:pPr>
              <a:lnSpc>
                <a:spcPct val="90000"/>
              </a:lnSpc>
              <a:buFontTx/>
              <a:buNone/>
            </a:pPr>
            <a:r>
              <a:rPr lang="en-US" altLang="en-US" sz="2400" dirty="0">
                <a:latin typeface="Times New Roman" panose="02020603050405020304" pitchFamily="18" charset="0"/>
                <a:cs typeface="Times New Roman" panose="02020603050405020304" pitchFamily="18" charset="0"/>
              </a:rPr>
              <a:t>The Second, feeling of the </a:t>
            </a:r>
            <a:r>
              <a:rPr lang="en-US" altLang="en-US" sz="2400" dirty="0">
                <a:solidFill>
                  <a:srgbClr val="0033CC"/>
                </a:solidFill>
                <a:latin typeface="Times New Roman" panose="02020603050405020304" pitchFamily="18" charset="0"/>
                <a:cs typeface="Times New Roman" panose="02020603050405020304" pitchFamily="18" charset="0"/>
              </a:rPr>
              <a:t>tusk</a:t>
            </a:r>
            <a:r>
              <a:rPr lang="en-US" altLang="en-US" sz="2400" dirty="0">
                <a:latin typeface="Times New Roman" panose="02020603050405020304" pitchFamily="18" charset="0"/>
                <a:cs typeface="Times New Roman" panose="02020603050405020304" pitchFamily="18" charset="0"/>
              </a:rPr>
              <a: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Cried, “Ho! what have we here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So very round and smooth and sharp?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To me ’tis mighty clear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This wonder of an Elephant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Is very like a </a:t>
            </a:r>
            <a:r>
              <a:rPr lang="en-US" altLang="en-US" sz="2400" b="1" dirty="0">
                <a:latin typeface="Times New Roman" panose="02020603050405020304" pitchFamily="18" charset="0"/>
                <a:cs typeface="Times New Roman" panose="02020603050405020304" pitchFamily="18" charset="0"/>
              </a:rPr>
              <a:t>spear</a:t>
            </a:r>
            <a:r>
              <a:rPr lang="en-US" altLang="en-US" sz="2400" dirty="0">
                <a:latin typeface="Times New Roman" panose="02020603050405020304" pitchFamily="18" charset="0"/>
                <a:cs typeface="Times New Roman" panose="02020603050405020304" pitchFamily="18" charset="0"/>
              </a:rPr>
              <a:t>!”</a:t>
            </a:r>
          </a:p>
          <a:p>
            <a:pPr>
              <a:lnSpc>
                <a:spcPct val="90000"/>
              </a:lnSpc>
              <a:buFontTx/>
              <a:buNone/>
            </a:pPr>
            <a:endParaRPr lang="en-US" altLang="en-US" sz="2400" dirty="0">
              <a:latin typeface="Times New Roman" panose="02020603050405020304" pitchFamily="18" charset="0"/>
              <a:cs typeface="Times New Roman" panose="02020603050405020304" pitchFamily="18" charset="0"/>
            </a:endParaRPr>
          </a:p>
          <a:p>
            <a:pPr>
              <a:lnSpc>
                <a:spcPct val="90000"/>
              </a:lnSpc>
              <a:buFontTx/>
              <a:buNone/>
            </a:pPr>
            <a:r>
              <a:rPr lang="en-US" altLang="en-US" sz="2400" dirty="0">
                <a:latin typeface="Times New Roman" panose="02020603050405020304" pitchFamily="18" charset="0"/>
                <a:cs typeface="Times New Roman" panose="02020603050405020304" pitchFamily="18" charset="0"/>
              </a:rPr>
              <a:t>The Third approached the animal,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And happening to take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The squirming </a:t>
            </a:r>
            <a:r>
              <a:rPr lang="en-US" altLang="en-US" sz="2400" dirty="0">
                <a:solidFill>
                  <a:srgbClr val="0033CC"/>
                </a:solidFill>
                <a:latin typeface="Times New Roman" panose="02020603050405020304" pitchFamily="18" charset="0"/>
                <a:cs typeface="Times New Roman" panose="02020603050405020304" pitchFamily="18" charset="0"/>
              </a:rPr>
              <a:t>trunk</a:t>
            </a:r>
            <a:r>
              <a:rPr lang="en-US" altLang="en-US" sz="2400" dirty="0">
                <a:latin typeface="Times New Roman" panose="02020603050405020304" pitchFamily="18" charset="0"/>
                <a:cs typeface="Times New Roman" panose="02020603050405020304" pitchFamily="18" charset="0"/>
              </a:rPr>
              <a:t> within his hands,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Thus boldly up and </a:t>
            </a:r>
            <a:r>
              <a:rPr lang="en-US" altLang="en-US" sz="2400" dirty="0" err="1">
                <a:latin typeface="Times New Roman" panose="02020603050405020304" pitchFamily="18" charset="0"/>
                <a:cs typeface="Times New Roman" panose="02020603050405020304" pitchFamily="18" charset="0"/>
              </a:rPr>
              <a:t>spake</a:t>
            </a:r>
            <a:r>
              <a:rPr lang="en-US" altLang="en-US" sz="2400" dirty="0">
                <a:latin typeface="Times New Roman" panose="02020603050405020304" pitchFamily="18" charset="0"/>
                <a:cs typeface="Times New Roman" panose="02020603050405020304" pitchFamily="18" charset="0"/>
              </a:rPr>
              <a:t>: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“I see,” </a:t>
            </a:r>
            <a:r>
              <a:rPr lang="en-US" altLang="en-US" sz="2400" dirty="0" err="1">
                <a:latin typeface="Times New Roman" panose="02020603050405020304" pitchFamily="18" charset="0"/>
                <a:cs typeface="Times New Roman" panose="02020603050405020304" pitchFamily="18" charset="0"/>
              </a:rPr>
              <a:t>quoth</a:t>
            </a:r>
            <a:r>
              <a:rPr lang="en-US" altLang="en-US" sz="2400" dirty="0">
                <a:latin typeface="Times New Roman" panose="02020603050405020304" pitchFamily="18" charset="0"/>
                <a:cs typeface="Times New Roman" panose="02020603050405020304" pitchFamily="18" charset="0"/>
              </a:rPr>
              <a:t> he, “the Elephant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Is very like a </a:t>
            </a:r>
            <a:r>
              <a:rPr lang="en-US" altLang="en-US" sz="2400" b="1" dirty="0">
                <a:latin typeface="Times New Roman" panose="02020603050405020304" pitchFamily="18" charset="0"/>
                <a:cs typeface="Times New Roman" panose="02020603050405020304" pitchFamily="18" charset="0"/>
              </a:rPr>
              <a:t>snake</a:t>
            </a:r>
            <a:r>
              <a:rPr lang="en-US" altLang="en-US" sz="2400" dirty="0">
                <a:latin typeface="Times New Roman" panose="02020603050405020304" pitchFamily="18" charset="0"/>
                <a:cs typeface="Times New Roman" panose="02020603050405020304" pitchFamily="18" charset="0"/>
              </a:rPr>
              <a:t>!”</a:t>
            </a:r>
          </a:p>
        </p:txBody>
      </p:sp>
      <p:sp>
        <p:nvSpPr>
          <p:cNvPr id="62468" name="Rectangle 4">
            <a:extLst>
              <a:ext uri="{FF2B5EF4-FFF2-40B4-BE49-F238E27FC236}">
                <a16:creationId xmlns:a16="http://schemas.microsoft.com/office/drawing/2014/main" id="{3DDE8133-AA23-4F14-A0D6-A37FDC2F8ADB}"/>
              </a:ext>
            </a:extLst>
          </p:cNvPr>
          <p:cNvSpPr>
            <a:spLocks noGrp="1" noChangeArrowheads="1"/>
          </p:cNvSpPr>
          <p:nvPr>
            <p:ph type="body" sz="half" idx="2"/>
          </p:nvPr>
        </p:nvSpPr>
        <p:spPr>
          <a:xfrm>
            <a:off x="11714956" y="1003300"/>
            <a:ext cx="6575214" cy="10336953"/>
          </a:xfrm>
        </p:spPr>
        <p:txBody>
          <a:bodyPr/>
          <a:lstStyle/>
          <a:p>
            <a:pPr>
              <a:lnSpc>
                <a:spcPct val="90000"/>
              </a:lnSpc>
              <a:buFontTx/>
              <a:buNone/>
            </a:pPr>
            <a:r>
              <a:rPr lang="en-US" altLang="en-US" sz="2400" dirty="0">
                <a:latin typeface="Times New Roman" panose="02020603050405020304" pitchFamily="18" charset="0"/>
                <a:cs typeface="Times New Roman" panose="02020603050405020304" pitchFamily="18" charset="0"/>
              </a:rPr>
              <a:t>The Fourth reached out an eager hand,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And felt about the </a:t>
            </a:r>
            <a:r>
              <a:rPr lang="en-US" altLang="en-US" sz="2400" dirty="0">
                <a:solidFill>
                  <a:srgbClr val="0033CC"/>
                </a:solidFill>
                <a:latin typeface="Times New Roman" panose="02020603050405020304" pitchFamily="18" charset="0"/>
                <a:cs typeface="Times New Roman" panose="02020603050405020304" pitchFamily="18" charset="0"/>
              </a:rPr>
              <a:t>knee</a:t>
            </a:r>
            <a:r>
              <a:rPr lang="en-US" altLang="en-US" sz="2400" dirty="0">
                <a:latin typeface="Times New Roman" panose="02020603050405020304" pitchFamily="18" charset="0"/>
                <a:cs typeface="Times New Roman" panose="02020603050405020304" pitchFamily="18" charset="0"/>
              </a:rPr>
              <a:t>.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“What most this wondrous beast is like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Is mighty plain,” </a:t>
            </a:r>
            <a:r>
              <a:rPr lang="en-US" altLang="en-US" sz="2400" dirty="0" err="1">
                <a:latin typeface="Times New Roman" panose="02020603050405020304" pitchFamily="18" charset="0"/>
                <a:cs typeface="Times New Roman" panose="02020603050405020304" pitchFamily="18" charset="0"/>
              </a:rPr>
              <a:t>quoth</a:t>
            </a:r>
            <a:r>
              <a:rPr lang="en-US" altLang="en-US" sz="2400" dirty="0">
                <a:latin typeface="Times New Roman" panose="02020603050405020304" pitchFamily="18" charset="0"/>
                <a:cs typeface="Times New Roman" panose="02020603050405020304" pitchFamily="18" charset="0"/>
              </a:rPr>
              <a:t> he;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‘Tis</a:t>
            </a:r>
            <a:r>
              <a:rPr lang="en-US" altLang="en-US" sz="2400" dirty="0">
                <a:latin typeface="Times New Roman" panose="02020603050405020304" pitchFamily="18" charset="0"/>
                <a:cs typeface="Times New Roman" panose="02020603050405020304" pitchFamily="18" charset="0"/>
              </a:rPr>
              <a:t> clear enough the Elephant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Is very like a </a:t>
            </a:r>
            <a:r>
              <a:rPr lang="en-US" altLang="en-US" sz="2400" b="1" dirty="0">
                <a:latin typeface="Times New Roman" panose="02020603050405020304" pitchFamily="18" charset="0"/>
                <a:cs typeface="Times New Roman" panose="02020603050405020304" pitchFamily="18" charset="0"/>
              </a:rPr>
              <a:t>tree</a:t>
            </a:r>
            <a:r>
              <a:rPr lang="en-US" altLang="en-US" sz="2400" dirty="0">
                <a:latin typeface="Times New Roman" panose="02020603050405020304" pitchFamily="18" charset="0"/>
                <a:cs typeface="Times New Roman" panose="02020603050405020304" pitchFamily="18" charset="0"/>
              </a:rPr>
              <a:t>!”</a:t>
            </a:r>
          </a:p>
          <a:p>
            <a:pPr>
              <a:lnSpc>
                <a:spcPct val="90000"/>
              </a:lnSpc>
              <a:buFontTx/>
              <a:buNone/>
            </a:pPr>
            <a:endParaRPr lang="en-US" altLang="en-US" sz="2400" dirty="0">
              <a:latin typeface="Times New Roman" panose="02020603050405020304" pitchFamily="18" charset="0"/>
              <a:cs typeface="Times New Roman" panose="02020603050405020304" pitchFamily="18" charset="0"/>
            </a:endParaRPr>
          </a:p>
          <a:p>
            <a:pPr>
              <a:lnSpc>
                <a:spcPct val="90000"/>
              </a:lnSpc>
              <a:buFontTx/>
              <a:buNone/>
            </a:pPr>
            <a:r>
              <a:rPr lang="en-US" altLang="en-US" sz="2400" dirty="0">
                <a:latin typeface="Times New Roman" panose="02020603050405020304" pitchFamily="18" charset="0"/>
                <a:cs typeface="Times New Roman" panose="02020603050405020304" pitchFamily="18" charset="0"/>
              </a:rPr>
              <a:t>The Fifth, who chanced to touch the </a:t>
            </a:r>
            <a:r>
              <a:rPr lang="en-US" altLang="en-US" sz="2400" dirty="0">
                <a:solidFill>
                  <a:srgbClr val="0033CC"/>
                </a:solidFill>
                <a:latin typeface="Times New Roman" panose="02020603050405020304" pitchFamily="18" charset="0"/>
                <a:cs typeface="Times New Roman" panose="02020603050405020304" pitchFamily="18" charset="0"/>
              </a:rPr>
              <a:t>ear</a:t>
            </a:r>
            <a:r>
              <a:rPr lang="en-US" altLang="en-US" sz="2400" dirty="0">
                <a:latin typeface="Times New Roman" panose="02020603050405020304" pitchFamily="18" charset="0"/>
                <a:cs typeface="Times New Roman" panose="02020603050405020304" pitchFamily="18" charset="0"/>
              </a:rPr>
              <a: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Said: “</a:t>
            </a:r>
            <a:r>
              <a:rPr lang="en-US" altLang="en-US" sz="2400" dirty="0" err="1">
                <a:latin typeface="Times New Roman" panose="02020603050405020304" pitchFamily="18" charset="0"/>
                <a:cs typeface="Times New Roman" panose="02020603050405020304" pitchFamily="18" charset="0"/>
              </a:rPr>
              <a:t>E’en</a:t>
            </a:r>
            <a:r>
              <a:rPr lang="en-US" altLang="en-US" sz="2400" dirty="0">
                <a:latin typeface="Times New Roman" panose="02020603050405020304" pitchFamily="18" charset="0"/>
                <a:cs typeface="Times New Roman" panose="02020603050405020304" pitchFamily="18" charset="0"/>
              </a:rPr>
              <a:t> the blindest man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Can tell what this resembles most;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Deny the fact who can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This marvel of an Elephant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Is very like a </a:t>
            </a:r>
            <a:r>
              <a:rPr lang="en-US" altLang="en-US" sz="2400" b="1" dirty="0">
                <a:latin typeface="Times New Roman" panose="02020603050405020304" pitchFamily="18" charset="0"/>
                <a:cs typeface="Times New Roman" panose="02020603050405020304" pitchFamily="18" charset="0"/>
              </a:rPr>
              <a:t>fan</a:t>
            </a:r>
            <a:r>
              <a:rPr lang="en-US" altLang="en-US" sz="2400" dirty="0">
                <a:latin typeface="Times New Roman" panose="02020603050405020304" pitchFamily="18" charset="0"/>
                <a:cs typeface="Times New Roman" panose="02020603050405020304" pitchFamily="18" charset="0"/>
              </a:rPr>
              <a:t>!”</a:t>
            </a:r>
          </a:p>
          <a:p>
            <a:pPr>
              <a:lnSpc>
                <a:spcPct val="90000"/>
              </a:lnSpc>
              <a:buFontTx/>
              <a:buNone/>
            </a:pPr>
            <a:endParaRPr lang="en-US" altLang="en-US" sz="2400" dirty="0">
              <a:latin typeface="Times New Roman" panose="02020603050405020304" pitchFamily="18" charset="0"/>
              <a:cs typeface="Times New Roman" panose="02020603050405020304" pitchFamily="18" charset="0"/>
            </a:endParaRPr>
          </a:p>
          <a:p>
            <a:pPr>
              <a:lnSpc>
                <a:spcPct val="90000"/>
              </a:lnSpc>
              <a:buFontTx/>
              <a:buNone/>
            </a:pPr>
            <a:r>
              <a:rPr lang="en-US" altLang="en-US" sz="2400" dirty="0">
                <a:latin typeface="Times New Roman" panose="02020603050405020304" pitchFamily="18" charset="0"/>
                <a:cs typeface="Times New Roman" panose="02020603050405020304" pitchFamily="18" charset="0"/>
              </a:rPr>
              <a:t>The Sixth no sooner had begun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About the beast to grope,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Than, seizing on the </a:t>
            </a:r>
            <a:r>
              <a:rPr lang="en-US" altLang="en-US" sz="2400" dirty="0">
                <a:solidFill>
                  <a:srgbClr val="0033CC"/>
                </a:solidFill>
                <a:latin typeface="Times New Roman" panose="02020603050405020304" pitchFamily="18" charset="0"/>
                <a:cs typeface="Times New Roman" panose="02020603050405020304" pitchFamily="18" charset="0"/>
              </a:rPr>
              <a:t>swinging tail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That fell within his scope,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“I see,” </a:t>
            </a:r>
            <a:r>
              <a:rPr lang="en-US" altLang="en-US" sz="2400" dirty="0" err="1">
                <a:latin typeface="Times New Roman" panose="02020603050405020304" pitchFamily="18" charset="0"/>
                <a:cs typeface="Times New Roman" panose="02020603050405020304" pitchFamily="18" charset="0"/>
              </a:rPr>
              <a:t>quoth</a:t>
            </a:r>
            <a:r>
              <a:rPr lang="en-US" altLang="en-US" sz="2400" dirty="0">
                <a:latin typeface="Times New Roman" panose="02020603050405020304" pitchFamily="18" charset="0"/>
                <a:cs typeface="Times New Roman" panose="02020603050405020304" pitchFamily="18" charset="0"/>
              </a:rPr>
              <a:t> he, “the Elephant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Is very like a </a:t>
            </a:r>
            <a:r>
              <a:rPr lang="en-US" altLang="en-US" sz="2400" b="1" dirty="0">
                <a:latin typeface="Times New Roman" panose="02020603050405020304" pitchFamily="18" charset="0"/>
                <a:cs typeface="Times New Roman" panose="02020603050405020304" pitchFamily="18" charset="0"/>
              </a:rPr>
              <a:t>rope</a:t>
            </a:r>
            <a:r>
              <a:rPr lang="en-US" altLang="en-US" sz="2400" dirty="0">
                <a:latin typeface="Times New Roman" panose="02020603050405020304" pitchFamily="18" charset="0"/>
                <a:cs typeface="Times New Roman" panose="02020603050405020304" pitchFamily="18" charset="0"/>
              </a:rPr>
              <a:t>!”</a:t>
            </a:r>
          </a:p>
          <a:p>
            <a:pPr>
              <a:lnSpc>
                <a:spcPct val="90000"/>
              </a:lnSpc>
              <a:buFontTx/>
              <a:buNone/>
            </a:pPr>
            <a:endParaRPr lang="en-US" altLang="en-US" sz="2400" dirty="0">
              <a:latin typeface="Times New Roman" panose="02020603050405020304" pitchFamily="18" charset="0"/>
              <a:cs typeface="Times New Roman" panose="02020603050405020304" pitchFamily="18" charset="0"/>
            </a:endParaRPr>
          </a:p>
          <a:p>
            <a:pPr>
              <a:lnSpc>
                <a:spcPct val="90000"/>
              </a:lnSpc>
              <a:buFontTx/>
              <a:buNone/>
            </a:pPr>
            <a:r>
              <a:rPr lang="en-US" altLang="en-US" sz="2400" dirty="0">
                <a:latin typeface="Times New Roman" panose="02020603050405020304" pitchFamily="18" charset="0"/>
                <a:cs typeface="Times New Roman" panose="02020603050405020304" pitchFamily="18" charset="0"/>
              </a:rPr>
              <a:t>And so these men of </a:t>
            </a:r>
            <a:r>
              <a:rPr lang="en-US" altLang="en-US" sz="2400" dirty="0" err="1">
                <a:latin typeface="Times New Roman" panose="02020603050405020304" pitchFamily="18" charset="0"/>
                <a:cs typeface="Times New Roman" panose="02020603050405020304" pitchFamily="18" charset="0"/>
              </a:rPr>
              <a:t>Indostan</a:t>
            </a:r>
            <a:r>
              <a:rPr lang="en-US" altLang="en-US" sz="2400" dirty="0">
                <a:latin typeface="Times New Roman" panose="02020603050405020304" pitchFamily="18" charset="0"/>
                <a:cs typeface="Times New Roman" panose="02020603050405020304" pitchFamily="18" charset="0"/>
              </a:rPr>
              <a: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Disputed loud and long,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Each in his own opinion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Exceeding stiff and strong, </a:t>
            </a:r>
          </a:p>
          <a:p>
            <a:pPr>
              <a:lnSpc>
                <a:spcPct val="90000"/>
              </a:lnSpc>
              <a:buFontTx/>
              <a:buNone/>
            </a:pPr>
            <a:r>
              <a:rPr lang="en-US" altLang="en-US" sz="2400" dirty="0">
                <a:latin typeface="Times New Roman" panose="02020603050405020304" pitchFamily="18" charset="0"/>
                <a:cs typeface="Times New Roman" panose="02020603050405020304" pitchFamily="18" charset="0"/>
              </a:rPr>
              <a:t>Though each was partly in the right, </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And all were in the wrong!</a:t>
            </a:r>
          </a:p>
          <a:p>
            <a:pPr lvl="1" algn="r">
              <a:lnSpc>
                <a:spcPct val="90000"/>
              </a:lnSpc>
              <a:buFontTx/>
              <a:buNone/>
            </a:pPr>
            <a:r>
              <a:rPr lang="en-US" altLang="en-US" sz="2400" dirty="0">
                <a:latin typeface="Times New Roman" panose="02020603050405020304" pitchFamily="18" charset="0"/>
                <a:cs typeface="Times New Roman" panose="02020603050405020304" pitchFamily="18" charset="0"/>
              </a:rPr>
              <a:t>- John Godfrey Saxe (1816-1887)</a:t>
            </a:r>
          </a:p>
        </p:txBody>
      </p:sp>
      <p:pic>
        <p:nvPicPr>
          <p:cNvPr id="62469" name="Picture 5">
            <a:extLst>
              <a:ext uri="{FF2B5EF4-FFF2-40B4-BE49-F238E27FC236}">
                <a16:creationId xmlns:a16="http://schemas.microsoft.com/office/drawing/2014/main" id="{27E7337A-3ACC-47E5-93E6-4C7889D24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518" y="2732759"/>
            <a:ext cx="4891240" cy="31733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BB606A27-80DC-4127-8AB7-6D2169CDCD83}"/>
              </a:ext>
            </a:extLst>
          </p:cNvPr>
          <p:cNvSpPr>
            <a:spLocks noGrp="1" noChangeArrowheads="1"/>
          </p:cNvSpPr>
          <p:nvPr>
            <p:ph type="title"/>
          </p:nvPr>
        </p:nvSpPr>
        <p:spPr>
          <a:xfrm>
            <a:off x="5695156" y="586369"/>
            <a:ext cx="6575215" cy="1291062"/>
          </a:xfrm>
        </p:spPr>
        <p:txBody>
          <a:bodyPr/>
          <a:lstStyle/>
          <a:p>
            <a:r>
              <a:rPr lang="en-US" altLang="en-US" sz="6000" b="1" kern="1200" dirty="0">
                <a:solidFill>
                  <a:srgbClr val="C00000"/>
                </a:solidFill>
                <a:latin typeface="Times New Roman" panose="02020603050405020304" pitchFamily="18" charset="0"/>
                <a:ea typeface="+mn-ea"/>
                <a:cs typeface="Times New Roman" panose="02020603050405020304" pitchFamily="18" charset="0"/>
              </a:rPr>
              <a:t>It’s an Elephant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09361429-DB2E-4B30-8073-8DED971A7DC9}"/>
              </a:ext>
            </a:extLst>
          </p:cNvPr>
          <p:cNvSpPr>
            <a:spLocks noGrp="1" noChangeArrowheads="1"/>
          </p:cNvSpPr>
          <p:nvPr>
            <p:ph type="title"/>
          </p:nvPr>
        </p:nvSpPr>
        <p:spPr>
          <a:xfrm>
            <a:off x="7556361" y="-103914"/>
            <a:ext cx="6629400" cy="1247562"/>
          </a:xfrm>
        </p:spPr>
        <p:txBody>
          <a:bodyPr lIns="140333" tIns="72973" rIns="140333" bIns="72973"/>
          <a:lstStyle/>
          <a:p>
            <a:pPr>
              <a:buSzPct val="45000"/>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pPr>
            <a:r>
              <a:rPr lang="hr-HR" altLang="en-US" sz="4800" b="1" dirty="0">
                <a:solidFill>
                  <a:srgbClr val="C00000"/>
                </a:solidFill>
                <a:latin typeface="Times New Roman" panose="02020603050405020304" pitchFamily="18" charset="0"/>
                <a:cs typeface="Times New Roman" panose="02020603050405020304" pitchFamily="18" charset="0"/>
              </a:rPr>
              <a:t>Graphs in chemistry</a:t>
            </a:r>
          </a:p>
        </p:txBody>
      </p:sp>
      <p:sp>
        <p:nvSpPr>
          <p:cNvPr id="19459" name="Rectangle 2">
            <a:extLst>
              <a:ext uri="{FF2B5EF4-FFF2-40B4-BE49-F238E27FC236}">
                <a16:creationId xmlns:a16="http://schemas.microsoft.com/office/drawing/2014/main" id="{FD503972-A60C-4B77-B115-EFA8E8B3D34B}"/>
              </a:ext>
            </a:extLst>
          </p:cNvPr>
          <p:cNvSpPr txBox="1">
            <a:spLocks noChangeArrowheads="1"/>
          </p:cNvSpPr>
          <p:nvPr/>
        </p:nvSpPr>
        <p:spPr bwMode="auto">
          <a:xfrm>
            <a:off x="2037556" y="1192281"/>
            <a:ext cx="15392400" cy="169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0333" tIns="72973" rIns="140333" bIns="72973"/>
          <a:lstStyle>
            <a:lvl1pPr marL="457200" indent="-4572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Calibri" panose="020F0502020204030204" pitchFamily="34" charset="0"/>
                <a:cs typeface="Arial" panose="020B0604020202020204" pitchFamily="34" charset="0"/>
              </a:defRPr>
            </a:lvl9pPr>
          </a:lstStyle>
          <a:p>
            <a:pPr>
              <a:spcBef>
                <a:spcPts val="1092"/>
              </a:spcBef>
              <a:buClr>
                <a:srgbClr val="C00000"/>
              </a:buClr>
              <a:buFont typeface="Arial" panose="020B0604020202020204" pitchFamily="34" charset="0"/>
              <a:buChar char="•"/>
            </a:pPr>
            <a:r>
              <a:rPr lang="hr-HR" altLang="en-US" sz="4366" dirty="0">
                <a:solidFill>
                  <a:srgbClr val="FF0000"/>
                </a:solidFill>
                <a:latin typeface="Times New Roman" panose="02020603050405020304" pitchFamily="18" charset="0"/>
                <a:cs typeface="Times New Roman" panose="02020603050405020304" pitchFamily="18" charset="0"/>
              </a:rPr>
              <a:t>molecular (structural) graphs</a:t>
            </a:r>
            <a:r>
              <a:rPr lang="hr-HR" altLang="en-US" sz="4366" dirty="0">
                <a:latin typeface="Times New Roman" panose="02020603050405020304" pitchFamily="18" charset="0"/>
                <a:cs typeface="Times New Roman" panose="02020603050405020304" pitchFamily="18" charset="0"/>
              </a:rPr>
              <a:t> </a:t>
            </a:r>
            <a:r>
              <a:rPr lang="hr-HR" altLang="en-US" sz="4366" dirty="0">
                <a:solidFill>
                  <a:srgbClr val="0000FF"/>
                </a:solidFill>
                <a:latin typeface="Times New Roman" panose="02020603050405020304" pitchFamily="18" charset="0"/>
                <a:cs typeface="Times New Roman" panose="02020603050405020304" pitchFamily="18" charset="0"/>
              </a:rPr>
              <a:t>(often: hydrogen-supressed) </a:t>
            </a:r>
          </a:p>
          <a:p>
            <a:pPr>
              <a:spcBef>
                <a:spcPts val="1092"/>
              </a:spcBef>
              <a:buClr>
                <a:srgbClr val="C00000"/>
              </a:buClr>
              <a:buFont typeface="Arial" panose="020B0604020202020204" pitchFamily="34" charset="0"/>
              <a:buChar char="•"/>
            </a:pPr>
            <a:r>
              <a:rPr lang="hr-HR" altLang="en-US" sz="4366" dirty="0">
                <a:solidFill>
                  <a:srgbClr val="FF0000"/>
                </a:solidFill>
                <a:latin typeface="Times New Roman" panose="02020603050405020304" pitchFamily="18" charset="0"/>
                <a:cs typeface="Times New Roman" panose="02020603050405020304" pitchFamily="18" charset="0"/>
              </a:rPr>
              <a:t>degree of a vertex </a:t>
            </a:r>
            <a:r>
              <a:rPr lang="hr-HR" altLang="en-US" sz="4366" dirty="0">
                <a:solidFill>
                  <a:srgbClr val="0000FF"/>
                </a:solidFill>
                <a:latin typeface="Times New Roman" panose="02020603050405020304" pitchFamily="18" charset="0"/>
                <a:cs typeface="Times New Roman" panose="02020603050405020304" pitchFamily="18" charset="0"/>
              </a:rPr>
              <a:t>= valence of atom</a:t>
            </a:r>
          </a:p>
        </p:txBody>
      </p:sp>
      <p:pic>
        <p:nvPicPr>
          <p:cNvPr id="19460" name="Picture 8" descr="G:\butadiene.jpeg">
            <a:extLst>
              <a:ext uri="{FF2B5EF4-FFF2-40B4-BE49-F238E27FC236}">
                <a16:creationId xmlns:a16="http://schemas.microsoft.com/office/drawing/2014/main" id="{8A1C04A9-4365-4FD3-BAE1-4CD58289B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703" y="3286367"/>
            <a:ext cx="3816950" cy="291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9" descr="G:\butadiene1.jpeg">
            <a:extLst>
              <a:ext uri="{FF2B5EF4-FFF2-40B4-BE49-F238E27FC236}">
                <a16:creationId xmlns:a16="http://schemas.microsoft.com/office/drawing/2014/main" id="{E7139155-CB08-4046-858A-F33040C7A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5891"/>
          <a:stretch>
            <a:fillRect/>
          </a:stretch>
        </p:blipFill>
        <p:spPr bwMode="auto">
          <a:xfrm>
            <a:off x="8501810" y="3425274"/>
            <a:ext cx="3598206" cy="2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9">
            <a:extLst>
              <a:ext uri="{FF2B5EF4-FFF2-40B4-BE49-F238E27FC236}">
                <a16:creationId xmlns:a16="http://schemas.microsoft.com/office/drawing/2014/main" id="{92AD9CA9-0527-4032-91F5-D9E6AC4862B2}"/>
              </a:ext>
            </a:extLst>
          </p:cNvPr>
          <p:cNvGrpSpPr>
            <a:grpSpLocks/>
          </p:cNvGrpSpPr>
          <p:nvPr/>
        </p:nvGrpSpPr>
        <p:grpSpPr bwMode="auto">
          <a:xfrm>
            <a:off x="13458114" y="3702221"/>
            <a:ext cx="2981242" cy="1154478"/>
            <a:chOff x="6324600" y="4210050"/>
            <a:chExt cx="1447800" cy="666750"/>
          </a:xfrm>
        </p:grpSpPr>
        <p:cxnSp>
          <p:nvCxnSpPr>
            <p:cNvPr id="5" name="Straight Connector 4">
              <a:extLst>
                <a:ext uri="{FF2B5EF4-FFF2-40B4-BE49-F238E27FC236}">
                  <a16:creationId xmlns:a16="http://schemas.microsoft.com/office/drawing/2014/main" id="{9B0DD21C-729F-45DB-9A9D-F2CFEDAC91F4}"/>
                </a:ext>
              </a:extLst>
            </p:cNvPr>
            <p:cNvCxnSpPr/>
            <p:nvPr/>
          </p:nvCxnSpPr>
          <p:spPr>
            <a:xfrm flipV="1">
              <a:off x="6324600" y="4210050"/>
              <a:ext cx="533400" cy="66675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0F8073AE-8D38-4C87-AE2A-907C1333EBF9}"/>
                </a:ext>
              </a:extLst>
            </p:cNvPr>
            <p:cNvCxnSpPr/>
            <p:nvPr/>
          </p:nvCxnSpPr>
          <p:spPr>
            <a:xfrm>
              <a:off x="6858000" y="4210050"/>
              <a:ext cx="457200" cy="66675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D881AA7-51D9-455B-B245-8404B00B3A24}"/>
                </a:ext>
              </a:extLst>
            </p:cNvPr>
            <p:cNvCxnSpPr/>
            <p:nvPr/>
          </p:nvCxnSpPr>
          <p:spPr>
            <a:xfrm flipV="1">
              <a:off x="7315200" y="4210050"/>
              <a:ext cx="457200" cy="666750"/>
            </a:xfrm>
            <a:prstGeom prst="line">
              <a:avLst/>
            </a:prstGeom>
          </p:spPr>
          <p:style>
            <a:lnRef idx="3">
              <a:schemeClr val="dk1"/>
            </a:lnRef>
            <a:fillRef idx="0">
              <a:schemeClr val="dk1"/>
            </a:fillRef>
            <a:effectRef idx="2">
              <a:schemeClr val="dk1"/>
            </a:effectRef>
            <a:fontRef idx="minor">
              <a:schemeClr val="tx1"/>
            </a:fontRef>
          </p:style>
        </p:cxnSp>
      </p:grpSp>
      <p:pic>
        <p:nvPicPr>
          <p:cNvPr id="10" name="Picture 5">
            <a:extLst>
              <a:ext uri="{FF2B5EF4-FFF2-40B4-BE49-F238E27FC236}">
                <a16:creationId xmlns:a16="http://schemas.microsoft.com/office/drawing/2014/main" id="{717920DE-941B-466F-87E9-B4897E4A2D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3020" y="6598383"/>
            <a:ext cx="3836752" cy="362882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3">
            <a:extLst>
              <a:ext uri="{FF2B5EF4-FFF2-40B4-BE49-F238E27FC236}">
                <a16:creationId xmlns:a16="http://schemas.microsoft.com/office/drawing/2014/main" id="{E7D83EC0-C656-47FD-BBE8-33058E2B7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556" y="6710298"/>
            <a:ext cx="2700579" cy="2972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4">
            <a:extLst>
              <a:ext uri="{FF2B5EF4-FFF2-40B4-BE49-F238E27FC236}">
                <a16:creationId xmlns:a16="http://schemas.microsoft.com/office/drawing/2014/main" id="{A3D9C249-1A69-44C8-B6F3-6A13E40B9F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7264"/>
          <a:stretch>
            <a:fillRect/>
          </a:stretch>
        </p:blipFill>
        <p:spPr bwMode="auto">
          <a:xfrm>
            <a:off x="5793093" y="6705619"/>
            <a:ext cx="3124200" cy="2959082"/>
          </a:xfrm>
          <a:prstGeom prst="rect">
            <a:avLst/>
          </a:prstGeom>
          <a:noFill/>
          <a:ln>
            <a:noFill/>
          </a:ln>
          <a:effectLst/>
          <a:extLst>
            <a:ext uri="{909E8E84-426E-40DD-AFC4-6F175D3DCCD1}">
              <a14:hiddenFill xmlns:a14="http://schemas.microsoft.com/office/drawing/2010/main">
                <a:blipFill dpi="0" rotWithShape="0">
                  <a:blip/>
                  <a:srcRect t="1726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6">
            <a:extLst>
              <a:ext uri="{FF2B5EF4-FFF2-40B4-BE49-F238E27FC236}">
                <a16:creationId xmlns:a16="http://schemas.microsoft.com/office/drawing/2014/main" id="{AD8ADA2C-CA2D-4685-ADBF-1082B9FB31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18675" y="6705619"/>
            <a:ext cx="3264952" cy="3371391"/>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2A088E45-DA39-4C38-855C-D7F81DB1E49E}"/>
              </a:ext>
            </a:extLst>
          </p:cNvPr>
          <p:cNvSpPr>
            <a:spLocks noGrp="1" noChangeArrowheads="1"/>
          </p:cNvSpPr>
          <p:nvPr>
            <p:ph type="title"/>
          </p:nvPr>
        </p:nvSpPr>
        <p:spPr>
          <a:xfrm>
            <a:off x="6110915" y="-199563"/>
            <a:ext cx="8686800" cy="1148549"/>
          </a:xfrm>
        </p:spPr>
        <p:txBody>
          <a:bodyPr lIns="140333" tIns="72973" rIns="140333" bIns="72973"/>
          <a:lstStyle/>
          <a:p>
            <a:pPr>
              <a:buSzPct val="45000"/>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pPr>
            <a:r>
              <a:rPr lang="en-US" altLang="en-US" sz="6000" b="1" dirty="0">
                <a:solidFill>
                  <a:srgbClr val="C00000"/>
                </a:solidFill>
                <a:latin typeface="Times New Roman" panose="02020603050405020304" pitchFamily="18" charset="0"/>
                <a:cs typeface="Times New Roman" panose="02020603050405020304" pitchFamily="18" charset="0"/>
              </a:rPr>
              <a:t>Vertex Adjacency Matrix</a:t>
            </a:r>
            <a:endParaRPr lang="hr-HR" altLang="en-US" sz="6000" b="1"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B6DC9A-85BE-4E82-ADD1-601D1174188F}"/>
                  </a:ext>
                </a:extLst>
              </p:cNvPr>
              <p:cNvSpPr txBox="1"/>
              <p:nvPr/>
            </p:nvSpPr>
            <p:spPr>
              <a:xfrm>
                <a:off x="589756" y="1765300"/>
                <a:ext cx="8915400" cy="4572000"/>
              </a:xfrm>
              <a:prstGeom prst="rect">
                <a:avLst/>
              </a:prstGeom>
              <a:noFill/>
            </p:spPr>
            <p:txBody>
              <a:bodyPr wrap="square">
                <a:spAutoFit/>
              </a:bodyPr>
              <a:lstStyle/>
              <a:p>
                <a:pPr marL="50800" marR="43180" algn="just">
                  <a:lnSpc>
                    <a:spcPct val="151800"/>
                  </a:lnSpc>
                </a:pPr>
                <a:r>
                  <a:rPr lang="en-US" sz="3200" spc="-5" dirty="0">
                    <a:latin typeface="Times New Roman" panose="02020603050405020304" pitchFamily="18" charset="0"/>
                    <a:cs typeface="Times New Roman" panose="02020603050405020304" pitchFamily="18" charset="0"/>
                  </a:rPr>
                  <a:t>The </a:t>
                </a:r>
                <a:r>
                  <a:rPr lang="en-US" sz="3200" i="1" spc="-5" dirty="0">
                    <a:latin typeface="Times New Roman" panose="02020603050405020304" pitchFamily="18" charset="0"/>
                    <a:cs typeface="Times New Roman" panose="02020603050405020304" pitchFamily="18" charset="0"/>
                  </a:rPr>
                  <a:t>vertex-adjacency </a:t>
                </a:r>
                <a:r>
                  <a:rPr lang="en-US" sz="3200" i="1" dirty="0">
                    <a:latin typeface="Times New Roman" panose="02020603050405020304" pitchFamily="18" charset="0"/>
                    <a:cs typeface="Times New Roman" panose="02020603050405020304" pitchFamily="18" charset="0"/>
                  </a:rPr>
                  <a:t>matrix</a:t>
                </a:r>
                <a:r>
                  <a:rPr lang="en-US" sz="320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denoted </a:t>
                </a:r>
                <a:r>
                  <a:rPr lang="en-US" sz="3200" dirty="0">
                    <a:latin typeface="Times New Roman" panose="02020603050405020304" pitchFamily="18" charset="0"/>
                    <a:cs typeface="Times New Roman" panose="02020603050405020304" pitchFamily="18" charset="0"/>
                  </a:rPr>
                  <a:t>by </a:t>
                </a:r>
                <a:r>
                  <a:rPr lang="en-US" sz="3200" b="1" spc="-5" dirty="0">
                    <a:latin typeface="Times New Roman" panose="02020603050405020304" pitchFamily="18" charset="0"/>
                    <a:cs typeface="Times New Roman" panose="02020603050405020304" pitchFamily="18" charset="0"/>
                  </a:rPr>
                  <a:t>A</a:t>
                </a:r>
                <a:r>
                  <a:rPr lang="en-US" sz="3200" spc="-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of a </a:t>
                </a:r>
                <a:r>
                  <a:rPr lang="en-US" sz="3200" spc="-5" dirty="0">
                    <a:latin typeface="Times New Roman" panose="02020603050405020304" pitchFamily="18" charset="0"/>
                    <a:cs typeface="Times New Roman" panose="02020603050405020304" pitchFamily="18" charset="0"/>
                  </a:rPr>
                  <a:t>vertex-labeled connected  simple graph </a:t>
                </a:r>
                <a:r>
                  <a:rPr lang="en-US" sz="3200" i="1" dirty="0">
                    <a:latin typeface="Times New Roman" panose="02020603050405020304" pitchFamily="18" charset="0"/>
                    <a:cs typeface="Times New Roman" panose="02020603050405020304" pitchFamily="18" charset="0"/>
                  </a:rPr>
                  <a:t>G </a:t>
                </a:r>
                <a:r>
                  <a:rPr lang="en-US" sz="3200" spc="-10" dirty="0">
                    <a:latin typeface="Times New Roman" panose="02020603050405020304" pitchFamily="18" charset="0"/>
                    <a:cs typeface="Times New Roman" panose="02020603050405020304" pitchFamily="18" charset="0"/>
                  </a:rPr>
                  <a:t>with </a:t>
                </a:r>
                <a:r>
                  <a:rPr lang="en-US" sz="3200" i="1" dirty="0">
                    <a:latin typeface="Times New Roman" panose="02020603050405020304" pitchFamily="18" charset="0"/>
                    <a:cs typeface="Times New Roman" panose="02020603050405020304" pitchFamily="18" charset="0"/>
                  </a:rPr>
                  <a:t>V </a:t>
                </a:r>
                <a:r>
                  <a:rPr lang="en-US" sz="3200" spc="-5" dirty="0">
                    <a:latin typeface="Times New Roman" panose="02020603050405020304" pitchFamily="18" charset="0"/>
                    <a:cs typeface="Times New Roman" panose="02020603050405020304" pitchFamily="18" charset="0"/>
                  </a:rPr>
                  <a:t>vertices is </a:t>
                </a:r>
                <a:r>
                  <a:rPr lang="en-US" sz="3200" dirty="0">
                    <a:latin typeface="Times New Roman" panose="02020603050405020304" pitchFamily="18" charset="0"/>
                    <a:cs typeface="Times New Roman" panose="02020603050405020304" pitchFamily="18" charset="0"/>
                  </a:rPr>
                  <a:t>a </a:t>
                </a:r>
                <a:r>
                  <a:rPr lang="en-US" sz="3200" spc="-5" dirty="0">
                    <a:latin typeface="Times New Roman" panose="02020603050405020304" pitchFamily="18" charset="0"/>
                    <a:cs typeface="Times New Roman" panose="02020603050405020304" pitchFamily="18" charset="0"/>
                  </a:rPr>
                  <a:t>square </a:t>
                </a:r>
                <a:r>
                  <a:rPr lang="en-US" sz="3200" i="1" dirty="0">
                    <a:latin typeface="Times New Roman" panose="02020603050405020304" pitchFamily="18" charset="0"/>
                    <a:cs typeface="Times New Roman" panose="02020603050405020304" pitchFamily="18" charset="0"/>
                  </a:rPr>
                  <a:t>V </a:t>
                </a:r>
                <a:r>
                  <a:rPr lang="en-US" sz="3200" dirty="0">
                    <a:latin typeface="Times New Roman" panose="02020603050405020304" pitchFamily="18" charset="0"/>
                    <a:cs typeface="Times New Roman" panose="02020603050405020304" pitchFamily="18" charset="0"/>
                  </a:rPr>
                  <a:t>x </a:t>
                </a:r>
                <a:r>
                  <a:rPr lang="en-US" sz="3200" i="1" dirty="0">
                    <a:latin typeface="Times New Roman" panose="02020603050405020304" pitchFamily="18" charset="0"/>
                    <a:cs typeface="Times New Roman" panose="02020603050405020304" pitchFamily="18" charset="0"/>
                  </a:rPr>
                  <a:t>V </a:t>
                </a:r>
                <a:r>
                  <a:rPr lang="en-US" sz="3200" spc="-5" dirty="0">
                    <a:latin typeface="Times New Roman" panose="02020603050405020304" pitchFamily="18" charset="0"/>
                    <a:cs typeface="Times New Roman" panose="02020603050405020304" pitchFamily="18" charset="0"/>
                  </a:rPr>
                  <a:t>matrix, </a:t>
                </a:r>
                <a:r>
                  <a:rPr lang="en-US" sz="3200" spc="-10" dirty="0">
                    <a:latin typeface="Times New Roman" panose="02020603050405020304" pitchFamily="18" charset="0"/>
                    <a:cs typeface="Times New Roman" panose="02020603050405020304" pitchFamily="18" charset="0"/>
                  </a:rPr>
                  <a:t>which </a:t>
                </a:r>
                <a:r>
                  <a:rPr lang="en-US" sz="3200" dirty="0">
                    <a:latin typeface="Times New Roman" panose="02020603050405020304" pitchFamily="18" charset="0"/>
                    <a:cs typeface="Times New Roman" panose="02020603050405020304" pitchFamily="18" charset="0"/>
                  </a:rPr>
                  <a:t>is  </a:t>
                </a:r>
                <a:r>
                  <a:rPr lang="en-US" sz="3200" spc="-5" dirty="0">
                    <a:latin typeface="Times New Roman" panose="02020603050405020304" pitchFamily="18" charset="0"/>
                    <a:cs typeface="Times New Roman" panose="02020603050405020304" pitchFamily="18" charset="0"/>
                  </a:rPr>
                  <a:t>determined </a:t>
                </a:r>
                <a:r>
                  <a:rPr lang="en-US" sz="3200" dirty="0">
                    <a:latin typeface="Times New Roman" panose="02020603050405020304" pitchFamily="18" charset="0"/>
                    <a:cs typeface="Times New Roman" panose="02020603050405020304" pitchFamily="18" charset="0"/>
                  </a:rPr>
                  <a:t>by the </a:t>
                </a:r>
                <a:r>
                  <a:rPr lang="en-US" sz="3200" spc="-5" dirty="0">
                    <a:latin typeface="Times New Roman" panose="02020603050405020304" pitchFamily="18" charset="0"/>
                    <a:cs typeface="Times New Roman" panose="02020603050405020304" pitchFamily="18" charset="0"/>
                  </a:rPr>
                  <a:t>adjacencies of vertices in </a:t>
                </a:r>
                <a:r>
                  <a:rPr lang="en-US" sz="3200" i="1" dirty="0">
                    <a:latin typeface="Times New Roman" panose="02020603050405020304" pitchFamily="18" charset="0"/>
                    <a:cs typeface="Times New Roman" panose="02020603050405020304" pitchFamily="18" charset="0"/>
                  </a:rPr>
                  <a:t>G</a:t>
                </a:r>
                <a:r>
                  <a:rPr lang="en-US" sz="3200" i="1" spc="25" dirty="0">
                    <a:latin typeface="Times New Roman" panose="02020603050405020304" pitchFamily="18" charset="0"/>
                    <a:cs typeface="Times New Roman" panose="02020603050405020304" pitchFamily="18" charset="0"/>
                  </a:rPr>
                  <a:t> </a:t>
                </a:r>
              </a:p>
              <a:p>
                <a:pPr marL="50800" marR="43180">
                  <a:lnSpc>
                    <a:spcPct val="151800"/>
                  </a:lnSpc>
                </a:pPr>
                <a14:m>
                  <m:oMath xmlns:m="http://schemas.openxmlformats.org/officeDocument/2006/math">
                    <m:sSub>
                      <m:sSubPr>
                        <m:ctrlPr>
                          <a:rPr lang="en-US" sz="4800" i="1" dirty="0" smtClean="0">
                            <a:latin typeface="Cambria Math" panose="02040503050406030204" pitchFamily="18" charset="0"/>
                            <a:cs typeface="Times New Roman"/>
                          </a:rPr>
                        </m:ctrlPr>
                      </m:sSubPr>
                      <m:e>
                        <m:d>
                          <m:dPr>
                            <m:begChr m:val="["/>
                            <m:endChr m:val="]"/>
                            <m:ctrlPr>
                              <a:rPr lang="en-US" sz="4800" i="1">
                                <a:latin typeface="Cambria Math" panose="02040503050406030204" pitchFamily="18" charset="0"/>
                                <a:cs typeface="Times New Roman"/>
                              </a:rPr>
                            </m:ctrlPr>
                          </m:dPr>
                          <m:e>
                            <m:r>
                              <a:rPr lang="en-US" sz="4800" i="1">
                                <a:latin typeface="Cambria Math" panose="02040503050406030204" pitchFamily="18" charset="0"/>
                                <a:cs typeface="Times New Roman"/>
                              </a:rPr>
                              <m:t>𝐴</m:t>
                            </m:r>
                          </m:e>
                        </m:d>
                      </m:e>
                      <m:sub>
                        <m:r>
                          <a:rPr lang="en-US" sz="4800" b="0" i="1" dirty="0" smtClean="0">
                            <a:latin typeface="Cambria Math" panose="02040503050406030204" pitchFamily="18" charset="0"/>
                            <a:cs typeface="Times New Roman"/>
                          </a:rPr>
                          <m:t>𝑖𝑗</m:t>
                        </m:r>
                        <m:r>
                          <a:rPr lang="en-US" sz="4800" b="0" i="1" dirty="0" smtClean="0">
                            <a:latin typeface="Cambria Math" panose="02040503050406030204" pitchFamily="18" charset="0"/>
                            <a:cs typeface="Times New Roman"/>
                          </a:rPr>
                          <m:t>        </m:t>
                        </m:r>
                      </m:sub>
                    </m:sSub>
                  </m:oMath>
                </a14:m>
                <a:r>
                  <a:rPr lang="en-US" sz="2800" dirty="0">
                    <a:latin typeface="Times New Roman"/>
                    <a:cs typeface="Times New Roman"/>
                  </a:rPr>
                  <a:t>=           </a:t>
                </a:r>
                <a14:m>
                  <m:oMath xmlns:m="http://schemas.openxmlformats.org/officeDocument/2006/math">
                    <m:d>
                      <m:dPr>
                        <m:begChr m:val="{"/>
                        <m:endChr m:val=""/>
                        <m:ctrlPr>
                          <a:rPr lang="en-US" sz="3200" i="1" dirty="0" smtClean="0">
                            <a:latin typeface="Cambria Math" panose="02040503050406030204" pitchFamily="18" charset="0"/>
                            <a:cs typeface="Times New Roman"/>
                          </a:rPr>
                        </m:ctrlPr>
                      </m:dPr>
                      <m:e>
                        <m:eqArr>
                          <m:eqArrPr>
                            <m:ctrlPr>
                              <a:rPr lang="en-US" sz="3200" i="1" dirty="0" smtClean="0">
                                <a:latin typeface="Cambria Math" panose="02040503050406030204" pitchFamily="18" charset="0"/>
                                <a:cs typeface="Times New Roman"/>
                              </a:rPr>
                            </m:ctrlPr>
                          </m:eqArrPr>
                          <m:e>
                            <m:r>
                              <a:rPr lang="en-US" sz="3200" b="0" i="1" dirty="0" smtClean="0">
                                <a:latin typeface="Cambria Math" panose="02040503050406030204" pitchFamily="18" charset="0"/>
                                <a:cs typeface="Times New Roman"/>
                              </a:rPr>
                              <m:t>1,</m:t>
                            </m:r>
                            <m:r>
                              <m:rPr>
                                <m:nor/>
                              </m:rPr>
                              <a:rPr lang="en-US" sz="3200" spc="5" dirty="0">
                                <a:latin typeface="Times New Roman"/>
                                <a:cs typeface="Times New Roman"/>
                              </a:rPr>
                              <m:t>if</m:t>
                            </m:r>
                            <m:r>
                              <m:rPr>
                                <m:nor/>
                              </m:rPr>
                              <a:rPr lang="en-US" sz="3200" spc="5" dirty="0">
                                <a:latin typeface="Times New Roman"/>
                                <a:cs typeface="Times New Roman"/>
                              </a:rPr>
                              <m:t> </m:t>
                            </m:r>
                            <m:r>
                              <m:rPr>
                                <m:nor/>
                              </m:rPr>
                              <a:rPr lang="en-US" sz="3200" spc="-10" dirty="0">
                                <a:latin typeface="Times New Roman"/>
                                <a:cs typeface="Times New Roman"/>
                              </a:rPr>
                              <m:t>vertices</m:t>
                            </m:r>
                            <m:r>
                              <m:rPr>
                                <m:nor/>
                              </m:rPr>
                              <a:rPr lang="en-US" sz="3200" spc="-10" dirty="0">
                                <a:latin typeface="Times New Roman"/>
                                <a:cs typeface="Times New Roman"/>
                              </a:rPr>
                              <m:t> </m:t>
                            </m:r>
                            <m:r>
                              <m:rPr>
                                <m:nor/>
                              </m:rPr>
                              <a:rPr lang="en-US" sz="3200" i="1" spc="5" dirty="0">
                                <a:latin typeface="Times New Roman"/>
                                <a:cs typeface="Times New Roman"/>
                              </a:rPr>
                              <m:t>i</m:t>
                            </m:r>
                            <m:r>
                              <m:rPr>
                                <m:nor/>
                              </m:rPr>
                              <a:rPr lang="en-US" sz="3200" i="1" spc="5" dirty="0">
                                <a:latin typeface="Times New Roman"/>
                                <a:cs typeface="Times New Roman"/>
                              </a:rPr>
                              <m:t> </m:t>
                            </m:r>
                            <m:r>
                              <m:rPr>
                                <m:nor/>
                              </m:rPr>
                              <a:rPr lang="en-US" sz="3200" spc="-5" dirty="0">
                                <a:latin typeface="Times New Roman"/>
                                <a:cs typeface="Times New Roman"/>
                              </a:rPr>
                              <m:t>and</m:t>
                            </m:r>
                            <m:r>
                              <m:rPr>
                                <m:nor/>
                              </m:rPr>
                              <a:rPr lang="en-US" sz="3200" spc="-5" dirty="0">
                                <a:latin typeface="Times New Roman"/>
                                <a:cs typeface="Times New Roman"/>
                              </a:rPr>
                              <m:t> </m:t>
                            </m:r>
                            <m:r>
                              <m:rPr>
                                <m:nor/>
                              </m:rPr>
                              <a:rPr lang="en-US" sz="3200" i="1" spc="5" dirty="0">
                                <a:latin typeface="Times New Roman"/>
                                <a:cs typeface="Times New Roman"/>
                              </a:rPr>
                              <m:t>j</m:t>
                            </m:r>
                            <m:r>
                              <m:rPr>
                                <m:nor/>
                              </m:rPr>
                              <a:rPr lang="en-US" sz="3200" i="1" spc="5" dirty="0">
                                <a:latin typeface="Times New Roman"/>
                                <a:cs typeface="Times New Roman"/>
                              </a:rPr>
                              <m:t> </m:t>
                            </m:r>
                            <m:r>
                              <m:rPr>
                                <m:nor/>
                              </m:rPr>
                              <a:rPr lang="en-US" sz="3200" spc="-5" dirty="0">
                                <a:latin typeface="Times New Roman"/>
                                <a:cs typeface="Times New Roman"/>
                              </a:rPr>
                              <m:t>are</m:t>
                            </m:r>
                            <m:r>
                              <m:rPr>
                                <m:nor/>
                              </m:rPr>
                              <a:rPr lang="en-US" sz="3200" spc="65" dirty="0">
                                <a:latin typeface="Times New Roman"/>
                                <a:cs typeface="Times New Roman"/>
                              </a:rPr>
                              <m:t> </m:t>
                            </m:r>
                            <m:r>
                              <m:rPr>
                                <m:nor/>
                              </m:rPr>
                              <a:rPr lang="en-US" sz="3200" spc="-10" dirty="0">
                                <a:latin typeface="Times New Roman"/>
                                <a:cs typeface="Times New Roman"/>
                              </a:rPr>
                              <m:t>adjacent</m:t>
                            </m:r>
                          </m:e>
                          <m:e>
                            <m:r>
                              <a:rPr lang="en-US" sz="3200" b="0" i="1" dirty="0" smtClean="0">
                                <a:latin typeface="Cambria Math" panose="02040503050406030204" pitchFamily="18" charset="0"/>
                                <a:cs typeface="Times New Roman"/>
                              </a:rPr>
                              <m:t>0,                                  </m:t>
                            </m:r>
                            <m:r>
                              <a:rPr lang="en-US" sz="3200" b="0" i="1" dirty="0" smtClean="0">
                                <a:latin typeface="Cambria Math" panose="02040503050406030204" pitchFamily="18" charset="0"/>
                                <a:cs typeface="Times New Roman"/>
                              </a:rPr>
                              <m:t>𝑜𝑡h𝑒𝑟𝑤𝑖𝑠𝑒</m:t>
                            </m:r>
                          </m:e>
                        </m:eqArr>
                      </m:e>
                    </m:d>
                  </m:oMath>
                </a14:m>
                <a:endParaRPr lang="en-US" sz="2800" dirty="0">
                  <a:latin typeface="Times New Roman"/>
                  <a:cs typeface="Times New Roman"/>
                </a:endParaRPr>
              </a:p>
            </p:txBody>
          </p:sp>
        </mc:Choice>
        <mc:Fallback xmlns="">
          <p:sp>
            <p:nvSpPr>
              <p:cNvPr id="7" name="TextBox 6">
                <a:extLst>
                  <a:ext uri="{FF2B5EF4-FFF2-40B4-BE49-F238E27FC236}">
                    <a16:creationId xmlns:a16="http://schemas.microsoft.com/office/drawing/2014/main" id="{25B6DC9A-85BE-4E82-ADD1-601D1174188F}"/>
                  </a:ext>
                </a:extLst>
              </p:cNvPr>
              <p:cNvSpPr txBox="1">
                <a:spLocks noRot="1" noChangeAspect="1" noMove="1" noResize="1" noEditPoints="1" noAdjustHandles="1" noChangeArrowheads="1" noChangeShapeType="1" noTextEdit="1"/>
              </p:cNvSpPr>
              <p:nvPr/>
            </p:nvSpPr>
            <p:spPr>
              <a:xfrm>
                <a:off x="589756" y="1765300"/>
                <a:ext cx="8915400" cy="4572000"/>
              </a:xfrm>
              <a:prstGeom prst="rect">
                <a:avLst/>
              </a:prstGeom>
              <a:blipFill>
                <a:blip r:embed="rId2"/>
                <a:stretch>
                  <a:fillRect l="-1231" r="-1231"/>
                </a:stretch>
              </a:blipFill>
            </p:spPr>
            <p:txBody>
              <a:bodyPr/>
              <a:lstStyle/>
              <a:p>
                <a:r>
                  <a:rPr lang="en-IN">
                    <a:noFill/>
                  </a:rPr>
                  <a:t> </a:t>
                </a:r>
              </a:p>
            </p:txBody>
          </p:sp>
        </mc:Fallback>
      </mc:AlternateContent>
      <p:pic>
        <p:nvPicPr>
          <p:cNvPr id="2" name="Picture 1">
            <a:extLst>
              <a:ext uri="{FF2B5EF4-FFF2-40B4-BE49-F238E27FC236}">
                <a16:creationId xmlns:a16="http://schemas.microsoft.com/office/drawing/2014/main" id="{EFFE3C03-2FA9-4EDF-0CB4-19F68E617D05}"/>
              </a:ext>
            </a:extLst>
          </p:cNvPr>
          <p:cNvPicPr>
            <a:picLocks noChangeAspect="1"/>
          </p:cNvPicPr>
          <p:nvPr/>
        </p:nvPicPr>
        <p:blipFill rotWithShape="1">
          <a:blip r:embed="rId3">
            <a:extLst>
              <a:ext uri="{28A0092B-C50C-407E-A947-70E740481C1C}">
                <a14:useLocalDpi xmlns:a14="http://schemas.microsoft.com/office/drawing/2010/main" val="0"/>
              </a:ext>
            </a:extLst>
          </a:blip>
          <a:srcRect l="6536" t="27773" r="64325" b="45064"/>
          <a:stretch/>
        </p:blipFill>
        <p:spPr bwMode="auto">
          <a:xfrm>
            <a:off x="9505156" y="2603500"/>
            <a:ext cx="8957128" cy="49758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190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a:extLst>
              <a:ext uri="{FF2B5EF4-FFF2-40B4-BE49-F238E27FC236}">
                <a16:creationId xmlns:a16="http://schemas.microsoft.com/office/drawing/2014/main" id="{BADA2F55-1714-228E-4B7F-E60CC2DAA747}"/>
              </a:ext>
            </a:extLst>
          </p:cNvPr>
          <p:cNvSpPr txBox="1">
            <a:spLocks noChangeArrowheads="1"/>
          </p:cNvSpPr>
          <p:nvPr/>
        </p:nvSpPr>
        <p:spPr bwMode="auto">
          <a:xfrm>
            <a:off x="6076156" y="-173129"/>
            <a:ext cx="8894859" cy="1017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9pPr>
          </a:lstStyle>
          <a:p>
            <a:pPr eaLnBrk="1" hangingPunct="1">
              <a:spcBef>
                <a:spcPts val="1500"/>
              </a:spcBef>
              <a:buClrTx/>
              <a:buFontTx/>
              <a:buNone/>
            </a:pPr>
            <a:r>
              <a:rPr lang="en-US" altLang="en-US" sz="6000" b="1" dirty="0">
                <a:solidFill>
                  <a:srgbClr val="C00000"/>
                </a:solidFill>
                <a:cs typeface="Times New Roman" panose="02020603050405020304" pitchFamily="18" charset="0"/>
              </a:rPr>
              <a:t>Intermolecular Forces</a:t>
            </a:r>
          </a:p>
        </p:txBody>
      </p:sp>
      <p:sp>
        <p:nvSpPr>
          <p:cNvPr id="4" name="Text Box 2">
            <a:extLst>
              <a:ext uri="{FF2B5EF4-FFF2-40B4-BE49-F238E27FC236}">
                <a16:creationId xmlns:a16="http://schemas.microsoft.com/office/drawing/2014/main" id="{58C83690-5FD9-2CF4-4AE2-801BA3F9B8BC}"/>
              </a:ext>
            </a:extLst>
          </p:cNvPr>
          <p:cNvSpPr txBox="1">
            <a:spLocks noChangeArrowheads="1"/>
          </p:cNvSpPr>
          <p:nvPr/>
        </p:nvSpPr>
        <p:spPr bwMode="auto">
          <a:xfrm>
            <a:off x="427256" y="1222537"/>
            <a:ext cx="15143956" cy="1948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279400" indent="-279400"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9pPr>
          </a:lstStyle>
          <a:p>
            <a:pPr algn="just" eaLnBrk="1" hangingPunct="1">
              <a:spcBef>
                <a:spcPts val="1500"/>
              </a:spcBef>
              <a:buClr>
                <a:srgbClr val="3333CC"/>
              </a:buClr>
              <a:buFont typeface="Arial" panose="020B0604020202020204" pitchFamily="34" charset="0"/>
              <a:buChar char="•"/>
            </a:pPr>
            <a:r>
              <a:rPr lang="en-US" altLang="en-US" sz="3600" dirty="0">
                <a:solidFill>
                  <a:srgbClr val="3333CC"/>
                </a:solidFill>
                <a:cs typeface="Times New Roman" panose="02020603050405020304" pitchFamily="18" charset="0"/>
              </a:rPr>
              <a:t>Intermolecular forces are interactions that exist between molecules.</a:t>
            </a:r>
            <a:r>
              <a:rPr lang="en-US" altLang="en-US" sz="3600" dirty="0">
                <a:solidFill>
                  <a:srgbClr val="000000"/>
                </a:solidFill>
                <a:cs typeface="Times New Roman" panose="02020603050405020304" pitchFamily="18" charset="0"/>
              </a:rPr>
              <a:t> Functional groups determine the type and strength of these interactions.</a:t>
            </a:r>
          </a:p>
          <a:p>
            <a:pPr algn="just" eaLnBrk="1" hangingPunct="1">
              <a:spcBef>
                <a:spcPts val="1500"/>
              </a:spcBef>
              <a:buFont typeface="Arial" panose="020B0604020202020204" pitchFamily="34" charset="0"/>
              <a:buChar char="•"/>
            </a:pPr>
            <a:r>
              <a:rPr lang="en-US" altLang="en-US" sz="3600" dirty="0">
                <a:solidFill>
                  <a:srgbClr val="000000"/>
                </a:solidFill>
                <a:cs typeface="Times New Roman" panose="02020603050405020304" pitchFamily="18" charset="0"/>
              </a:rPr>
              <a:t>There are several types of intermolecular interactions.</a:t>
            </a:r>
          </a:p>
        </p:txBody>
      </p:sp>
      <p:sp>
        <p:nvSpPr>
          <p:cNvPr id="5" name="Text Box 3">
            <a:extLst>
              <a:ext uri="{FF2B5EF4-FFF2-40B4-BE49-F238E27FC236}">
                <a16:creationId xmlns:a16="http://schemas.microsoft.com/office/drawing/2014/main" id="{B0E38937-932A-BDA3-A453-4F892AB41675}"/>
              </a:ext>
            </a:extLst>
          </p:cNvPr>
          <p:cNvSpPr txBox="1">
            <a:spLocks noChangeArrowheads="1"/>
          </p:cNvSpPr>
          <p:nvPr/>
        </p:nvSpPr>
        <p:spPr bwMode="auto">
          <a:xfrm>
            <a:off x="427256" y="3350238"/>
            <a:ext cx="14030900" cy="2310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220663" indent="-220663" eaLnBrk="0" hangingPunct="0">
              <a:tabLst>
                <a:tab pos="220663"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220663"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220663"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220663"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220663"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20663"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20663"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20663"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20663"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sz="2400">
                <a:solidFill>
                  <a:schemeClr val="bg1"/>
                </a:solidFill>
                <a:latin typeface="Times New Roman" panose="02020603050405020304" pitchFamily="18" charset="0"/>
                <a:cs typeface="Lucida Sans Unicode" panose="020B0602030504020204" pitchFamily="34" charset="0"/>
              </a:defRPr>
            </a:lvl9pPr>
          </a:lstStyle>
          <a:p>
            <a:pPr algn="just" eaLnBrk="1" hangingPunct="1">
              <a:spcBef>
                <a:spcPts val="1500"/>
              </a:spcBef>
              <a:buFont typeface="Arial" panose="020B0604020202020204" pitchFamily="34" charset="0"/>
              <a:buChar char="•"/>
            </a:pPr>
            <a:r>
              <a:rPr lang="en-US" altLang="en-US" sz="3600" dirty="0">
                <a:solidFill>
                  <a:srgbClr val="000000"/>
                </a:solidFill>
                <a:cs typeface="Times New Roman" panose="02020603050405020304" pitchFamily="18" charset="0"/>
              </a:rPr>
              <a:t>Ionic compounds contain oppositely charged particles held together by extremely strong electrostatic inter-actions. These ionic inter-actions are much stronger than the intermolecular forces present between covalent molecules.</a:t>
            </a:r>
          </a:p>
        </p:txBody>
      </p:sp>
      <p:pic>
        <p:nvPicPr>
          <p:cNvPr id="6" name="Picture 4">
            <a:extLst>
              <a:ext uri="{FF2B5EF4-FFF2-40B4-BE49-F238E27FC236}">
                <a16:creationId xmlns:a16="http://schemas.microsoft.com/office/drawing/2014/main" id="{FADD6AA8-B8D2-0FBF-2004-FFF2F4CE9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9156" y="1765300"/>
            <a:ext cx="3554412" cy="44147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1">
            <a:extLst>
              <a:ext uri="{FF2B5EF4-FFF2-40B4-BE49-F238E27FC236}">
                <a16:creationId xmlns:a16="http://schemas.microsoft.com/office/drawing/2014/main" id="{A9231241-8476-48EE-7F81-CAD9E9508D3C}"/>
              </a:ext>
            </a:extLst>
          </p:cNvPr>
          <p:cNvSpPr txBox="1">
            <a:spLocks noChangeArrowheads="1"/>
          </p:cNvSpPr>
          <p:nvPr/>
        </p:nvSpPr>
        <p:spPr bwMode="auto">
          <a:xfrm>
            <a:off x="411287" y="5660743"/>
            <a:ext cx="18187737" cy="4187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279400" indent="-279400"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1pPr>
            <a:lvl2pPr marL="681038" indent="-223838"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9pPr>
          </a:lstStyle>
          <a:p>
            <a:pPr algn="just" eaLnBrk="1" hangingPunct="1">
              <a:spcBef>
                <a:spcPts val="1500"/>
              </a:spcBef>
              <a:buFont typeface="Arial" panose="020B0604020202020204" pitchFamily="34" charset="0"/>
              <a:buChar char="•"/>
            </a:pPr>
            <a:r>
              <a:rPr lang="en-US" altLang="en-US" sz="3600" dirty="0">
                <a:solidFill>
                  <a:srgbClr val="000000"/>
                </a:solidFill>
                <a:cs typeface="Times New Roman" panose="02020603050405020304" pitchFamily="18" charset="0"/>
              </a:rPr>
              <a:t>Covalent compounds are composed of discrete molecules. </a:t>
            </a:r>
          </a:p>
          <a:p>
            <a:pPr algn="just" eaLnBrk="1" hangingPunct="1">
              <a:spcBef>
                <a:spcPts val="1500"/>
              </a:spcBef>
              <a:buFont typeface="Arial" panose="020B0604020202020204" pitchFamily="34" charset="0"/>
              <a:buChar char="•"/>
            </a:pPr>
            <a:r>
              <a:rPr lang="en-US" altLang="en-US" sz="3600" dirty="0">
                <a:solidFill>
                  <a:srgbClr val="000000"/>
                </a:solidFill>
                <a:cs typeface="Times New Roman" panose="02020603050405020304" pitchFamily="18" charset="0"/>
              </a:rPr>
              <a:t>The nature of the forces between molecules depends on the functional group present. There are three different types of interactions, shown below in order of increasing strength:</a:t>
            </a:r>
          </a:p>
          <a:p>
            <a:pPr lvl="1" algn="just" eaLnBrk="1" hangingPunct="1">
              <a:spcBef>
                <a:spcPts val="1500"/>
              </a:spcBef>
              <a:buClr>
                <a:srgbClr val="3333CC"/>
              </a:buClr>
              <a:buFont typeface="Wingdings" panose="05000000000000000000" pitchFamily="2" charset="2"/>
              <a:buChar char=""/>
            </a:pPr>
            <a:r>
              <a:rPr lang="en-US" altLang="en-US" sz="3600" dirty="0">
                <a:solidFill>
                  <a:srgbClr val="3333CC"/>
                </a:solidFill>
                <a:cs typeface="Times New Roman" panose="02020603050405020304" pitchFamily="18" charset="0"/>
              </a:rPr>
              <a:t>van der Waals forces</a:t>
            </a:r>
          </a:p>
          <a:p>
            <a:pPr lvl="1" algn="just" eaLnBrk="1" hangingPunct="1">
              <a:spcBef>
                <a:spcPts val="1500"/>
              </a:spcBef>
              <a:buClr>
                <a:srgbClr val="3333CC"/>
              </a:buClr>
              <a:buFont typeface="Wingdings" panose="05000000000000000000" pitchFamily="2" charset="2"/>
              <a:buChar char=""/>
            </a:pPr>
            <a:r>
              <a:rPr lang="en-US" altLang="en-US" sz="3600" dirty="0">
                <a:solidFill>
                  <a:srgbClr val="3333CC"/>
                </a:solidFill>
                <a:cs typeface="Times New Roman" panose="02020603050405020304" pitchFamily="18" charset="0"/>
              </a:rPr>
              <a:t>dipole-dipole interactions</a:t>
            </a:r>
          </a:p>
          <a:p>
            <a:pPr lvl="1" algn="just" eaLnBrk="1" hangingPunct="1">
              <a:spcBef>
                <a:spcPts val="1500"/>
              </a:spcBef>
              <a:buClr>
                <a:srgbClr val="3333CC"/>
              </a:buClr>
              <a:buFont typeface="Wingdings" panose="05000000000000000000" pitchFamily="2" charset="2"/>
              <a:buChar char=""/>
            </a:pPr>
            <a:r>
              <a:rPr lang="en-US" altLang="en-US" sz="3600" dirty="0">
                <a:solidFill>
                  <a:srgbClr val="3333CC"/>
                </a:solidFill>
                <a:cs typeface="Times New Roman" panose="02020603050405020304" pitchFamily="18" charset="0"/>
              </a:rPr>
              <a:t>hydrogen bonding</a:t>
            </a:r>
          </a:p>
        </p:txBody>
      </p:sp>
    </p:spTree>
    <p:extLst>
      <p:ext uri="{BB962C8B-B14F-4D97-AF65-F5344CB8AC3E}">
        <p14:creationId xmlns:p14="http://schemas.microsoft.com/office/powerpoint/2010/main" val="68689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2A088E45-DA39-4C38-855C-D7F81DB1E49E}"/>
              </a:ext>
            </a:extLst>
          </p:cNvPr>
          <p:cNvSpPr>
            <a:spLocks noGrp="1" noChangeArrowheads="1"/>
          </p:cNvSpPr>
          <p:nvPr>
            <p:ph type="title"/>
          </p:nvPr>
        </p:nvSpPr>
        <p:spPr>
          <a:xfrm>
            <a:off x="6110915" y="-199563"/>
            <a:ext cx="7128041" cy="1148549"/>
          </a:xfrm>
        </p:spPr>
        <p:txBody>
          <a:bodyPr lIns="140333" tIns="72973" rIns="140333" bIns="72973"/>
          <a:lstStyle/>
          <a:p>
            <a:pPr>
              <a:buSzPct val="45000"/>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pPr>
            <a:r>
              <a:rPr lang="en-US" altLang="en-US" sz="4800" b="1" dirty="0">
                <a:solidFill>
                  <a:srgbClr val="C00000"/>
                </a:solidFill>
                <a:latin typeface="Times New Roman" panose="02020603050405020304" pitchFamily="18" charset="0"/>
                <a:cs typeface="Times New Roman" panose="02020603050405020304" pitchFamily="18" charset="0"/>
              </a:rPr>
              <a:t>Vertex Adjacency Matrix</a:t>
            </a:r>
            <a:endParaRPr lang="hr-HR" altLang="en-US" sz="4800" b="1" dirty="0">
              <a:solidFill>
                <a:srgbClr val="C00000"/>
              </a:solidFill>
              <a:latin typeface="Times New Roman" panose="02020603050405020304" pitchFamily="18" charset="0"/>
              <a:cs typeface="Times New Roman" panose="02020603050405020304" pitchFamily="18" charset="0"/>
            </a:endParaRPr>
          </a:p>
        </p:txBody>
      </p:sp>
      <p:pic>
        <p:nvPicPr>
          <p:cNvPr id="20483" name="Picture 1">
            <a:extLst>
              <a:ext uri="{FF2B5EF4-FFF2-40B4-BE49-F238E27FC236}">
                <a16:creationId xmlns:a16="http://schemas.microsoft.com/office/drawing/2014/main" id="{5B1EA110-FEF1-4513-B798-303C79214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367" y="1680919"/>
            <a:ext cx="2970389" cy="32525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4" name="Picture 2">
            <a:extLst>
              <a:ext uri="{FF2B5EF4-FFF2-40B4-BE49-F238E27FC236}">
                <a16:creationId xmlns:a16="http://schemas.microsoft.com/office/drawing/2014/main" id="{A474A261-1F06-4327-95BF-419B751D5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852" y="1521811"/>
            <a:ext cx="3695658" cy="36040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a:extLst>
              <a:ext uri="{FF2B5EF4-FFF2-40B4-BE49-F238E27FC236}">
                <a16:creationId xmlns:a16="http://schemas.microsoft.com/office/drawing/2014/main" id="{A83CFDFF-AADC-3522-5075-B782A3367460}"/>
              </a:ext>
            </a:extLst>
          </p:cNvPr>
          <p:cNvPicPr>
            <a:picLocks noChangeAspect="1"/>
          </p:cNvPicPr>
          <p:nvPr/>
        </p:nvPicPr>
        <p:blipFill rotWithShape="1">
          <a:blip r:embed="rId5"/>
          <a:srcRect l="35833" t="20979" r="51600" b="52963"/>
          <a:stretch/>
        </p:blipFill>
        <p:spPr>
          <a:xfrm>
            <a:off x="9505156" y="546100"/>
            <a:ext cx="4648200" cy="5069865"/>
          </a:xfrm>
          <a:prstGeom prst="rect">
            <a:avLst/>
          </a:prstGeom>
        </p:spPr>
      </p:pic>
      <p:pic>
        <p:nvPicPr>
          <p:cNvPr id="8" name="Picture 7">
            <a:extLst>
              <a:ext uri="{FF2B5EF4-FFF2-40B4-BE49-F238E27FC236}">
                <a16:creationId xmlns:a16="http://schemas.microsoft.com/office/drawing/2014/main" id="{65A42201-C363-1BAC-59F1-4DC014E7002A}"/>
              </a:ext>
            </a:extLst>
          </p:cNvPr>
          <p:cNvPicPr>
            <a:picLocks noChangeAspect="1"/>
          </p:cNvPicPr>
          <p:nvPr/>
        </p:nvPicPr>
        <p:blipFill rotWithShape="1">
          <a:blip r:embed="rId5"/>
          <a:srcRect l="47048" t="48916" r="42217" b="32223"/>
          <a:stretch/>
        </p:blipFill>
        <p:spPr>
          <a:xfrm>
            <a:off x="14486155" y="1233688"/>
            <a:ext cx="4229806" cy="4180318"/>
          </a:xfrm>
          <a:prstGeom prst="rect">
            <a:avLst/>
          </a:prstGeom>
        </p:spPr>
      </p:pic>
      <p:pic>
        <p:nvPicPr>
          <p:cNvPr id="72" name="Picture 71">
            <a:extLst>
              <a:ext uri="{FF2B5EF4-FFF2-40B4-BE49-F238E27FC236}">
                <a16:creationId xmlns:a16="http://schemas.microsoft.com/office/drawing/2014/main" id="{2E6D4C98-381C-5F51-9099-6F409A03AA4F}"/>
              </a:ext>
            </a:extLst>
          </p:cNvPr>
          <p:cNvPicPr>
            <a:picLocks noChangeAspect="1"/>
          </p:cNvPicPr>
          <p:nvPr/>
        </p:nvPicPr>
        <p:blipFill rotWithShape="1">
          <a:blip r:embed="rId6"/>
          <a:srcRect l="26250" t="27037" r="39167" b="52147"/>
          <a:stretch/>
        </p:blipFill>
        <p:spPr>
          <a:xfrm>
            <a:off x="2875756" y="6312472"/>
            <a:ext cx="12346619" cy="41803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2A088E45-DA39-4C38-855C-D7F81DB1E49E}"/>
              </a:ext>
            </a:extLst>
          </p:cNvPr>
          <p:cNvSpPr>
            <a:spLocks noGrp="1" noChangeArrowheads="1"/>
          </p:cNvSpPr>
          <p:nvPr>
            <p:ph type="title"/>
          </p:nvPr>
        </p:nvSpPr>
        <p:spPr>
          <a:xfrm>
            <a:off x="7447756" y="-202310"/>
            <a:ext cx="6506123" cy="1148549"/>
          </a:xfrm>
        </p:spPr>
        <p:txBody>
          <a:bodyPr lIns="140333" tIns="72973" rIns="140333" bIns="72973"/>
          <a:lstStyle/>
          <a:p>
            <a:pPr>
              <a:buSzPct val="45000"/>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pPr>
            <a:r>
              <a:rPr lang="en-US" altLang="en-US" sz="4800" b="1" dirty="0">
                <a:solidFill>
                  <a:srgbClr val="C00000"/>
                </a:solidFill>
                <a:latin typeface="Times New Roman" panose="02020603050405020304" pitchFamily="18" charset="0"/>
                <a:cs typeface="Times New Roman" panose="02020603050405020304" pitchFamily="18" charset="0"/>
              </a:rPr>
              <a:t>Edge Adjacency Matrix</a:t>
            </a:r>
            <a:endParaRPr lang="hr-HR" altLang="en-US" sz="4800" b="1"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3F8E471-A214-44C8-AA3D-338E1844FB1F}"/>
                  </a:ext>
                </a:extLst>
              </p:cNvPr>
              <p:cNvSpPr txBox="1"/>
              <p:nvPr/>
            </p:nvSpPr>
            <p:spPr>
              <a:xfrm>
                <a:off x="894557" y="5532159"/>
                <a:ext cx="17221199" cy="3037498"/>
              </a:xfrm>
              <a:prstGeom prst="rect">
                <a:avLst/>
              </a:prstGeom>
              <a:noFill/>
            </p:spPr>
            <p:txBody>
              <a:bodyPr wrap="square">
                <a:spAutoFit/>
              </a:bodyPr>
              <a:lstStyle/>
              <a:p>
                <a:r>
                  <a:rPr lang="en-US" sz="3200" spc="-5" dirty="0">
                    <a:latin typeface="Times New Roman"/>
                    <a:cs typeface="Times New Roman"/>
                  </a:rPr>
                  <a:t>The </a:t>
                </a:r>
                <a:r>
                  <a:rPr lang="en-US" sz="3200" i="1" spc="-5" dirty="0">
                    <a:latin typeface="Times New Roman"/>
                    <a:cs typeface="Times New Roman"/>
                  </a:rPr>
                  <a:t>edge-adjacency </a:t>
                </a:r>
                <a:r>
                  <a:rPr lang="en-US" sz="3200" i="1" dirty="0">
                    <a:latin typeface="Times New Roman"/>
                    <a:cs typeface="Times New Roman"/>
                  </a:rPr>
                  <a:t>matrix</a:t>
                </a:r>
                <a:r>
                  <a:rPr lang="en-US" sz="3200" dirty="0">
                    <a:latin typeface="Times New Roman"/>
                    <a:cs typeface="Times New Roman"/>
                  </a:rPr>
                  <a:t>, </a:t>
                </a:r>
                <a:r>
                  <a:rPr lang="en-US" sz="3200" spc="-5" dirty="0">
                    <a:latin typeface="Times New Roman"/>
                    <a:cs typeface="Times New Roman"/>
                  </a:rPr>
                  <a:t>denoted </a:t>
                </a:r>
                <a:r>
                  <a:rPr lang="en-US" sz="3200" dirty="0">
                    <a:latin typeface="Times New Roman"/>
                    <a:cs typeface="Times New Roman"/>
                  </a:rPr>
                  <a:t>by </a:t>
                </a:r>
                <a:r>
                  <a:rPr lang="en-US" sz="3200" b="1" spc="-5" dirty="0">
                    <a:latin typeface="Times New Roman"/>
                    <a:cs typeface="Times New Roman"/>
                  </a:rPr>
                  <a:t>E</a:t>
                </a:r>
                <a:r>
                  <a:rPr lang="en-US" sz="3200" spc="-5" dirty="0">
                    <a:latin typeface="Times New Roman"/>
                    <a:cs typeface="Times New Roman"/>
                  </a:rPr>
                  <a:t>, </a:t>
                </a:r>
                <a:r>
                  <a:rPr lang="en-US" sz="3200" dirty="0">
                    <a:latin typeface="Times New Roman"/>
                    <a:cs typeface="Times New Roman"/>
                  </a:rPr>
                  <a:t>of an </a:t>
                </a:r>
                <a:r>
                  <a:rPr lang="en-US" sz="3200" spc="-5" dirty="0">
                    <a:latin typeface="Times New Roman"/>
                    <a:cs typeface="Times New Roman"/>
                  </a:rPr>
                  <a:t>edge-labeled connected  graph </a:t>
                </a:r>
                <a:r>
                  <a:rPr lang="en-US" sz="3200" i="1" dirty="0">
                    <a:latin typeface="Times New Roman"/>
                    <a:cs typeface="Times New Roman"/>
                  </a:rPr>
                  <a:t>G </a:t>
                </a:r>
                <a:r>
                  <a:rPr lang="en-US" sz="3200" dirty="0">
                    <a:latin typeface="Times New Roman"/>
                    <a:cs typeface="Times New Roman"/>
                  </a:rPr>
                  <a:t>is a square </a:t>
                </a:r>
                <a:r>
                  <a:rPr lang="en-US" sz="3200" i="1" dirty="0">
                    <a:latin typeface="Times New Roman"/>
                    <a:cs typeface="Times New Roman"/>
                  </a:rPr>
                  <a:t>E </a:t>
                </a:r>
                <a:r>
                  <a:rPr lang="en-US" sz="3200" dirty="0">
                    <a:latin typeface="Symbol"/>
                    <a:cs typeface="Symbol"/>
                  </a:rPr>
                  <a:t></a:t>
                </a:r>
                <a:r>
                  <a:rPr lang="en-US" sz="3200" dirty="0">
                    <a:latin typeface="Times New Roman"/>
                    <a:cs typeface="Times New Roman"/>
                  </a:rPr>
                  <a:t> </a:t>
                </a:r>
                <a:r>
                  <a:rPr lang="en-US" sz="3200" i="1" dirty="0">
                    <a:latin typeface="Times New Roman"/>
                    <a:cs typeface="Times New Roman"/>
                  </a:rPr>
                  <a:t>E </a:t>
                </a:r>
                <a:r>
                  <a:rPr lang="en-US" sz="3200" spc="-5" dirty="0">
                    <a:latin typeface="Times New Roman"/>
                    <a:cs typeface="Times New Roman"/>
                  </a:rPr>
                  <a:t>matrix </a:t>
                </a:r>
                <a:r>
                  <a:rPr lang="en-US" sz="3200" spc="-10" dirty="0">
                    <a:latin typeface="Times New Roman"/>
                    <a:cs typeface="Times New Roman"/>
                  </a:rPr>
                  <a:t>which </a:t>
                </a:r>
                <a:r>
                  <a:rPr lang="en-US" sz="3200" spc="-5" dirty="0">
                    <a:latin typeface="Times New Roman"/>
                    <a:cs typeface="Times New Roman"/>
                  </a:rPr>
                  <a:t>is determined </a:t>
                </a:r>
                <a:r>
                  <a:rPr lang="en-US" sz="3200" dirty="0">
                    <a:latin typeface="Times New Roman"/>
                    <a:cs typeface="Times New Roman"/>
                  </a:rPr>
                  <a:t>by the </a:t>
                </a:r>
                <a:r>
                  <a:rPr lang="en-US" sz="3200" spc="-5" dirty="0">
                    <a:latin typeface="Times New Roman"/>
                    <a:cs typeface="Times New Roman"/>
                  </a:rPr>
                  <a:t>adjacencies </a:t>
                </a:r>
                <a:r>
                  <a:rPr lang="en-US" sz="3200" dirty="0">
                    <a:latin typeface="Times New Roman"/>
                    <a:cs typeface="Times New Roman"/>
                  </a:rPr>
                  <a:t>of  </a:t>
                </a:r>
                <a:r>
                  <a:rPr lang="en-US" sz="3200" spc="-5" dirty="0">
                    <a:latin typeface="Times New Roman"/>
                    <a:cs typeface="Times New Roman"/>
                  </a:rPr>
                  <a:t>edges</a:t>
                </a:r>
                <a:r>
                  <a:rPr lang="en-US" sz="3200" spc="-15" dirty="0">
                    <a:latin typeface="Times New Roman"/>
                    <a:cs typeface="Times New Roman"/>
                  </a:rPr>
                  <a:t> </a:t>
                </a:r>
              </a:p>
              <a:p>
                <a:endParaRPr lang="en-US" sz="2800" spc="-15" dirty="0">
                  <a:latin typeface="Times New Roman"/>
                  <a:cs typeface="Times New Roman"/>
                </a:endParaRPr>
              </a:p>
              <a:p>
                <a14:m>
                  <m:oMath xmlns:m="http://schemas.openxmlformats.org/officeDocument/2006/math">
                    <m:sSub>
                      <m:sSubPr>
                        <m:ctrlPr>
                          <a:rPr lang="en-US" sz="4800" i="1" dirty="0" smtClean="0">
                            <a:latin typeface="Cambria Math" panose="02040503050406030204" pitchFamily="18" charset="0"/>
                            <a:cs typeface="Times New Roman"/>
                          </a:rPr>
                        </m:ctrlPr>
                      </m:sSubPr>
                      <m:e>
                        <m:d>
                          <m:dPr>
                            <m:begChr m:val="["/>
                            <m:endChr m:val="]"/>
                            <m:ctrlPr>
                              <a:rPr lang="en-US" sz="4800" i="1">
                                <a:latin typeface="Cambria Math" panose="02040503050406030204" pitchFamily="18" charset="0"/>
                                <a:cs typeface="Times New Roman"/>
                              </a:rPr>
                            </m:ctrlPr>
                          </m:dPr>
                          <m:e>
                            <m:r>
                              <a:rPr lang="en-US" sz="4800" b="0" i="1" smtClean="0">
                                <a:latin typeface="Cambria Math" panose="02040503050406030204" pitchFamily="18" charset="0"/>
                                <a:cs typeface="Times New Roman"/>
                              </a:rPr>
                              <m:t>𝐸</m:t>
                            </m:r>
                          </m:e>
                        </m:d>
                      </m:e>
                      <m:sub>
                        <m:r>
                          <a:rPr lang="en-US" sz="4800" b="0" i="1" dirty="0" smtClean="0">
                            <a:latin typeface="Cambria Math" panose="02040503050406030204" pitchFamily="18" charset="0"/>
                            <a:cs typeface="Times New Roman"/>
                          </a:rPr>
                          <m:t>𝑖𝑗</m:t>
                        </m:r>
                        <m:r>
                          <a:rPr lang="en-US" sz="4800" b="0" i="1" dirty="0" smtClean="0">
                            <a:latin typeface="Cambria Math" panose="02040503050406030204" pitchFamily="18" charset="0"/>
                            <a:cs typeface="Times New Roman"/>
                          </a:rPr>
                          <m:t>        </m:t>
                        </m:r>
                      </m:sub>
                    </m:sSub>
                  </m:oMath>
                </a14:m>
                <a:r>
                  <a:rPr lang="en-US" sz="3200" dirty="0">
                    <a:latin typeface="Times New Roman"/>
                    <a:cs typeface="Times New Roman"/>
                  </a:rPr>
                  <a:t>=           </a:t>
                </a:r>
                <a14:m>
                  <m:oMath xmlns:m="http://schemas.openxmlformats.org/officeDocument/2006/math">
                    <m:d>
                      <m:dPr>
                        <m:begChr m:val="{"/>
                        <m:endChr m:val=""/>
                        <m:ctrlPr>
                          <a:rPr lang="en-US" sz="3200" i="1" dirty="0" smtClean="0">
                            <a:latin typeface="Cambria Math" panose="02040503050406030204" pitchFamily="18" charset="0"/>
                            <a:cs typeface="Times New Roman"/>
                          </a:rPr>
                        </m:ctrlPr>
                      </m:dPr>
                      <m:e>
                        <m:eqArr>
                          <m:eqArrPr>
                            <m:ctrlPr>
                              <a:rPr lang="en-US" sz="3200" i="1" dirty="0" smtClean="0">
                                <a:latin typeface="Cambria Math" panose="02040503050406030204" pitchFamily="18" charset="0"/>
                                <a:cs typeface="Times New Roman"/>
                              </a:rPr>
                            </m:ctrlPr>
                          </m:eqArrPr>
                          <m:e>
                            <m:r>
                              <a:rPr lang="en-US" sz="3200" b="0" i="1" dirty="0" smtClean="0">
                                <a:latin typeface="Cambria Math" panose="02040503050406030204" pitchFamily="18" charset="0"/>
                                <a:cs typeface="Times New Roman"/>
                              </a:rPr>
                              <m:t>1,</m:t>
                            </m:r>
                            <m:r>
                              <m:rPr>
                                <m:nor/>
                              </m:rPr>
                              <a:rPr lang="en-US" sz="3200" spc="5" dirty="0">
                                <a:latin typeface="Times New Roman"/>
                                <a:cs typeface="Times New Roman"/>
                              </a:rPr>
                              <m:t>if</m:t>
                            </m:r>
                            <m:r>
                              <m:rPr>
                                <m:nor/>
                              </m:rPr>
                              <a:rPr lang="en-US" sz="3200" spc="5" dirty="0">
                                <a:latin typeface="Times New Roman"/>
                                <a:cs typeface="Times New Roman"/>
                              </a:rPr>
                              <m:t> </m:t>
                            </m:r>
                            <m:r>
                              <m:rPr>
                                <m:nor/>
                              </m:rPr>
                              <a:rPr lang="en-US" sz="3200" b="0" i="0" spc="5" dirty="0" smtClean="0">
                                <a:latin typeface="Times New Roman"/>
                                <a:cs typeface="Times New Roman"/>
                              </a:rPr>
                              <m:t>edges</m:t>
                            </m:r>
                            <m:r>
                              <m:rPr>
                                <m:nor/>
                              </m:rPr>
                              <a:rPr lang="en-US" sz="3200" spc="-10" dirty="0">
                                <a:latin typeface="Times New Roman"/>
                                <a:cs typeface="Times New Roman"/>
                              </a:rPr>
                              <m:t>s</m:t>
                            </m:r>
                            <m:r>
                              <m:rPr>
                                <m:nor/>
                              </m:rPr>
                              <a:rPr lang="en-US" sz="3200" spc="-10" dirty="0">
                                <a:latin typeface="Times New Roman"/>
                                <a:cs typeface="Times New Roman"/>
                              </a:rPr>
                              <m:t> </m:t>
                            </m:r>
                            <m:r>
                              <m:rPr>
                                <m:nor/>
                              </m:rPr>
                              <a:rPr lang="en-US" sz="3200" i="1" spc="5" dirty="0">
                                <a:latin typeface="Times New Roman"/>
                                <a:cs typeface="Times New Roman"/>
                              </a:rPr>
                              <m:t>i</m:t>
                            </m:r>
                            <m:r>
                              <m:rPr>
                                <m:nor/>
                              </m:rPr>
                              <a:rPr lang="en-US" sz="3200" i="1" spc="5" dirty="0">
                                <a:latin typeface="Times New Roman"/>
                                <a:cs typeface="Times New Roman"/>
                              </a:rPr>
                              <m:t> </m:t>
                            </m:r>
                            <m:r>
                              <m:rPr>
                                <m:nor/>
                              </m:rPr>
                              <a:rPr lang="en-US" sz="3200" spc="-5" dirty="0">
                                <a:latin typeface="Times New Roman"/>
                                <a:cs typeface="Times New Roman"/>
                              </a:rPr>
                              <m:t>and</m:t>
                            </m:r>
                            <m:r>
                              <m:rPr>
                                <m:nor/>
                              </m:rPr>
                              <a:rPr lang="en-US" sz="3200" spc="-5" dirty="0">
                                <a:latin typeface="Times New Roman"/>
                                <a:cs typeface="Times New Roman"/>
                              </a:rPr>
                              <m:t> </m:t>
                            </m:r>
                            <m:r>
                              <m:rPr>
                                <m:nor/>
                              </m:rPr>
                              <a:rPr lang="en-US" sz="3200" i="1" spc="5" dirty="0">
                                <a:latin typeface="Times New Roman"/>
                                <a:cs typeface="Times New Roman"/>
                              </a:rPr>
                              <m:t>j</m:t>
                            </m:r>
                            <m:r>
                              <m:rPr>
                                <m:nor/>
                              </m:rPr>
                              <a:rPr lang="en-US" sz="3200" i="1" spc="5" dirty="0">
                                <a:latin typeface="Times New Roman"/>
                                <a:cs typeface="Times New Roman"/>
                              </a:rPr>
                              <m:t> </m:t>
                            </m:r>
                            <m:r>
                              <m:rPr>
                                <m:nor/>
                              </m:rPr>
                              <a:rPr lang="en-US" sz="3200" spc="-5" dirty="0">
                                <a:latin typeface="Times New Roman"/>
                                <a:cs typeface="Times New Roman"/>
                              </a:rPr>
                              <m:t>are</m:t>
                            </m:r>
                            <m:r>
                              <m:rPr>
                                <m:nor/>
                              </m:rPr>
                              <a:rPr lang="en-US" sz="3200" spc="65" dirty="0">
                                <a:latin typeface="Times New Roman"/>
                                <a:cs typeface="Times New Roman"/>
                              </a:rPr>
                              <m:t> </m:t>
                            </m:r>
                            <m:r>
                              <m:rPr>
                                <m:nor/>
                              </m:rPr>
                              <a:rPr lang="en-US" sz="3200" spc="-10" dirty="0">
                                <a:latin typeface="Times New Roman"/>
                                <a:cs typeface="Times New Roman"/>
                              </a:rPr>
                              <m:t>adjacent</m:t>
                            </m:r>
                          </m:e>
                          <m:e>
                            <m:r>
                              <a:rPr lang="en-US" sz="3200" b="0" i="1" dirty="0" smtClean="0">
                                <a:latin typeface="Cambria Math" panose="02040503050406030204" pitchFamily="18" charset="0"/>
                                <a:cs typeface="Times New Roman"/>
                              </a:rPr>
                              <m:t>0,                                  </m:t>
                            </m:r>
                            <m:r>
                              <a:rPr lang="en-US" sz="3200" b="0" i="1" dirty="0" smtClean="0">
                                <a:latin typeface="Cambria Math" panose="02040503050406030204" pitchFamily="18" charset="0"/>
                                <a:cs typeface="Times New Roman"/>
                              </a:rPr>
                              <m:t>𝑜𝑡h𝑒𝑟𝑤𝑖𝑠𝑒</m:t>
                            </m:r>
                          </m:e>
                        </m:eqArr>
                      </m:e>
                    </m:d>
                  </m:oMath>
                </a14:m>
                <a:endParaRPr lang="en-US" sz="2800" dirty="0">
                  <a:latin typeface="Times New Roman"/>
                  <a:cs typeface="Times New Roman"/>
                </a:endParaRPr>
              </a:p>
              <a:p>
                <a:endParaRPr lang="en-IN" sz="2800" dirty="0"/>
              </a:p>
            </p:txBody>
          </p:sp>
        </mc:Choice>
        <mc:Fallback xmlns="">
          <p:sp>
            <p:nvSpPr>
              <p:cNvPr id="7" name="TextBox 6">
                <a:extLst>
                  <a:ext uri="{FF2B5EF4-FFF2-40B4-BE49-F238E27FC236}">
                    <a16:creationId xmlns:a16="http://schemas.microsoft.com/office/drawing/2014/main" id="{93F8E471-A214-44C8-AA3D-338E1844FB1F}"/>
                  </a:ext>
                </a:extLst>
              </p:cNvPr>
              <p:cNvSpPr txBox="1">
                <a:spLocks noRot="1" noChangeAspect="1" noMove="1" noResize="1" noEditPoints="1" noAdjustHandles="1" noChangeArrowheads="1" noChangeShapeType="1" noTextEdit="1"/>
              </p:cNvSpPr>
              <p:nvPr/>
            </p:nvSpPr>
            <p:spPr>
              <a:xfrm>
                <a:off x="894557" y="5532159"/>
                <a:ext cx="17221199" cy="3037498"/>
              </a:xfrm>
              <a:prstGeom prst="rect">
                <a:avLst/>
              </a:prstGeom>
              <a:blipFill>
                <a:blip r:embed="rId2"/>
                <a:stretch>
                  <a:fillRect l="-920" t="-2610"/>
                </a:stretch>
              </a:blipFill>
            </p:spPr>
            <p:txBody>
              <a:bodyPr/>
              <a:lstStyle/>
              <a:p>
                <a:r>
                  <a:rPr lang="en-IN">
                    <a:noFill/>
                  </a:rPr>
                  <a:t> </a:t>
                </a:r>
              </a:p>
            </p:txBody>
          </p:sp>
        </mc:Fallback>
      </mc:AlternateContent>
      <p:sp>
        <p:nvSpPr>
          <p:cNvPr id="8" name="object 10">
            <a:extLst>
              <a:ext uri="{FF2B5EF4-FFF2-40B4-BE49-F238E27FC236}">
                <a16:creationId xmlns:a16="http://schemas.microsoft.com/office/drawing/2014/main" id="{EAAFDB30-7D48-4BF6-A2FE-B1CD281EE7BE}"/>
              </a:ext>
            </a:extLst>
          </p:cNvPr>
          <p:cNvSpPr txBox="1"/>
          <p:nvPr/>
        </p:nvSpPr>
        <p:spPr>
          <a:xfrm>
            <a:off x="208756" y="8115386"/>
            <a:ext cx="18669000" cy="2059090"/>
          </a:xfrm>
          <a:prstGeom prst="rect">
            <a:avLst/>
          </a:prstGeom>
        </p:spPr>
        <p:txBody>
          <a:bodyPr vert="horz" wrap="square" lIns="0" tIns="12700" rIns="0" bIns="0" rtlCol="0">
            <a:spAutoFit/>
          </a:bodyPr>
          <a:lstStyle/>
          <a:p>
            <a:pPr marL="63500" marR="55244" indent="448945">
              <a:lnSpc>
                <a:spcPct val="143800"/>
              </a:lnSpc>
            </a:pPr>
            <a:r>
              <a:rPr lang="en-US" sz="3200" dirty="0">
                <a:latin typeface="Times New Roman"/>
                <a:cs typeface="Times New Roman"/>
              </a:rPr>
              <a:t>I</a:t>
            </a:r>
            <a:r>
              <a:rPr sz="3200" dirty="0">
                <a:latin typeface="Times New Roman"/>
                <a:cs typeface="Times New Roman"/>
              </a:rPr>
              <a:t>t </a:t>
            </a:r>
            <a:r>
              <a:rPr sz="3200" spc="-5" dirty="0">
                <a:latin typeface="Times New Roman"/>
                <a:cs typeface="Times New Roman"/>
              </a:rPr>
              <a:t>should </a:t>
            </a:r>
            <a:r>
              <a:rPr sz="3200" dirty="0">
                <a:latin typeface="Times New Roman"/>
                <a:cs typeface="Times New Roman"/>
              </a:rPr>
              <a:t>be </a:t>
            </a:r>
            <a:r>
              <a:rPr sz="3200" spc="-10" dirty="0">
                <a:latin typeface="Times New Roman"/>
                <a:cs typeface="Times New Roman"/>
              </a:rPr>
              <a:t>noted </a:t>
            </a:r>
            <a:r>
              <a:rPr sz="3200" spc="-5" dirty="0">
                <a:latin typeface="Times New Roman"/>
                <a:cs typeface="Times New Roman"/>
              </a:rPr>
              <a:t>that the vertex-adjacency matrix </a:t>
            </a:r>
            <a:r>
              <a:rPr sz="3200" i="1" spc="-5" dirty="0">
                <a:latin typeface="Times New Roman"/>
                <a:cs typeface="Times New Roman"/>
              </a:rPr>
              <a:t>uniquely  </a:t>
            </a:r>
            <a:r>
              <a:rPr sz="3200" spc="-5" dirty="0">
                <a:latin typeface="Times New Roman"/>
                <a:cs typeface="Times New Roman"/>
              </a:rPr>
              <a:t>determines </a:t>
            </a:r>
            <a:r>
              <a:rPr sz="3200" dirty="0">
                <a:latin typeface="Times New Roman"/>
                <a:cs typeface="Times New Roman"/>
              </a:rPr>
              <a:t>a </a:t>
            </a:r>
            <a:r>
              <a:rPr sz="3200" spc="-5" dirty="0">
                <a:latin typeface="Times New Roman"/>
                <a:cs typeface="Times New Roman"/>
              </a:rPr>
              <a:t>graph, but the edge-adjacency matrix </a:t>
            </a:r>
            <a:r>
              <a:rPr sz="3200" i="1" spc="-5" dirty="0">
                <a:latin typeface="Times New Roman"/>
                <a:cs typeface="Times New Roman"/>
              </a:rPr>
              <a:t>does </a:t>
            </a:r>
            <a:r>
              <a:rPr sz="3200" i="1" dirty="0">
                <a:latin typeface="Times New Roman"/>
                <a:cs typeface="Times New Roman"/>
              </a:rPr>
              <a:t>not</a:t>
            </a:r>
            <a:r>
              <a:rPr sz="3200" dirty="0">
                <a:latin typeface="Times New Roman"/>
                <a:cs typeface="Times New Roman"/>
              </a:rPr>
              <a:t>, </a:t>
            </a:r>
            <a:r>
              <a:rPr sz="3200" spc="-5" dirty="0">
                <a:latin typeface="Times New Roman"/>
                <a:cs typeface="Times New Roman"/>
              </a:rPr>
              <a:t>that </a:t>
            </a:r>
            <a:r>
              <a:rPr sz="3200" dirty="0">
                <a:latin typeface="Times New Roman"/>
                <a:cs typeface="Times New Roman"/>
              </a:rPr>
              <a:t>is, </a:t>
            </a:r>
            <a:r>
              <a:rPr sz="3200" spc="-5" dirty="0">
                <a:latin typeface="Times New Roman"/>
                <a:cs typeface="Times New Roman"/>
              </a:rPr>
              <a:t>there are  known graphs </a:t>
            </a:r>
            <a:r>
              <a:rPr sz="3200" spc="-10" dirty="0">
                <a:latin typeface="Times New Roman"/>
                <a:cs typeface="Times New Roman"/>
              </a:rPr>
              <a:t>with </a:t>
            </a:r>
            <a:r>
              <a:rPr sz="3200" i="1" spc="-5" dirty="0">
                <a:latin typeface="Times New Roman"/>
                <a:cs typeface="Times New Roman"/>
              </a:rPr>
              <a:t>identical </a:t>
            </a:r>
            <a:r>
              <a:rPr sz="3200" spc="-5" dirty="0">
                <a:latin typeface="Times New Roman"/>
                <a:cs typeface="Times New Roman"/>
              </a:rPr>
              <a:t>edge-adjacency matrices. </a:t>
            </a:r>
            <a:r>
              <a:rPr sz="3200" dirty="0">
                <a:latin typeface="Times New Roman"/>
                <a:cs typeface="Times New Roman"/>
              </a:rPr>
              <a:t>A </a:t>
            </a:r>
            <a:r>
              <a:rPr sz="3200" spc="-5" dirty="0">
                <a:latin typeface="Times New Roman"/>
                <a:cs typeface="Times New Roman"/>
              </a:rPr>
              <a:t>pair </a:t>
            </a:r>
            <a:r>
              <a:rPr sz="3200" dirty="0">
                <a:latin typeface="Times New Roman"/>
                <a:cs typeface="Times New Roman"/>
              </a:rPr>
              <a:t>of  </a:t>
            </a:r>
            <a:r>
              <a:rPr sz="3200" spc="-5" dirty="0">
                <a:latin typeface="Times New Roman"/>
                <a:cs typeface="Times New Roman"/>
              </a:rPr>
              <a:t>nonisomorphic graphs </a:t>
            </a:r>
            <a:r>
              <a:rPr sz="3200" dirty="0">
                <a:latin typeface="Times New Roman"/>
                <a:cs typeface="Times New Roman"/>
              </a:rPr>
              <a:t>– </a:t>
            </a:r>
            <a:r>
              <a:rPr sz="3200" spc="-5" dirty="0">
                <a:latin typeface="Times New Roman"/>
                <a:cs typeface="Times New Roman"/>
              </a:rPr>
              <a:t>the three-point star </a:t>
            </a:r>
            <a:r>
              <a:rPr sz="3200" i="1" dirty="0">
                <a:latin typeface="Times New Roman"/>
                <a:cs typeface="Times New Roman"/>
              </a:rPr>
              <a:t>S</a:t>
            </a:r>
            <a:r>
              <a:rPr sz="3200" baseline="-12345" dirty="0">
                <a:latin typeface="Times New Roman"/>
                <a:cs typeface="Times New Roman"/>
              </a:rPr>
              <a:t>3 </a:t>
            </a:r>
            <a:r>
              <a:rPr sz="3200" spc="-5" dirty="0">
                <a:latin typeface="Times New Roman"/>
                <a:cs typeface="Times New Roman"/>
              </a:rPr>
              <a:t>and the cycle </a:t>
            </a:r>
            <a:r>
              <a:rPr sz="3200" dirty="0">
                <a:latin typeface="Times New Roman"/>
                <a:cs typeface="Times New Roman"/>
              </a:rPr>
              <a:t>on </a:t>
            </a:r>
            <a:r>
              <a:rPr sz="3200" spc="-5" dirty="0">
                <a:latin typeface="Times New Roman"/>
                <a:cs typeface="Times New Roman"/>
              </a:rPr>
              <a:t>three vertices  </a:t>
            </a:r>
            <a:r>
              <a:rPr sz="3200" i="1" spc="-5" dirty="0">
                <a:latin typeface="Times New Roman"/>
                <a:cs typeface="Times New Roman"/>
              </a:rPr>
              <a:t>C</a:t>
            </a:r>
            <a:r>
              <a:rPr sz="3200" spc="-7" baseline="-12345" dirty="0">
                <a:latin typeface="Times New Roman"/>
                <a:cs typeface="Times New Roman"/>
              </a:rPr>
              <a:t>3 </a:t>
            </a:r>
            <a:r>
              <a:rPr sz="3200" dirty="0">
                <a:latin typeface="Times New Roman"/>
                <a:cs typeface="Times New Roman"/>
              </a:rPr>
              <a:t>– </a:t>
            </a:r>
            <a:r>
              <a:rPr sz="3200" spc="-5" dirty="0">
                <a:latin typeface="Times New Roman"/>
                <a:cs typeface="Times New Roman"/>
              </a:rPr>
              <a:t>possessing identical edge-adjacency matrices</a:t>
            </a:r>
            <a:r>
              <a:rPr lang="en-US" sz="3200" spc="-5" dirty="0">
                <a:latin typeface="Times New Roman"/>
                <a:cs typeface="Times New Roman"/>
              </a:rPr>
              <a:t>.</a:t>
            </a:r>
            <a:endParaRPr sz="3200" dirty="0">
              <a:latin typeface="Times New Roman"/>
              <a:cs typeface="Times New Roman"/>
            </a:endParaRPr>
          </a:p>
        </p:txBody>
      </p:sp>
      <p:grpSp>
        <p:nvGrpSpPr>
          <p:cNvPr id="32" name="Group 31">
            <a:extLst>
              <a:ext uri="{FF2B5EF4-FFF2-40B4-BE49-F238E27FC236}">
                <a16:creationId xmlns:a16="http://schemas.microsoft.com/office/drawing/2014/main" id="{2231D352-F410-409B-8B6D-ECB56EA6CDD8}"/>
              </a:ext>
            </a:extLst>
          </p:cNvPr>
          <p:cNvGrpSpPr/>
          <p:nvPr/>
        </p:nvGrpSpPr>
        <p:grpSpPr>
          <a:xfrm>
            <a:off x="4018756" y="1527744"/>
            <a:ext cx="9100231" cy="3530686"/>
            <a:chOff x="1277483" y="2133951"/>
            <a:chExt cx="8944425" cy="3530686"/>
          </a:xfrm>
        </p:grpSpPr>
        <p:grpSp>
          <p:nvGrpSpPr>
            <p:cNvPr id="30" name="Group 29">
              <a:extLst>
                <a:ext uri="{FF2B5EF4-FFF2-40B4-BE49-F238E27FC236}">
                  <a16:creationId xmlns:a16="http://schemas.microsoft.com/office/drawing/2014/main" id="{DDB03485-1255-47EF-9221-FB4C0ED04C9D}"/>
                </a:ext>
              </a:extLst>
            </p:cNvPr>
            <p:cNvGrpSpPr/>
            <p:nvPr/>
          </p:nvGrpSpPr>
          <p:grpSpPr>
            <a:xfrm>
              <a:off x="8362156" y="2769680"/>
              <a:ext cx="1859752" cy="1231747"/>
              <a:chOff x="8362156" y="2769680"/>
              <a:chExt cx="1859752" cy="1231747"/>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6BFE08-E17A-463A-84C7-E295D4C3C761}"/>
                      </a:ext>
                    </a:extLst>
                  </p:cNvPr>
                  <p:cNvSpPr txBox="1"/>
                  <p:nvPr/>
                </p:nvSpPr>
                <p:spPr>
                  <a:xfrm>
                    <a:off x="10160003" y="2769680"/>
                    <a:ext cx="61905" cy="12317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2800" i="1" smtClean="0">
                                  <a:latin typeface="Cambria Math" panose="02040503050406030204" pitchFamily="18" charset="0"/>
                                </a:rPr>
                              </m:ctrlPr>
                            </m:dPr>
                            <m:e>
                              <m:m>
                                <m:mPr>
                                  <m:mcs>
                                    <m:mc>
                                      <m:mcPr>
                                        <m:count m:val="3"/>
                                        <m:mcJc m:val="center"/>
                                      </m:mcPr>
                                    </m:mc>
                                  </m:mcs>
                                  <m:ctrlPr>
                                    <a:rPr lang="en-IN" sz="2800" i="1" smtClean="0">
                                      <a:latin typeface="Cambria Math" panose="02040503050406030204" pitchFamily="18" charset="0"/>
                                    </a:rPr>
                                  </m:ctrlPr>
                                </m:mPr>
                                <m:mr>
                                  <m:e>
                                    <m:r>
                                      <m:rPr>
                                        <m:brk m:alnAt="7"/>
                                      </m:rPr>
                                      <a:rPr lang="en-US" sz="2800" b="0" i="1" smtClean="0">
                                        <a:latin typeface="Cambria Math" panose="02040503050406030204" pitchFamily="18" charset="0"/>
                                      </a:rPr>
                                      <m:t>0</m:t>
                                    </m:r>
                                  </m:e>
                                  <m:e>
                                    <m:r>
                                      <a:rPr lang="en-US" sz="2800" b="0" i="1" smtClean="0">
                                        <a:latin typeface="Cambria Math" panose="02040503050406030204" pitchFamily="18" charset="0"/>
                                      </a:rPr>
                                      <m:t>1</m:t>
                                    </m:r>
                                  </m:e>
                                  <m:e>
                                    <m:r>
                                      <a:rPr lang="en-US" sz="2800" b="0" i="1" smtClean="0">
                                        <a:latin typeface="Cambria Math" panose="02040503050406030204" pitchFamily="18" charset="0"/>
                                      </a:rPr>
                                      <m:t>1</m:t>
                                    </m:r>
                                  </m:e>
                                </m:mr>
                                <m:mr>
                                  <m:e>
                                    <m:r>
                                      <a:rPr lang="en-US" sz="2800" b="0" i="1" smtClean="0">
                                        <a:latin typeface="Cambria Math" panose="02040503050406030204" pitchFamily="18" charset="0"/>
                                      </a:rPr>
                                      <m:t>1</m:t>
                                    </m:r>
                                  </m:e>
                                  <m:e>
                                    <m:r>
                                      <a:rPr lang="en-US" sz="2800" b="0" i="1" smtClean="0">
                                        <a:latin typeface="Cambria Math" panose="02040503050406030204" pitchFamily="18" charset="0"/>
                                      </a:rPr>
                                      <m:t>0</m:t>
                                    </m:r>
                                  </m:e>
                                  <m:e>
                                    <m:r>
                                      <a:rPr lang="en-US" sz="2800" b="0" i="1" smtClean="0">
                                        <a:latin typeface="Cambria Math" panose="02040503050406030204" pitchFamily="18" charset="0"/>
                                      </a:rPr>
                                      <m:t>1</m:t>
                                    </m:r>
                                  </m:e>
                                </m:mr>
                                <m:mr>
                                  <m:e>
                                    <m:r>
                                      <a:rPr lang="en-US" sz="2800" b="0" i="1" smtClean="0">
                                        <a:latin typeface="Cambria Math" panose="02040503050406030204" pitchFamily="18" charset="0"/>
                                      </a:rPr>
                                      <m:t>1</m:t>
                                    </m:r>
                                  </m:e>
                                  <m:e>
                                    <m:r>
                                      <a:rPr lang="en-US" sz="2800" b="0" i="1" smtClean="0">
                                        <a:latin typeface="Cambria Math" panose="02040503050406030204" pitchFamily="18" charset="0"/>
                                      </a:rPr>
                                      <m:t>1</m:t>
                                    </m:r>
                                  </m:e>
                                  <m:e>
                                    <m:r>
                                      <a:rPr lang="en-US" sz="2800" b="0" i="1" smtClean="0">
                                        <a:latin typeface="Cambria Math" panose="02040503050406030204" pitchFamily="18" charset="0"/>
                                      </a:rPr>
                                      <m:t>0</m:t>
                                    </m:r>
                                  </m:e>
                                </m:mr>
                              </m:m>
                            </m:e>
                          </m:d>
                        </m:oMath>
                      </m:oMathPara>
                    </a14:m>
                    <a:endParaRPr lang="en-IN" sz="2800" dirty="0"/>
                  </a:p>
                </p:txBody>
              </p:sp>
            </mc:Choice>
            <mc:Fallback xmlns="">
              <p:sp>
                <p:nvSpPr>
                  <p:cNvPr id="26" name="TextBox 25">
                    <a:extLst>
                      <a:ext uri="{FF2B5EF4-FFF2-40B4-BE49-F238E27FC236}">
                        <a16:creationId xmlns:a16="http://schemas.microsoft.com/office/drawing/2014/main" id="{106BFE08-E17A-463A-84C7-E295D4C3C761}"/>
                      </a:ext>
                    </a:extLst>
                  </p:cNvPr>
                  <p:cNvSpPr txBox="1">
                    <a:spLocks noRot="1" noChangeAspect="1" noMove="1" noResize="1" noEditPoints="1" noAdjustHandles="1" noChangeArrowheads="1" noChangeShapeType="1" noTextEdit="1"/>
                  </p:cNvSpPr>
                  <p:nvPr/>
                </p:nvSpPr>
                <p:spPr>
                  <a:xfrm>
                    <a:off x="10160003" y="2769680"/>
                    <a:ext cx="61905" cy="1231747"/>
                  </a:xfrm>
                  <a:prstGeom prst="rect">
                    <a:avLst/>
                  </a:prstGeom>
                  <a:blipFill>
                    <a:blip r:embed="rId3"/>
                    <a:stretch>
                      <a:fillRect r="-249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07A0F9C-0A2F-49A9-9E75-08F9523D5398}"/>
                      </a:ext>
                    </a:extLst>
                  </p:cNvPr>
                  <p:cNvSpPr txBox="1"/>
                  <p:nvPr/>
                </p:nvSpPr>
                <p:spPr>
                  <a:xfrm>
                    <a:off x="8362156" y="3062387"/>
                    <a:ext cx="14401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cs typeface="Times New Roman"/>
                                </a:rPr>
                              </m:ctrlPr>
                            </m:dPr>
                            <m:e>
                              <m:r>
                                <a:rPr lang="en-US" sz="3600" b="0" i="1" smtClean="0">
                                  <a:latin typeface="Cambria Math" panose="02040503050406030204" pitchFamily="18" charset="0"/>
                                  <a:cs typeface="Times New Roman"/>
                                </a:rPr>
                                <m:t>𝐸</m:t>
                              </m:r>
                            </m:e>
                          </m:d>
                          <m:r>
                            <a:rPr lang="en-US" sz="3600" b="0" i="1" smtClean="0">
                              <a:latin typeface="Cambria Math" panose="02040503050406030204" pitchFamily="18" charset="0"/>
                              <a:cs typeface="Times New Roman"/>
                            </a:rPr>
                            <m:t>=</m:t>
                          </m:r>
                        </m:oMath>
                      </m:oMathPara>
                    </a14:m>
                    <a:endParaRPr lang="en-IN" sz="3600" dirty="0"/>
                  </a:p>
                </p:txBody>
              </p:sp>
            </mc:Choice>
            <mc:Fallback xmlns="">
              <p:sp>
                <p:nvSpPr>
                  <p:cNvPr id="31" name="TextBox 30">
                    <a:extLst>
                      <a:ext uri="{FF2B5EF4-FFF2-40B4-BE49-F238E27FC236}">
                        <a16:creationId xmlns:a16="http://schemas.microsoft.com/office/drawing/2014/main" id="{107A0F9C-0A2F-49A9-9E75-08F9523D5398}"/>
                      </a:ext>
                    </a:extLst>
                  </p:cNvPr>
                  <p:cNvSpPr txBox="1">
                    <a:spLocks noRot="1" noChangeAspect="1" noMove="1" noResize="1" noEditPoints="1" noAdjustHandles="1" noChangeArrowheads="1" noChangeShapeType="1" noTextEdit="1"/>
                  </p:cNvSpPr>
                  <p:nvPr/>
                </p:nvSpPr>
                <p:spPr>
                  <a:xfrm>
                    <a:off x="8362156" y="3062387"/>
                    <a:ext cx="1440100" cy="646331"/>
                  </a:xfrm>
                  <a:prstGeom prst="rect">
                    <a:avLst/>
                  </a:prstGeom>
                  <a:blipFill>
                    <a:blip r:embed="rId4"/>
                    <a:stretch>
                      <a:fillRect/>
                    </a:stretch>
                  </a:blipFill>
                </p:spPr>
                <p:txBody>
                  <a:bodyPr/>
                  <a:lstStyle/>
                  <a:p>
                    <a:r>
                      <a:rPr lang="en-IN">
                        <a:noFill/>
                      </a:rPr>
                      <a:t> </a:t>
                    </a:r>
                  </a:p>
                </p:txBody>
              </p:sp>
            </mc:Fallback>
          </mc:AlternateContent>
        </p:grpSp>
        <p:grpSp>
          <p:nvGrpSpPr>
            <p:cNvPr id="29" name="Group 28">
              <a:extLst>
                <a:ext uri="{FF2B5EF4-FFF2-40B4-BE49-F238E27FC236}">
                  <a16:creationId xmlns:a16="http://schemas.microsoft.com/office/drawing/2014/main" id="{B5FE363D-A649-4B59-A0BC-CDE45846B1AD}"/>
                </a:ext>
              </a:extLst>
            </p:cNvPr>
            <p:cNvGrpSpPr/>
            <p:nvPr/>
          </p:nvGrpSpPr>
          <p:grpSpPr>
            <a:xfrm>
              <a:off x="1277483" y="2133951"/>
              <a:ext cx="5867400" cy="3530686"/>
              <a:chOff x="1277483" y="2133951"/>
              <a:chExt cx="5867400" cy="3530686"/>
            </a:xfrm>
          </p:grpSpPr>
          <p:grpSp>
            <p:nvGrpSpPr>
              <p:cNvPr id="10" name="Group 9">
                <a:extLst>
                  <a:ext uri="{FF2B5EF4-FFF2-40B4-BE49-F238E27FC236}">
                    <a16:creationId xmlns:a16="http://schemas.microsoft.com/office/drawing/2014/main" id="{40D18E2C-CA76-46B1-AB04-05A4F10084EF}"/>
                  </a:ext>
                </a:extLst>
              </p:cNvPr>
              <p:cNvGrpSpPr/>
              <p:nvPr/>
            </p:nvGrpSpPr>
            <p:grpSpPr>
              <a:xfrm>
                <a:off x="1277483" y="2133951"/>
                <a:ext cx="5867400" cy="3530686"/>
                <a:chOff x="2548959" y="5087568"/>
                <a:chExt cx="2890973" cy="1518358"/>
              </a:xfrm>
            </p:grpSpPr>
            <p:sp>
              <p:nvSpPr>
                <p:cNvPr id="11" name="object 11">
                  <a:extLst>
                    <a:ext uri="{FF2B5EF4-FFF2-40B4-BE49-F238E27FC236}">
                      <a16:creationId xmlns:a16="http://schemas.microsoft.com/office/drawing/2014/main" id="{C999AA28-9B9D-4556-9F0E-D9016E3759D8}"/>
                    </a:ext>
                  </a:extLst>
                </p:cNvPr>
                <p:cNvSpPr/>
                <p:nvPr/>
              </p:nvSpPr>
              <p:spPr>
                <a:xfrm>
                  <a:off x="3208159" y="5174620"/>
                  <a:ext cx="0" cy="675005"/>
                </a:xfrm>
                <a:custGeom>
                  <a:avLst/>
                  <a:gdLst/>
                  <a:ahLst/>
                  <a:cxnLst/>
                  <a:rect l="l" t="t" r="r" b="b"/>
                  <a:pathLst>
                    <a:path h="675004">
                      <a:moveTo>
                        <a:pt x="0" y="0"/>
                      </a:moveTo>
                      <a:lnTo>
                        <a:pt x="0" y="674531"/>
                      </a:lnTo>
                    </a:path>
                  </a:pathLst>
                </a:custGeom>
                <a:ln w="12298">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D9423058-F025-4A1D-847B-D8DE6D1E8B11}"/>
                    </a:ext>
                  </a:extLst>
                </p:cNvPr>
                <p:cNvSpPr/>
                <p:nvPr/>
              </p:nvSpPr>
              <p:spPr>
                <a:xfrm>
                  <a:off x="2622261" y="5849152"/>
                  <a:ext cx="586105" cy="339090"/>
                </a:xfrm>
                <a:custGeom>
                  <a:avLst/>
                  <a:gdLst/>
                  <a:ahLst/>
                  <a:cxnLst/>
                  <a:rect l="l" t="t" r="r" b="b"/>
                  <a:pathLst>
                    <a:path w="586105" h="339089">
                      <a:moveTo>
                        <a:pt x="585897" y="0"/>
                      </a:moveTo>
                      <a:lnTo>
                        <a:pt x="0" y="338981"/>
                      </a:lnTo>
                    </a:path>
                  </a:pathLst>
                </a:custGeom>
                <a:ln w="12257">
                  <a:solidFill>
                    <a:srgbClr val="000000"/>
                  </a:solidFill>
                </a:ln>
              </p:spPr>
              <p:txBody>
                <a:bodyPr wrap="square" lIns="0" tIns="0" rIns="0" bIns="0" rtlCol="0"/>
                <a:lstStyle/>
                <a:p>
                  <a:endParaRPr/>
                </a:p>
              </p:txBody>
            </p:sp>
            <p:sp>
              <p:nvSpPr>
                <p:cNvPr id="13" name="object 13">
                  <a:extLst>
                    <a:ext uri="{FF2B5EF4-FFF2-40B4-BE49-F238E27FC236}">
                      <a16:creationId xmlns:a16="http://schemas.microsoft.com/office/drawing/2014/main" id="{511E8368-AC9B-4783-96FD-EE050BA134A6}"/>
                    </a:ext>
                  </a:extLst>
                </p:cNvPr>
                <p:cNvSpPr/>
                <p:nvPr/>
              </p:nvSpPr>
              <p:spPr>
                <a:xfrm>
                  <a:off x="3208159" y="5849152"/>
                  <a:ext cx="586105" cy="339090"/>
                </a:xfrm>
                <a:custGeom>
                  <a:avLst/>
                  <a:gdLst/>
                  <a:ahLst/>
                  <a:cxnLst/>
                  <a:rect l="l" t="t" r="r" b="b"/>
                  <a:pathLst>
                    <a:path w="586104" h="339089">
                      <a:moveTo>
                        <a:pt x="0" y="0"/>
                      </a:moveTo>
                      <a:lnTo>
                        <a:pt x="585579" y="338981"/>
                      </a:lnTo>
                    </a:path>
                  </a:pathLst>
                </a:custGeom>
                <a:ln w="12257">
                  <a:solidFill>
                    <a:srgbClr val="000000"/>
                  </a:solidFill>
                </a:ln>
              </p:spPr>
              <p:txBody>
                <a:bodyPr wrap="square" lIns="0" tIns="0" rIns="0" bIns="0" rtlCol="0"/>
                <a:lstStyle/>
                <a:p>
                  <a:endParaRPr/>
                </a:p>
              </p:txBody>
            </p:sp>
            <p:sp>
              <p:nvSpPr>
                <p:cNvPr id="14" name="object 14">
                  <a:extLst>
                    <a:ext uri="{FF2B5EF4-FFF2-40B4-BE49-F238E27FC236}">
                      <a16:creationId xmlns:a16="http://schemas.microsoft.com/office/drawing/2014/main" id="{6E9FD2DD-AB7C-48BB-8EF3-069461ED71E1}"/>
                    </a:ext>
                  </a:extLst>
                </p:cNvPr>
                <p:cNvSpPr/>
                <p:nvPr/>
              </p:nvSpPr>
              <p:spPr>
                <a:xfrm>
                  <a:off x="4695543" y="5403774"/>
                  <a:ext cx="337820" cy="584835"/>
                </a:xfrm>
                <a:custGeom>
                  <a:avLst/>
                  <a:gdLst/>
                  <a:ahLst/>
                  <a:cxnLst/>
                  <a:rect l="l" t="t" r="r" b="b"/>
                  <a:pathLst>
                    <a:path w="337820" h="584835">
                      <a:moveTo>
                        <a:pt x="0" y="584418"/>
                      </a:moveTo>
                      <a:lnTo>
                        <a:pt x="337198" y="0"/>
                      </a:lnTo>
                    </a:path>
                  </a:pathLst>
                </a:custGeom>
                <a:ln w="12284">
                  <a:solidFill>
                    <a:srgbClr val="000000"/>
                  </a:solidFill>
                </a:ln>
              </p:spPr>
              <p:txBody>
                <a:bodyPr wrap="square" lIns="0" tIns="0" rIns="0" bIns="0" rtlCol="0"/>
                <a:lstStyle/>
                <a:p>
                  <a:endParaRPr/>
                </a:p>
              </p:txBody>
            </p:sp>
            <p:sp>
              <p:nvSpPr>
                <p:cNvPr id="15" name="object 15">
                  <a:extLst>
                    <a:ext uri="{FF2B5EF4-FFF2-40B4-BE49-F238E27FC236}">
                      <a16:creationId xmlns:a16="http://schemas.microsoft.com/office/drawing/2014/main" id="{0DE128C5-8368-491B-893D-2C9F8360D1B3}"/>
                    </a:ext>
                  </a:extLst>
                </p:cNvPr>
                <p:cNvSpPr/>
                <p:nvPr/>
              </p:nvSpPr>
              <p:spPr>
                <a:xfrm>
                  <a:off x="5032742" y="5403774"/>
                  <a:ext cx="340360" cy="586105"/>
                </a:xfrm>
                <a:custGeom>
                  <a:avLst/>
                  <a:gdLst/>
                  <a:ahLst/>
                  <a:cxnLst/>
                  <a:rect l="l" t="t" r="r" b="b"/>
                  <a:pathLst>
                    <a:path w="340360" h="586104">
                      <a:moveTo>
                        <a:pt x="0" y="0"/>
                      </a:moveTo>
                      <a:lnTo>
                        <a:pt x="340227" y="585988"/>
                      </a:lnTo>
                    </a:path>
                  </a:pathLst>
                </a:custGeom>
                <a:ln w="12284">
                  <a:solidFill>
                    <a:srgbClr val="000000"/>
                  </a:solidFill>
                </a:ln>
              </p:spPr>
              <p:txBody>
                <a:bodyPr wrap="square" lIns="0" tIns="0" rIns="0" bIns="0" rtlCol="0"/>
                <a:lstStyle/>
                <a:p>
                  <a:endParaRPr/>
                </a:p>
              </p:txBody>
            </p:sp>
            <p:sp>
              <p:nvSpPr>
                <p:cNvPr id="16" name="object 16">
                  <a:extLst>
                    <a:ext uri="{FF2B5EF4-FFF2-40B4-BE49-F238E27FC236}">
                      <a16:creationId xmlns:a16="http://schemas.microsoft.com/office/drawing/2014/main" id="{59EE8400-4AC4-44EB-87B6-02C9FE3D3EDD}"/>
                    </a:ext>
                  </a:extLst>
                </p:cNvPr>
                <p:cNvSpPr/>
                <p:nvPr/>
              </p:nvSpPr>
              <p:spPr>
                <a:xfrm>
                  <a:off x="4695543" y="5988192"/>
                  <a:ext cx="676275" cy="0"/>
                </a:xfrm>
                <a:custGeom>
                  <a:avLst/>
                  <a:gdLst/>
                  <a:ahLst/>
                  <a:cxnLst/>
                  <a:rect l="l" t="t" r="r" b="b"/>
                  <a:pathLst>
                    <a:path w="676275">
                      <a:moveTo>
                        <a:pt x="0" y="0"/>
                      </a:moveTo>
                      <a:lnTo>
                        <a:pt x="675785" y="0"/>
                      </a:lnTo>
                    </a:path>
                  </a:pathLst>
                </a:custGeom>
                <a:ln w="12244">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C48A62D1-EB26-4627-B799-6BA5D9E57C82}"/>
                    </a:ext>
                  </a:extLst>
                </p:cNvPr>
                <p:cNvSpPr/>
                <p:nvPr/>
              </p:nvSpPr>
              <p:spPr>
                <a:xfrm>
                  <a:off x="4957829" y="5328935"/>
                  <a:ext cx="138973" cy="138721"/>
                </a:xfrm>
                <a:prstGeom prst="rect">
                  <a:avLst/>
                </a:prstGeom>
                <a:blipFill>
                  <a:blip r:embed="rId5" cstate="print"/>
                  <a:stretch>
                    <a:fillRect/>
                  </a:stretch>
                </a:blipFill>
              </p:spPr>
              <p:txBody>
                <a:bodyPr wrap="square" lIns="0" tIns="0" rIns="0" bIns="0" rtlCol="0"/>
                <a:lstStyle/>
                <a:p>
                  <a:endParaRPr/>
                </a:p>
              </p:txBody>
            </p:sp>
            <p:sp>
              <p:nvSpPr>
                <p:cNvPr id="18" name="object 18">
                  <a:extLst>
                    <a:ext uri="{FF2B5EF4-FFF2-40B4-BE49-F238E27FC236}">
                      <a16:creationId xmlns:a16="http://schemas.microsoft.com/office/drawing/2014/main" id="{F500AADB-3D52-4265-ADCA-195C27C90EF2}"/>
                    </a:ext>
                  </a:extLst>
                </p:cNvPr>
                <p:cNvSpPr/>
                <p:nvPr/>
              </p:nvSpPr>
              <p:spPr>
                <a:xfrm>
                  <a:off x="4626688" y="5907360"/>
                  <a:ext cx="139099" cy="138759"/>
                </a:xfrm>
                <a:prstGeom prst="rect">
                  <a:avLst/>
                </a:prstGeom>
                <a:blipFill>
                  <a:blip r:embed="rId6" cstate="print"/>
                  <a:stretch>
                    <a:fillRect/>
                  </a:stretch>
                </a:blipFill>
              </p:spPr>
              <p:txBody>
                <a:bodyPr wrap="square" lIns="0" tIns="0" rIns="0" bIns="0" rtlCol="0"/>
                <a:lstStyle/>
                <a:p>
                  <a:endParaRPr/>
                </a:p>
              </p:txBody>
            </p:sp>
            <p:sp>
              <p:nvSpPr>
                <p:cNvPr id="19" name="object 19">
                  <a:extLst>
                    <a:ext uri="{FF2B5EF4-FFF2-40B4-BE49-F238E27FC236}">
                      <a16:creationId xmlns:a16="http://schemas.microsoft.com/office/drawing/2014/main" id="{2CB8883C-0C03-4010-8616-B1001D5BDA4C}"/>
                    </a:ext>
                  </a:extLst>
                </p:cNvPr>
                <p:cNvSpPr/>
                <p:nvPr/>
              </p:nvSpPr>
              <p:spPr>
                <a:xfrm>
                  <a:off x="5301211" y="5913328"/>
                  <a:ext cx="138721" cy="139073"/>
                </a:xfrm>
                <a:prstGeom prst="rect">
                  <a:avLst/>
                </a:prstGeom>
                <a:blipFill>
                  <a:blip r:embed="rId7" cstate="print"/>
                  <a:stretch>
                    <a:fillRect/>
                  </a:stretch>
                </a:blipFill>
              </p:spPr>
              <p:txBody>
                <a:bodyPr wrap="square" lIns="0" tIns="0" rIns="0" bIns="0" rtlCol="0"/>
                <a:lstStyle/>
                <a:p>
                  <a:endParaRPr/>
                </a:p>
              </p:txBody>
            </p:sp>
            <p:sp>
              <p:nvSpPr>
                <p:cNvPr id="20" name="object 20">
                  <a:extLst>
                    <a:ext uri="{FF2B5EF4-FFF2-40B4-BE49-F238E27FC236}">
                      <a16:creationId xmlns:a16="http://schemas.microsoft.com/office/drawing/2014/main" id="{A9C0782E-85CF-4520-9DC1-3CB0A558BA51}"/>
                    </a:ext>
                  </a:extLst>
                </p:cNvPr>
                <p:cNvSpPr/>
                <p:nvPr/>
              </p:nvSpPr>
              <p:spPr>
                <a:xfrm>
                  <a:off x="3133283" y="5087568"/>
                  <a:ext cx="138721" cy="139048"/>
                </a:xfrm>
                <a:prstGeom prst="rect">
                  <a:avLst/>
                </a:prstGeom>
                <a:blipFill>
                  <a:blip r:embed="rId8" cstate="print"/>
                  <a:stretch>
                    <a:fillRect/>
                  </a:stretch>
                </a:blipFill>
              </p:spPr>
              <p:txBody>
                <a:bodyPr wrap="square" lIns="0" tIns="0" rIns="0" bIns="0" rtlCol="0"/>
                <a:lstStyle/>
                <a:p>
                  <a:endParaRPr/>
                </a:p>
              </p:txBody>
            </p:sp>
            <p:sp>
              <p:nvSpPr>
                <p:cNvPr id="21" name="object 21">
                  <a:extLst>
                    <a:ext uri="{FF2B5EF4-FFF2-40B4-BE49-F238E27FC236}">
                      <a16:creationId xmlns:a16="http://schemas.microsoft.com/office/drawing/2014/main" id="{C35D3BF6-E7D8-4200-BD33-B72C0B1F631A}"/>
                    </a:ext>
                  </a:extLst>
                </p:cNvPr>
                <p:cNvSpPr/>
                <p:nvPr/>
              </p:nvSpPr>
              <p:spPr>
                <a:xfrm>
                  <a:off x="3717601" y="6111686"/>
                  <a:ext cx="138682" cy="137502"/>
                </a:xfrm>
                <a:prstGeom prst="rect">
                  <a:avLst/>
                </a:prstGeom>
                <a:blipFill>
                  <a:blip r:embed="rId9" cstate="print"/>
                  <a:stretch>
                    <a:fillRect/>
                  </a:stretch>
                </a:blipFill>
              </p:spPr>
              <p:txBody>
                <a:bodyPr wrap="square" lIns="0" tIns="0" rIns="0" bIns="0" rtlCol="0"/>
                <a:lstStyle/>
                <a:p>
                  <a:endParaRPr/>
                </a:p>
              </p:txBody>
            </p:sp>
            <p:sp>
              <p:nvSpPr>
                <p:cNvPr id="22" name="object 22">
                  <a:extLst>
                    <a:ext uri="{FF2B5EF4-FFF2-40B4-BE49-F238E27FC236}">
                      <a16:creationId xmlns:a16="http://schemas.microsoft.com/office/drawing/2014/main" id="{764F6249-F700-4DE3-9BF7-0637B149CE0F}"/>
                    </a:ext>
                  </a:extLst>
                </p:cNvPr>
                <p:cNvSpPr/>
                <p:nvPr/>
              </p:nvSpPr>
              <p:spPr>
                <a:xfrm>
                  <a:off x="2548959" y="6117968"/>
                  <a:ext cx="138727" cy="138759"/>
                </a:xfrm>
                <a:prstGeom prst="rect">
                  <a:avLst/>
                </a:prstGeom>
                <a:blipFill>
                  <a:blip r:embed="rId10" cstate="print"/>
                  <a:stretch>
                    <a:fillRect/>
                  </a:stretch>
                </a:blipFill>
              </p:spPr>
              <p:txBody>
                <a:bodyPr wrap="square" lIns="0" tIns="0" rIns="0" bIns="0" rtlCol="0"/>
                <a:lstStyle/>
                <a:p>
                  <a:endParaRPr/>
                </a:p>
              </p:txBody>
            </p:sp>
            <p:sp>
              <p:nvSpPr>
                <p:cNvPr id="23" name="object 23">
                  <a:extLst>
                    <a:ext uri="{FF2B5EF4-FFF2-40B4-BE49-F238E27FC236}">
                      <a16:creationId xmlns:a16="http://schemas.microsoft.com/office/drawing/2014/main" id="{9F9D4459-3447-407E-8B7B-32BA19872298}"/>
                    </a:ext>
                  </a:extLst>
                </p:cNvPr>
                <p:cNvSpPr/>
                <p:nvPr/>
              </p:nvSpPr>
              <p:spPr>
                <a:xfrm>
                  <a:off x="3133283" y="5774589"/>
                  <a:ext cx="138720" cy="138759"/>
                </a:xfrm>
                <a:prstGeom prst="rect">
                  <a:avLst/>
                </a:prstGeom>
                <a:blipFill>
                  <a:blip r:embed="rId11" cstate="print"/>
                  <a:stretch>
                    <a:fillRect/>
                  </a:stretch>
                </a:blipFill>
              </p:spPr>
              <p:txBody>
                <a:bodyPr wrap="square" lIns="0" tIns="0" rIns="0" bIns="0" rtlCol="0"/>
                <a:lstStyle/>
                <a:p>
                  <a:endParaRPr/>
                </a:p>
              </p:txBody>
            </p:sp>
            <p:sp>
              <p:nvSpPr>
                <p:cNvPr id="24" name="object 24">
                  <a:extLst>
                    <a:ext uri="{FF2B5EF4-FFF2-40B4-BE49-F238E27FC236}">
                      <a16:creationId xmlns:a16="http://schemas.microsoft.com/office/drawing/2014/main" id="{5EF929C3-00FB-48E5-A28D-DA05D1ED90F9}"/>
                    </a:ext>
                  </a:extLst>
                </p:cNvPr>
                <p:cNvSpPr txBox="1"/>
                <p:nvPr/>
              </p:nvSpPr>
              <p:spPr>
                <a:xfrm>
                  <a:off x="3125599" y="6365897"/>
                  <a:ext cx="232410" cy="240029"/>
                </a:xfrm>
                <a:prstGeom prst="rect">
                  <a:avLst/>
                </a:prstGeom>
              </p:spPr>
              <p:txBody>
                <a:bodyPr vert="horz" wrap="square" lIns="0" tIns="13335" rIns="0" bIns="0" rtlCol="0">
                  <a:spAutoFit/>
                </a:bodyPr>
                <a:lstStyle/>
                <a:p>
                  <a:pPr marL="38100">
                    <a:lnSpc>
                      <a:spcPct val="100000"/>
                    </a:lnSpc>
                    <a:spcBef>
                      <a:spcPts val="105"/>
                    </a:spcBef>
                  </a:pPr>
                  <a:r>
                    <a:rPr sz="1400" i="1" dirty="0">
                      <a:latin typeface="Times New Roman"/>
                      <a:cs typeface="Times New Roman"/>
                    </a:rPr>
                    <a:t>S</a:t>
                  </a:r>
                  <a:r>
                    <a:rPr sz="1575" baseline="-15873" dirty="0">
                      <a:latin typeface="Times New Roman"/>
                      <a:cs typeface="Times New Roman"/>
                    </a:rPr>
                    <a:t>3</a:t>
                  </a:r>
                  <a:endParaRPr sz="1575" baseline="-15873">
                    <a:latin typeface="Times New Roman"/>
                    <a:cs typeface="Times New Roman"/>
                  </a:endParaRPr>
                </a:p>
              </p:txBody>
            </p:sp>
            <p:sp>
              <p:nvSpPr>
                <p:cNvPr id="25" name="object 25">
                  <a:extLst>
                    <a:ext uri="{FF2B5EF4-FFF2-40B4-BE49-F238E27FC236}">
                      <a16:creationId xmlns:a16="http://schemas.microsoft.com/office/drawing/2014/main" id="{B36A6AED-F0BE-47AC-A318-92757CC1A905}"/>
                    </a:ext>
                  </a:extLst>
                </p:cNvPr>
                <p:cNvSpPr txBox="1"/>
                <p:nvPr/>
              </p:nvSpPr>
              <p:spPr>
                <a:xfrm>
                  <a:off x="4918293" y="6363072"/>
                  <a:ext cx="262890" cy="240029"/>
                </a:xfrm>
                <a:prstGeom prst="rect">
                  <a:avLst/>
                </a:prstGeom>
              </p:spPr>
              <p:txBody>
                <a:bodyPr vert="horz" wrap="square" lIns="0" tIns="13335" rIns="0" bIns="0" rtlCol="0">
                  <a:spAutoFit/>
                </a:bodyPr>
                <a:lstStyle/>
                <a:p>
                  <a:pPr marL="38100">
                    <a:lnSpc>
                      <a:spcPct val="100000"/>
                    </a:lnSpc>
                    <a:spcBef>
                      <a:spcPts val="105"/>
                    </a:spcBef>
                  </a:pPr>
                  <a:r>
                    <a:rPr sz="1400" i="1" dirty="0">
                      <a:latin typeface="Times New Roman"/>
                      <a:cs typeface="Times New Roman"/>
                    </a:rPr>
                    <a:t>C</a:t>
                  </a:r>
                  <a:r>
                    <a:rPr sz="1575" baseline="-15873" dirty="0">
                      <a:latin typeface="Times New Roman"/>
                      <a:cs typeface="Times New Roman"/>
                    </a:rPr>
                    <a:t>3</a:t>
                  </a:r>
                </a:p>
              </p:txBody>
            </p:sp>
          </p:grpSp>
          <p:sp>
            <p:nvSpPr>
              <p:cNvPr id="28" name="TextBox 27">
                <a:extLst>
                  <a:ext uri="{FF2B5EF4-FFF2-40B4-BE49-F238E27FC236}">
                    <a16:creationId xmlns:a16="http://schemas.microsoft.com/office/drawing/2014/main" id="{A424DDD6-7B5B-45B8-A9E4-77DBEF391076}"/>
                  </a:ext>
                </a:extLst>
              </p:cNvPr>
              <p:cNvSpPr txBox="1"/>
              <p:nvPr/>
            </p:nvSpPr>
            <p:spPr>
              <a:xfrm>
                <a:off x="1620220" y="3892833"/>
                <a:ext cx="493536" cy="523220"/>
              </a:xfrm>
              <a:prstGeom prst="rect">
                <a:avLst/>
              </a:prstGeom>
              <a:noFill/>
            </p:spPr>
            <p:txBody>
              <a:bodyPr wrap="square" rtlCol="0">
                <a:spAutoFit/>
              </a:bodyPr>
              <a:lstStyle/>
              <a:p>
                <a:r>
                  <a:rPr lang="en-US" sz="2800" dirty="0"/>
                  <a:t>a</a:t>
                </a:r>
                <a:endParaRPr lang="en-IN" sz="2800" dirty="0"/>
              </a:p>
            </p:txBody>
          </p:sp>
          <p:sp>
            <p:nvSpPr>
              <p:cNvPr id="33" name="TextBox 32">
                <a:extLst>
                  <a:ext uri="{FF2B5EF4-FFF2-40B4-BE49-F238E27FC236}">
                    <a16:creationId xmlns:a16="http://schemas.microsoft.com/office/drawing/2014/main" id="{2EB623FF-4F79-4A71-A7A4-6C36802CB1CD}"/>
                  </a:ext>
                </a:extLst>
              </p:cNvPr>
              <p:cNvSpPr txBox="1"/>
              <p:nvPr/>
            </p:nvSpPr>
            <p:spPr>
              <a:xfrm>
                <a:off x="2614948" y="2657865"/>
                <a:ext cx="493536" cy="523220"/>
              </a:xfrm>
              <a:prstGeom prst="rect">
                <a:avLst/>
              </a:prstGeom>
              <a:noFill/>
            </p:spPr>
            <p:txBody>
              <a:bodyPr wrap="square" rtlCol="0">
                <a:spAutoFit/>
              </a:bodyPr>
              <a:lstStyle/>
              <a:p>
                <a:r>
                  <a:rPr lang="en-US" sz="2800" dirty="0"/>
                  <a:t>b</a:t>
                </a:r>
                <a:endParaRPr lang="en-IN" sz="2800" dirty="0"/>
              </a:p>
            </p:txBody>
          </p:sp>
          <p:sp>
            <p:nvSpPr>
              <p:cNvPr id="34" name="TextBox 33">
                <a:extLst>
                  <a:ext uri="{FF2B5EF4-FFF2-40B4-BE49-F238E27FC236}">
                    <a16:creationId xmlns:a16="http://schemas.microsoft.com/office/drawing/2014/main" id="{2B0C87C9-9C22-4810-89C8-ABEF3A0AD62B}"/>
                  </a:ext>
                </a:extLst>
              </p:cNvPr>
              <p:cNvSpPr txBox="1"/>
              <p:nvPr/>
            </p:nvSpPr>
            <p:spPr>
              <a:xfrm>
                <a:off x="3064600" y="3780545"/>
                <a:ext cx="493536" cy="523220"/>
              </a:xfrm>
              <a:prstGeom prst="rect">
                <a:avLst/>
              </a:prstGeom>
              <a:noFill/>
            </p:spPr>
            <p:txBody>
              <a:bodyPr wrap="square" rtlCol="0">
                <a:spAutoFit/>
              </a:bodyPr>
              <a:lstStyle/>
              <a:p>
                <a:r>
                  <a:rPr lang="en-US" sz="2800" dirty="0"/>
                  <a:t>c</a:t>
                </a:r>
                <a:endParaRPr lang="en-IN" sz="2800" dirty="0"/>
              </a:p>
            </p:txBody>
          </p:sp>
          <p:sp>
            <p:nvSpPr>
              <p:cNvPr id="35" name="TextBox 34">
                <a:extLst>
                  <a:ext uri="{FF2B5EF4-FFF2-40B4-BE49-F238E27FC236}">
                    <a16:creationId xmlns:a16="http://schemas.microsoft.com/office/drawing/2014/main" id="{E00A30EE-0316-4E85-8E54-725384E75019}"/>
                  </a:ext>
                </a:extLst>
              </p:cNvPr>
              <p:cNvSpPr txBox="1"/>
              <p:nvPr/>
            </p:nvSpPr>
            <p:spPr>
              <a:xfrm>
                <a:off x="5592650" y="3213551"/>
                <a:ext cx="493536" cy="523220"/>
              </a:xfrm>
              <a:prstGeom prst="rect">
                <a:avLst/>
              </a:prstGeom>
              <a:noFill/>
            </p:spPr>
            <p:txBody>
              <a:bodyPr wrap="square" rtlCol="0">
                <a:spAutoFit/>
              </a:bodyPr>
              <a:lstStyle/>
              <a:p>
                <a:r>
                  <a:rPr lang="en-US" sz="2800" dirty="0"/>
                  <a:t>a</a:t>
                </a:r>
                <a:endParaRPr lang="en-IN" sz="2800" dirty="0"/>
              </a:p>
            </p:txBody>
          </p:sp>
          <p:sp>
            <p:nvSpPr>
              <p:cNvPr id="36" name="TextBox 35">
                <a:extLst>
                  <a:ext uri="{FF2B5EF4-FFF2-40B4-BE49-F238E27FC236}">
                    <a16:creationId xmlns:a16="http://schemas.microsoft.com/office/drawing/2014/main" id="{F083B21D-7C63-4A10-B302-33473252E9F2}"/>
                  </a:ext>
                </a:extLst>
              </p:cNvPr>
              <p:cNvSpPr txBox="1"/>
              <p:nvPr/>
            </p:nvSpPr>
            <p:spPr>
              <a:xfrm>
                <a:off x="6583530" y="3247821"/>
                <a:ext cx="493536" cy="523220"/>
              </a:xfrm>
              <a:prstGeom prst="rect">
                <a:avLst/>
              </a:prstGeom>
              <a:noFill/>
            </p:spPr>
            <p:txBody>
              <a:bodyPr wrap="square" rtlCol="0">
                <a:spAutoFit/>
              </a:bodyPr>
              <a:lstStyle/>
              <a:p>
                <a:r>
                  <a:rPr lang="en-US" sz="2800" dirty="0"/>
                  <a:t>b</a:t>
                </a:r>
                <a:endParaRPr lang="en-IN" sz="2800" dirty="0"/>
              </a:p>
            </p:txBody>
          </p:sp>
          <p:sp>
            <p:nvSpPr>
              <p:cNvPr id="37" name="TextBox 36">
                <a:extLst>
                  <a:ext uri="{FF2B5EF4-FFF2-40B4-BE49-F238E27FC236}">
                    <a16:creationId xmlns:a16="http://schemas.microsoft.com/office/drawing/2014/main" id="{2E9E2F05-56A2-4196-8142-78AA2ED3D3CB}"/>
                  </a:ext>
                </a:extLst>
              </p:cNvPr>
              <p:cNvSpPr txBox="1"/>
              <p:nvPr/>
            </p:nvSpPr>
            <p:spPr>
              <a:xfrm>
                <a:off x="6166427" y="4150170"/>
                <a:ext cx="493536" cy="523220"/>
              </a:xfrm>
              <a:prstGeom prst="rect">
                <a:avLst/>
              </a:prstGeom>
              <a:noFill/>
            </p:spPr>
            <p:txBody>
              <a:bodyPr wrap="square" rtlCol="0">
                <a:spAutoFit/>
              </a:bodyPr>
              <a:lstStyle/>
              <a:p>
                <a:r>
                  <a:rPr lang="en-US" sz="2800" dirty="0"/>
                  <a:t>c</a:t>
                </a:r>
                <a:endParaRPr lang="en-IN" sz="2800" dirty="0"/>
              </a:p>
            </p:txBody>
          </p:sp>
        </p:grpSp>
      </p:grpSp>
    </p:spTree>
    <p:extLst>
      <p:ext uri="{BB962C8B-B14F-4D97-AF65-F5344CB8AC3E}">
        <p14:creationId xmlns:p14="http://schemas.microsoft.com/office/powerpoint/2010/main" val="3767218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2A088E45-DA39-4C38-855C-D7F81DB1E49E}"/>
              </a:ext>
            </a:extLst>
          </p:cNvPr>
          <p:cNvSpPr>
            <a:spLocks noGrp="1" noChangeArrowheads="1"/>
          </p:cNvSpPr>
          <p:nvPr>
            <p:ph type="title"/>
          </p:nvPr>
        </p:nvSpPr>
        <p:spPr>
          <a:xfrm>
            <a:off x="7447756" y="-202310"/>
            <a:ext cx="6506123" cy="1148549"/>
          </a:xfrm>
        </p:spPr>
        <p:txBody>
          <a:bodyPr lIns="140333" tIns="72973" rIns="140333" bIns="72973"/>
          <a:lstStyle/>
          <a:p>
            <a:pPr>
              <a:buSzPct val="45000"/>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pPr>
            <a:r>
              <a:rPr lang="en-US" altLang="en-US" sz="4800" b="1" dirty="0">
                <a:solidFill>
                  <a:srgbClr val="C00000"/>
                </a:solidFill>
                <a:latin typeface="Times New Roman" panose="02020603050405020304" pitchFamily="18" charset="0"/>
                <a:cs typeface="Times New Roman" panose="02020603050405020304" pitchFamily="18" charset="0"/>
              </a:rPr>
              <a:t>Edge Adjacency Matrix</a:t>
            </a:r>
            <a:endParaRPr lang="hr-HR" altLang="en-US" sz="4800" b="1" dirty="0">
              <a:solidFill>
                <a:srgbClr val="C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BB78DB7-8C43-EBC4-C605-202F860A1C01}"/>
              </a:ext>
            </a:extLst>
          </p:cNvPr>
          <p:cNvPicPr>
            <a:picLocks noChangeAspect="1"/>
          </p:cNvPicPr>
          <p:nvPr/>
        </p:nvPicPr>
        <p:blipFill rotWithShape="1">
          <a:blip r:embed="rId3"/>
          <a:srcRect l="40417" t="31179" r="36666" b="48288"/>
          <a:stretch/>
        </p:blipFill>
        <p:spPr>
          <a:xfrm>
            <a:off x="9809956" y="5346700"/>
            <a:ext cx="7391400" cy="4191000"/>
          </a:xfrm>
          <a:prstGeom prst="rect">
            <a:avLst/>
          </a:prstGeom>
        </p:spPr>
      </p:pic>
      <p:pic>
        <p:nvPicPr>
          <p:cNvPr id="2" name="Picture 1">
            <a:extLst>
              <a:ext uri="{FF2B5EF4-FFF2-40B4-BE49-F238E27FC236}">
                <a16:creationId xmlns:a16="http://schemas.microsoft.com/office/drawing/2014/main" id="{2790CAF8-F368-0FD2-B10A-235A53B7A763}"/>
              </a:ext>
            </a:extLst>
          </p:cNvPr>
          <p:cNvPicPr>
            <a:picLocks noChangeAspect="1"/>
          </p:cNvPicPr>
          <p:nvPr/>
        </p:nvPicPr>
        <p:blipFill rotWithShape="1">
          <a:blip r:embed="rId4"/>
          <a:srcRect l="49719" t="20979" r="40256" b="52726"/>
          <a:stretch/>
        </p:blipFill>
        <p:spPr>
          <a:xfrm>
            <a:off x="11867356" y="677419"/>
            <a:ext cx="3742990" cy="4649897"/>
          </a:xfrm>
          <a:prstGeom prst="rect">
            <a:avLst/>
          </a:prstGeom>
        </p:spPr>
      </p:pic>
      <p:pic>
        <p:nvPicPr>
          <p:cNvPr id="6" name="Picture 5">
            <a:extLst>
              <a:ext uri="{FF2B5EF4-FFF2-40B4-BE49-F238E27FC236}">
                <a16:creationId xmlns:a16="http://schemas.microsoft.com/office/drawing/2014/main" id="{903CBF3D-5146-90C2-FFA6-705B37D485FE}"/>
              </a:ext>
            </a:extLst>
          </p:cNvPr>
          <p:cNvPicPr>
            <a:picLocks noChangeAspect="1"/>
          </p:cNvPicPr>
          <p:nvPr/>
        </p:nvPicPr>
        <p:blipFill rotWithShape="1">
          <a:blip r:embed="rId5"/>
          <a:srcRect l="23360"/>
          <a:stretch/>
        </p:blipFill>
        <p:spPr>
          <a:xfrm>
            <a:off x="3387449" y="885577"/>
            <a:ext cx="3565007" cy="4649897"/>
          </a:xfrm>
          <a:prstGeom prst="rect">
            <a:avLst/>
          </a:prstGeom>
        </p:spPr>
      </p:pic>
      <p:pic>
        <p:nvPicPr>
          <p:cNvPr id="27" name="Picture 26">
            <a:extLst>
              <a:ext uri="{FF2B5EF4-FFF2-40B4-BE49-F238E27FC236}">
                <a16:creationId xmlns:a16="http://schemas.microsoft.com/office/drawing/2014/main" id="{2F0C89D5-FED0-21A6-82A5-C0C53F716F32}"/>
              </a:ext>
            </a:extLst>
          </p:cNvPr>
          <p:cNvPicPr>
            <a:picLocks noChangeAspect="1"/>
          </p:cNvPicPr>
          <p:nvPr/>
        </p:nvPicPr>
        <p:blipFill rotWithShape="1">
          <a:blip r:embed="rId6"/>
          <a:srcRect l="40417" t="58905" r="41300" b="19630"/>
          <a:stretch/>
        </p:blipFill>
        <p:spPr>
          <a:xfrm>
            <a:off x="589756" y="5327316"/>
            <a:ext cx="7648041" cy="4389157"/>
          </a:xfrm>
          <a:prstGeom prst="rect">
            <a:avLst/>
          </a:prstGeom>
        </p:spPr>
      </p:pic>
    </p:spTree>
    <p:extLst>
      <p:ext uri="{BB962C8B-B14F-4D97-AF65-F5344CB8AC3E}">
        <p14:creationId xmlns:p14="http://schemas.microsoft.com/office/powerpoint/2010/main" val="1785293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FA53C5-335C-43F0-89F1-D8618D6ED822}"/>
              </a:ext>
            </a:extLst>
          </p:cNvPr>
          <p:cNvPicPr>
            <a:picLocks noChangeAspect="1"/>
          </p:cNvPicPr>
          <p:nvPr/>
        </p:nvPicPr>
        <p:blipFill rotWithShape="1">
          <a:blip r:embed="rId3"/>
          <a:srcRect l="28750" t="27778" r="27084" b="46007"/>
          <a:stretch/>
        </p:blipFill>
        <p:spPr>
          <a:xfrm>
            <a:off x="1284492" y="1008849"/>
            <a:ext cx="16907463" cy="6928651"/>
          </a:xfrm>
          <a:prstGeom prst="rect">
            <a:avLst/>
          </a:prstGeom>
        </p:spPr>
      </p:pic>
      <p:sp>
        <p:nvSpPr>
          <p:cNvPr id="5" name="Rectangle 1">
            <a:extLst>
              <a:ext uri="{FF2B5EF4-FFF2-40B4-BE49-F238E27FC236}">
                <a16:creationId xmlns:a16="http://schemas.microsoft.com/office/drawing/2014/main" id="{77FB9D62-C511-430A-9A23-021B80CF63AF}"/>
              </a:ext>
            </a:extLst>
          </p:cNvPr>
          <p:cNvSpPr txBox="1">
            <a:spLocks noChangeArrowheads="1"/>
          </p:cNvSpPr>
          <p:nvPr/>
        </p:nvSpPr>
        <p:spPr>
          <a:xfrm>
            <a:off x="7600156" y="-139700"/>
            <a:ext cx="5105400" cy="1148549"/>
          </a:xfrm>
          <a:prstGeom prst="rect">
            <a:avLst/>
          </a:prstGeom>
        </p:spPr>
        <p:txBody>
          <a:bodyPr lIns="140333" tIns="72973" rIns="140333" bIns="72973"/>
          <a:lstStyle>
            <a:lvl1pPr>
              <a:defRPr>
                <a:latin typeface="+mj-lt"/>
                <a:ea typeface="+mj-ea"/>
                <a:cs typeface="+mj-cs"/>
              </a:defRPr>
            </a:lvl1pPr>
          </a:lstStyle>
          <a:p>
            <a:pPr>
              <a:buSzPct val="45000"/>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pPr>
            <a:r>
              <a:rPr lang="en-US" altLang="en-US" sz="5400" b="1" kern="0" dirty="0">
                <a:solidFill>
                  <a:srgbClr val="C00000"/>
                </a:solidFill>
                <a:latin typeface="Times New Roman" panose="02020603050405020304" pitchFamily="18" charset="0"/>
                <a:cs typeface="Times New Roman" panose="02020603050405020304" pitchFamily="18" charset="0"/>
              </a:rPr>
              <a:t>Distance Matrix</a:t>
            </a:r>
            <a:endParaRPr lang="hr-HR" altLang="en-US" sz="5400" b="1" kern="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4515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FB6186B7-2CE1-4973-91D3-9F436450B30E}"/>
              </a:ext>
            </a:extLst>
          </p:cNvPr>
          <p:cNvGrpSpPr/>
          <p:nvPr/>
        </p:nvGrpSpPr>
        <p:grpSpPr>
          <a:xfrm>
            <a:off x="1885156" y="2030976"/>
            <a:ext cx="5503287" cy="3062221"/>
            <a:chOff x="2401669" y="5713479"/>
            <a:chExt cx="2737877" cy="1901305"/>
          </a:xfrm>
        </p:grpSpPr>
        <p:sp>
          <p:nvSpPr>
            <p:cNvPr id="39" name="object 3">
              <a:extLst>
                <a:ext uri="{FF2B5EF4-FFF2-40B4-BE49-F238E27FC236}">
                  <a16:creationId xmlns:a16="http://schemas.microsoft.com/office/drawing/2014/main" id="{EF68A385-BFD0-4DFB-82F5-D4F15E10F4A1}"/>
                </a:ext>
              </a:extLst>
            </p:cNvPr>
            <p:cNvSpPr/>
            <p:nvPr/>
          </p:nvSpPr>
          <p:spPr>
            <a:xfrm>
              <a:off x="3777794" y="6123199"/>
              <a:ext cx="0" cy="694690"/>
            </a:xfrm>
            <a:custGeom>
              <a:avLst/>
              <a:gdLst/>
              <a:ahLst/>
              <a:cxnLst/>
              <a:rect l="l" t="t" r="r" b="b"/>
              <a:pathLst>
                <a:path h="694690">
                  <a:moveTo>
                    <a:pt x="0" y="0"/>
                  </a:moveTo>
                  <a:lnTo>
                    <a:pt x="0" y="694674"/>
                  </a:lnTo>
                </a:path>
              </a:pathLst>
            </a:custGeom>
            <a:ln w="12664">
              <a:solidFill>
                <a:srgbClr val="000000"/>
              </a:solidFill>
            </a:ln>
          </p:spPr>
          <p:txBody>
            <a:bodyPr wrap="square" lIns="0" tIns="0" rIns="0" bIns="0" rtlCol="0"/>
            <a:lstStyle/>
            <a:p>
              <a:endParaRPr sz="2400"/>
            </a:p>
          </p:txBody>
        </p:sp>
        <p:sp>
          <p:nvSpPr>
            <p:cNvPr id="40" name="object 4">
              <a:extLst>
                <a:ext uri="{FF2B5EF4-FFF2-40B4-BE49-F238E27FC236}">
                  <a16:creationId xmlns:a16="http://schemas.microsoft.com/office/drawing/2014/main" id="{BF24D644-8A68-43C2-841A-074E083286B6}"/>
                </a:ext>
              </a:extLst>
            </p:cNvPr>
            <p:cNvSpPr/>
            <p:nvPr/>
          </p:nvSpPr>
          <p:spPr>
            <a:xfrm>
              <a:off x="3777794" y="6817873"/>
              <a:ext cx="600710" cy="347980"/>
            </a:xfrm>
            <a:custGeom>
              <a:avLst/>
              <a:gdLst/>
              <a:ahLst/>
              <a:cxnLst/>
              <a:rect l="l" t="t" r="r" b="b"/>
              <a:pathLst>
                <a:path w="600710" h="347979">
                  <a:moveTo>
                    <a:pt x="0" y="0"/>
                  </a:moveTo>
                  <a:lnTo>
                    <a:pt x="600614" y="347482"/>
                  </a:lnTo>
                </a:path>
              </a:pathLst>
            </a:custGeom>
            <a:ln w="10123">
              <a:solidFill>
                <a:srgbClr val="000000"/>
              </a:solidFill>
            </a:ln>
          </p:spPr>
          <p:txBody>
            <a:bodyPr wrap="square" lIns="0" tIns="0" rIns="0" bIns="0" rtlCol="0"/>
            <a:lstStyle/>
            <a:p>
              <a:endParaRPr sz="2400"/>
            </a:p>
          </p:txBody>
        </p:sp>
        <p:sp>
          <p:nvSpPr>
            <p:cNvPr id="41" name="object 5">
              <a:extLst>
                <a:ext uri="{FF2B5EF4-FFF2-40B4-BE49-F238E27FC236}">
                  <a16:creationId xmlns:a16="http://schemas.microsoft.com/office/drawing/2014/main" id="{3CB0025B-FF4C-4840-B7B1-363DC55D4CF2}"/>
                </a:ext>
              </a:extLst>
            </p:cNvPr>
            <p:cNvSpPr/>
            <p:nvPr/>
          </p:nvSpPr>
          <p:spPr>
            <a:xfrm>
              <a:off x="4378409" y="6817873"/>
              <a:ext cx="600710" cy="347980"/>
            </a:xfrm>
            <a:custGeom>
              <a:avLst/>
              <a:gdLst/>
              <a:ahLst/>
              <a:cxnLst/>
              <a:rect l="l" t="t" r="r" b="b"/>
              <a:pathLst>
                <a:path w="600710" h="347979">
                  <a:moveTo>
                    <a:pt x="0" y="347482"/>
                  </a:moveTo>
                  <a:lnTo>
                    <a:pt x="600614" y="0"/>
                  </a:lnTo>
                </a:path>
              </a:pathLst>
            </a:custGeom>
            <a:ln w="10123">
              <a:solidFill>
                <a:srgbClr val="000000"/>
              </a:solidFill>
            </a:ln>
          </p:spPr>
          <p:txBody>
            <a:bodyPr wrap="square" lIns="0" tIns="0" rIns="0" bIns="0" rtlCol="0"/>
            <a:lstStyle/>
            <a:p>
              <a:endParaRPr sz="2400"/>
            </a:p>
          </p:txBody>
        </p:sp>
        <p:sp>
          <p:nvSpPr>
            <p:cNvPr id="42" name="object 6">
              <a:extLst>
                <a:ext uri="{FF2B5EF4-FFF2-40B4-BE49-F238E27FC236}">
                  <a16:creationId xmlns:a16="http://schemas.microsoft.com/office/drawing/2014/main" id="{D5C0515A-4B7F-42CF-9F09-1F2AA7BE8C2F}"/>
                </a:ext>
              </a:extLst>
            </p:cNvPr>
            <p:cNvSpPr/>
            <p:nvPr/>
          </p:nvSpPr>
          <p:spPr>
            <a:xfrm>
              <a:off x="4979023" y="6123199"/>
              <a:ext cx="0" cy="694690"/>
            </a:xfrm>
            <a:custGeom>
              <a:avLst/>
              <a:gdLst/>
              <a:ahLst/>
              <a:cxnLst/>
              <a:rect l="l" t="t" r="r" b="b"/>
              <a:pathLst>
                <a:path h="694690">
                  <a:moveTo>
                    <a:pt x="0" y="694674"/>
                  </a:moveTo>
                  <a:lnTo>
                    <a:pt x="0" y="0"/>
                  </a:lnTo>
                </a:path>
              </a:pathLst>
            </a:custGeom>
            <a:ln w="12664">
              <a:solidFill>
                <a:srgbClr val="000000"/>
              </a:solidFill>
            </a:ln>
          </p:spPr>
          <p:txBody>
            <a:bodyPr wrap="square" lIns="0" tIns="0" rIns="0" bIns="0" rtlCol="0"/>
            <a:lstStyle/>
            <a:p>
              <a:endParaRPr sz="2400"/>
            </a:p>
          </p:txBody>
        </p:sp>
        <p:sp>
          <p:nvSpPr>
            <p:cNvPr id="43" name="object 7">
              <a:extLst>
                <a:ext uri="{FF2B5EF4-FFF2-40B4-BE49-F238E27FC236}">
                  <a16:creationId xmlns:a16="http://schemas.microsoft.com/office/drawing/2014/main" id="{B6B7411D-9EC5-444C-B1FB-024908CB5DBE}"/>
                </a:ext>
              </a:extLst>
            </p:cNvPr>
            <p:cNvSpPr/>
            <p:nvPr/>
          </p:nvSpPr>
          <p:spPr>
            <a:xfrm>
              <a:off x="4378409" y="5775754"/>
              <a:ext cx="600710" cy="347980"/>
            </a:xfrm>
            <a:custGeom>
              <a:avLst/>
              <a:gdLst/>
              <a:ahLst/>
              <a:cxnLst/>
              <a:rect l="l" t="t" r="r" b="b"/>
              <a:pathLst>
                <a:path w="600710" h="347979">
                  <a:moveTo>
                    <a:pt x="600614" y="347444"/>
                  </a:moveTo>
                  <a:lnTo>
                    <a:pt x="0" y="0"/>
                  </a:lnTo>
                </a:path>
              </a:pathLst>
            </a:custGeom>
            <a:ln w="10123">
              <a:solidFill>
                <a:srgbClr val="000000"/>
              </a:solidFill>
            </a:ln>
          </p:spPr>
          <p:txBody>
            <a:bodyPr wrap="square" lIns="0" tIns="0" rIns="0" bIns="0" rtlCol="0"/>
            <a:lstStyle/>
            <a:p>
              <a:endParaRPr sz="2400"/>
            </a:p>
          </p:txBody>
        </p:sp>
        <p:sp>
          <p:nvSpPr>
            <p:cNvPr id="44" name="object 8">
              <a:extLst>
                <a:ext uri="{FF2B5EF4-FFF2-40B4-BE49-F238E27FC236}">
                  <a16:creationId xmlns:a16="http://schemas.microsoft.com/office/drawing/2014/main" id="{82A9BF50-0095-4C7B-B719-A3EB51B64BF7}"/>
                </a:ext>
              </a:extLst>
            </p:cNvPr>
            <p:cNvSpPr/>
            <p:nvPr/>
          </p:nvSpPr>
          <p:spPr>
            <a:xfrm>
              <a:off x="3777794" y="5775754"/>
              <a:ext cx="600710" cy="347980"/>
            </a:xfrm>
            <a:custGeom>
              <a:avLst/>
              <a:gdLst/>
              <a:ahLst/>
              <a:cxnLst/>
              <a:rect l="l" t="t" r="r" b="b"/>
              <a:pathLst>
                <a:path w="600710" h="347979">
                  <a:moveTo>
                    <a:pt x="0" y="347444"/>
                  </a:moveTo>
                  <a:lnTo>
                    <a:pt x="600614" y="0"/>
                  </a:lnTo>
                </a:path>
              </a:pathLst>
            </a:custGeom>
            <a:ln w="10123">
              <a:solidFill>
                <a:srgbClr val="000000"/>
              </a:solidFill>
            </a:ln>
          </p:spPr>
          <p:txBody>
            <a:bodyPr wrap="square" lIns="0" tIns="0" rIns="0" bIns="0" rtlCol="0"/>
            <a:lstStyle/>
            <a:p>
              <a:endParaRPr sz="2400"/>
            </a:p>
          </p:txBody>
        </p:sp>
        <p:sp>
          <p:nvSpPr>
            <p:cNvPr id="45" name="object 9">
              <a:extLst>
                <a:ext uri="{FF2B5EF4-FFF2-40B4-BE49-F238E27FC236}">
                  <a16:creationId xmlns:a16="http://schemas.microsoft.com/office/drawing/2014/main" id="{A5478EC1-94B5-4BD8-9C85-AF1A18D739C8}"/>
                </a:ext>
              </a:extLst>
            </p:cNvPr>
            <p:cNvSpPr/>
            <p:nvPr/>
          </p:nvSpPr>
          <p:spPr>
            <a:xfrm>
              <a:off x="4901736" y="6048267"/>
              <a:ext cx="139369" cy="136953"/>
            </a:xfrm>
            <a:prstGeom prst="rect">
              <a:avLst/>
            </a:prstGeom>
            <a:blipFill>
              <a:blip r:embed="rId2" cstate="print"/>
              <a:stretch>
                <a:fillRect/>
              </a:stretch>
            </a:blipFill>
          </p:spPr>
          <p:txBody>
            <a:bodyPr wrap="square" lIns="0" tIns="0" rIns="0" bIns="0" rtlCol="0"/>
            <a:lstStyle/>
            <a:p>
              <a:endParaRPr sz="2400"/>
            </a:p>
          </p:txBody>
        </p:sp>
        <p:sp>
          <p:nvSpPr>
            <p:cNvPr id="46" name="object 10">
              <a:extLst>
                <a:ext uri="{FF2B5EF4-FFF2-40B4-BE49-F238E27FC236}">
                  <a16:creationId xmlns:a16="http://schemas.microsoft.com/office/drawing/2014/main" id="{00C6234F-7163-4E03-8705-C69468261152}"/>
                </a:ext>
              </a:extLst>
            </p:cNvPr>
            <p:cNvSpPr/>
            <p:nvPr/>
          </p:nvSpPr>
          <p:spPr>
            <a:xfrm>
              <a:off x="4904270" y="6743245"/>
              <a:ext cx="136835" cy="136915"/>
            </a:xfrm>
            <a:prstGeom prst="rect">
              <a:avLst/>
            </a:prstGeom>
            <a:blipFill>
              <a:blip r:embed="rId3" cstate="print"/>
              <a:stretch>
                <a:fillRect/>
              </a:stretch>
            </a:blipFill>
          </p:spPr>
          <p:txBody>
            <a:bodyPr wrap="square" lIns="0" tIns="0" rIns="0" bIns="0" rtlCol="0"/>
            <a:lstStyle/>
            <a:p>
              <a:endParaRPr sz="2400"/>
            </a:p>
          </p:txBody>
        </p:sp>
        <p:sp>
          <p:nvSpPr>
            <p:cNvPr id="47" name="object 11">
              <a:extLst>
                <a:ext uri="{FF2B5EF4-FFF2-40B4-BE49-F238E27FC236}">
                  <a16:creationId xmlns:a16="http://schemas.microsoft.com/office/drawing/2014/main" id="{F0C3346C-6703-4160-A189-74AB06667253}"/>
                </a:ext>
              </a:extLst>
            </p:cNvPr>
            <p:cNvSpPr/>
            <p:nvPr/>
          </p:nvSpPr>
          <p:spPr>
            <a:xfrm>
              <a:off x="4301121" y="7090728"/>
              <a:ext cx="139369" cy="136928"/>
            </a:xfrm>
            <a:prstGeom prst="rect">
              <a:avLst/>
            </a:prstGeom>
            <a:blipFill>
              <a:blip r:embed="rId4" cstate="print"/>
              <a:stretch>
                <a:fillRect/>
              </a:stretch>
            </a:blipFill>
          </p:spPr>
          <p:txBody>
            <a:bodyPr wrap="square" lIns="0" tIns="0" rIns="0" bIns="0" rtlCol="0"/>
            <a:lstStyle/>
            <a:p>
              <a:endParaRPr sz="2400"/>
            </a:p>
          </p:txBody>
        </p:sp>
        <p:sp>
          <p:nvSpPr>
            <p:cNvPr id="48" name="object 12">
              <a:extLst>
                <a:ext uri="{FF2B5EF4-FFF2-40B4-BE49-F238E27FC236}">
                  <a16:creationId xmlns:a16="http://schemas.microsoft.com/office/drawing/2014/main" id="{0B57122D-8215-4BFF-9CAD-C3C1BD953931}"/>
                </a:ext>
              </a:extLst>
            </p:cNvPr>
            <p:cNvSpPr/>
            <p:nvPr/>
          </p:nvSpPr>
          <p:spPr>
            <a:xfrm>
              <a:off x="4303655" y="5718796"/>
              <a:ext cx="136835" cy="136953"/>
            </a:xfrm>
            <a:prstGeom prst="rect">
              <a:avLst/>
            </a:prstGeom>
            <a:blipFill>
              <a:blip r:embed="rId5" cstate="print"/>
              <a:stretch>
                <a:fillRect/>
              </a:stretch>
            </a:blipFill>
          </p:spPr>
          <p:txBody>
            <a:bodyPr wrap="square" lIns="0" tIns="0" rIns="0" bIns="0" rtlCol="0"/>
            <a:lstStyle/>
            <a:p>
              <a:endParaRPr sz="2400"/>
            </a:p>
          </p:txBody>
        </p:sp>
        <p:sp>
          <p:nvSpPr>
            <p:cNvPr id="49" name="object 13">
              <a:extLst>
                <a:ext uri="{FF2B5EF4-FFF2-40B4-BE49-F238E27FC236}">
                  <a16:creationId xmlns:a16="http://schemas.microsoft.com/office/drawing/2014/main" id="{7CA1308E-1A95-4870-BC70-76D27003594E}"/>
                </a:ext>
              </a:extLst>
            </p:cNvPr>
            <p:cNvSpPr/>
            <p:nvPr/>
          </p:nvSpPr>
          <p:spPr>
            <a:xfrm>
              <a:off x="2566352" y="6115605"/>
              <a:ext cx="0" cy="694690"/>
            </a:xfrm>
            <a:custGeom>
              <a:avLst/>
              <a:gdLst/>
              <a:ahLst/>
              <a:cxnLst/>
              <a:rect l="l" t="t" r="r" b="b"/>
              <a:pathLst>
                <a:path h="694690">
                  <a:moveTo>
                    <a:pt x="0" y="0"/>
                  </a:moveTo>
                  <a:lnTo>
                    <a:pt x="0" y="694674"/>
                  </a:lnTo>
                </a:path>
              </a:pathLst>
            </a:custGeom>
            <a:ln w="12664">
              <a:solidFill>
                <a:srgbClr val="000000"/>
              </a:solidFill>
            </a:ln>
          </p:spPr>
          <p:txBody>
            <a:bodyPr wrap="square" lIns="0" tIns="0" rIns="0" bIns="0" rtlCol="0"/>
            <a:lstStyle/>
            <a:p>
              <a:endParaRPr sz="2400"/>
            </a:p>
          </p:txBody>
        </p:sp>
        <p:sp>
          <p:nvSpPr>
            <p:cNvPr id="50" name="object 14">
              <a:extLst>
                <a:ext uri="{FF2B5EF4-FFF2-40B4-BE49-F238E27FC236}">
                  <a16:creationId xmlns:a16="http://schemas.microsoft.com/office/drawing/2014/main" id="{0079F733-2AEC-405B-8945-696B5E4D41C3}"/>
                </a:ext>
              </a:extLst>
            </p:cNvPr>
            <p:cNvSpPr/>
            <p:nvPr/>
          </p:nvSpPr>
          <p:spPr>
            <a:xfrm>
              <a:off x="2566352" y="6810279"/>
              <a:ext cx="600710" cy="347980"/>
            </a:xfrm>
            <a:custGeom>
              <a:avLst/>
              <a:gdLst/>
              <a:ahLst/>
              <a:cxnLst/>
              <a:rect l="l" t="t" r="r" b="b"/>
              <a:pathLst>
                <a:path w="600710" h="347979">
                  <a:moveTo>
                    <a:pt x="0" y="0"/>
                  </a:moveTo>
                  <a:lnTo>
                    <a:pt x="600627" y="347495"/>
                  </a:lnTo>
                </a:path>
              </a:pathLst>
            </a:custGeom>
            <a:ln w="10123">
              <a:solidFill>
                <a:srgbClr val="000000"/>
              </a:solidFill>
            </a:ln>
          </p:spPr>
          <p:txBody>
            <a:bodyPr wrap="square" lIns="0" tIns="0" rIns="0" bIns="0" rtlCol="0"/>
            <a:lstStyle/>
            <a:p>
              <a:endParaRPr sz="2400"/>
            </a:p>
          </p:txBody>
        </p:sp>
        <p:sp>
          <p:nvSpPr>
            <p:cNvPr id="51" name="object 15">
              <a:extLst>
                <a:ext uri="{FF2B5EF4-FFF2-40B4-BE49-F238E27FC236}">
                  <a16:creationId xmlns:a16="http://schemas.microsoft.com/office/drawing/2014/main" id="{5FDE24E4-B270-466C-85FD-25CBDD1753A8}"/>
                </a:ext>
              </a:extLst>
            </p:cNvPr>
            <p:cNvSpPr/>
            <p:nvPr/>
          </p:nvSpPr>
          <p:spPr>
            <a:xfrm>
              <a:off x="3166979" y="6810279"/>
              <a:ext cx="600710" cy="347980"/>
            </a:xfrm>
            <a:custGeom>
              <a:avLst/>
              <a:gdLst/>
              <a:ahLst/>
              <a:cxnLst/>
              <a:rect l="l" t="t" r="r" b="b"/>
              <a:pathLst>
                <a:path w="600710" h="347979">
                  <a:moveTo>
                    <a:pt x="0" y="347495"/>
                  </a:moveTo>
                  <a:lnTo>
                    <a:pt x="600678" y="0"/>
                  </a:lnTo>
                </a:path>
              </a:pathLst>
            </a:custGeom>
            <a:ln w="10123">
              <a:solidFill>
                <a:srgbClr val="000000"/>
              </a:solidFill>
            </a:ln>
          </p:spPr>
          <p:txBody>
            <a:bodyPr wrap="square" lIns="0" tIns="0" rIns="0" bIns="0" rtlCol="0"/>
            <a:lstStyle/>
            <a:p>
              <a:endParaRPr sz="2400"/>
            </a:p>
          </p:txBody>
        </p:sp>
        <p:sp>
          <p:nvSpPr>
            <p:cNvPr id="52" name="object 16">
              <a:extLst>
                <a:ext uri="{FF2B5EF4-FFF2-40B4-BE49-F238E27FC236}">
                  <a16:creationId xmlns:a16="http://schemas.microsoft.com/office/drawing/2014/main" id="{AB405009-7447-4E08-A9E3-1E86A2131BAD}"/>
                </a:ext>
              </a:extLst>
            </p:cNvPr>
            <p:cNvSpPr/>
            <p:nvPr/>
          </p:nvSpPr>
          <p:spPr>
            <a:xfrm>
              <a:off x="3166979" y="5768160"/>
              <a:ext cx="600710" cy="347980"/>
            </a:xfrm>
            <a:custGeom>
              <a:avLst/>
              <a:gdLst/>
              <a:ahLst/>
              <a:cxnLst/>
              <a:rect l="l" t="t" r="r" b="b"/>
              <a:pathLst>
                <a:path w="600710" h="347979">
                  <a:moveTo>
                    <a:pt x="600678" y="347444"/>
                  </a:moveTo>
                  <a:lnTo>
                    <a:pt x="0" y="0"/>
                  </a:lnTo>
                </a:path>
              </a:pathLst>
            </a:custGeom>
            <a:ln w="10123">
              <a:solidFill>
                <a:srgbClr val="000000"/>
              </a:solidFill>
            </a:ln>
          </p:spPr>
          <p:txBody>
            <a:bodyPr wrap="square" lIns="0" tIns="0" rIns="0" bIns="0" rtlCol="0"/>
            <a:lstStyle/>
            <a:p>
              <a:endParaRPr sz="2400"/>
            </a:p>
          </p:txBody>
        </p:sp>
        <p:sp>
          <p:nvSpPr>
            <p:cNvPr id="53" name="object 17">
              <a:extLst>
                <a:ext uri="{FF2B5EF4-FFF2-40B4-BE49-F238E27FC236}">
                  <a16:creationId xmlns:a16="http://schemas.microsoft.com/office/drawing/2014/main" id="{ED75E374-46E6-4D95-99F3-89CC9F63AFD7}"/>
                </a:ext>
              </a:extLst>
            </p:cNvPr>
            <p:cNvSpPr/>
            <p:nvPr/>
          </p:nvSpPr>
          <p:spPr>
            <a:xfrm>
              <a:off x="2566352" y="5768160"/>
              <a:ext cx="600710" cy="347980"/>
            </a:xfrm>
            <a:custGeom>
              <a:avLst/>
              <a:gdLst/>
              <a:ahLst/>
              <a:cxnLst/>
              <a:rect l="l" t="t" r="r" b="b"/>
              <a:pathLst>
                <a:path w="600710" h="347979">
                  <a:moveTo>
                    <a:pt x="0" y="347444"/>
                  </a:moveTo>
                  <a:lnTo>
                    <a:pt x="600627" y="0"/>
                  </a:lnTo>
                </a:path>
              </a:pathLst>
            </a:custGeom>
            <a:ln w="10123">
              <a:solidFill>
                <a:srgbClr val="000000"/>
              </a:solidFill>
            </a:ln>
          </p:spPr>
          <p:txBody>
            <a:bodyPr wrap="square" lIns="0" tIns="0" rIns="0" bIns="0" rtlCol="0"/>
            <a:lstStyle/>
            <a:p>
              <a:endParaRPr sz="2400"/>
            </a:p>
          </p:txBody>
        </p:sp>
        <p:sp>
          <p:nvSpPr>
            <p:cNvPr id="54" name="object 18">
              <a:extLst>
                <a:ext uri="{FF2B5EF4-FFF2-40B4-BE49-F238E27FC236}">
                  <a16:creationId xmlns:a16="http://schemas.microsoft.com/office/drawing/2014/main" id="{9F556B1A-9645-402F-A9DE-5F1C492200B1}"/>
                </a:ext>
              </a:extLst>
            </p:cNvPr>
            <p:cNvSpPr/>
            <p:nvPr/>
          </p:nvSpPr>
          <p:spPr>
            <a:xfrm>
              <a:off x="3092263" y="7082830"/>
              <a:ext cx="136772" cy="139447"/>
            </a:xfrm>
            <a:prstGeom prst="rect">
              <a:avLst/>
            </a:prstGeom>
            <a:blipFill>
              <a:blip r:embed="rId6" cstate="print"/>
              <a:stretch>
                <a:fillRect/>
              </a:stretch>
            </a:blipFill>
          </p:spPr>
          <p:txBody>
            <a:bodyPr wrap="square" lIns="0" tIns="0" rIns="0" bIns="0" rtlCol="0"/>
            <a:lstStyle/>
            <a:p>
              <a:endParaRPr sz="2400"/>
            </a:p>
          </p:txBody>
        </p:sp>
        <p:sp>
          <p:nvSpPr>
            <p:cNvPr id="55" name="object 19">
              <a:extLst>
                <a:ext uri="{FF2B5EF4-FFF2-40B4-BE49-F238E27FC236}">
                  <a16:creationId xmlns:a16="http://schemas.microsoft.com/office/drawing/2014/main" id="{636A4ABF-E7AD-4ECA-9098-4B9CF2D6C7A8}"/>
                </a:ext>
              </a:extLst>
            </p:cNvPr>
            <p:cNvSpPr/>
            <p:nvPr/>
          </p:nvSpPr>
          <p:spPr>
            <a:xfrm>
              <a:off x="3092264" y="5713479"/>
              <a:ext cx="136772" cy="136826"/>
            </a:xfrm>
            <a:prstGeom prst="rect">
              <a:avLst/>
            </a:prstGeom>
            <a:blipFill>
              <a:blip r:embed="rId7" cstate="print"/>
              <a:stretch>
                <a:fillRect/>
              </a:stretch>
            </a:blipFill>
          </p:spPr>
          <p:txBody>
            <a:bodyPr wrap="square" lIns="0" tIns="0" rIns="0" bIns="0" rtlCol="0"/>
            <a:lstStyle/>
            <a:p>
              <a:endParaRPr sz="2400"/>
            </a:p>
          </p:txBody>
        </p:sp>
        <p:sp>
          <p:nvSpPr>
            <p:cNvPr id="56" name="object 20">
              <a:extLst>
                <a:ext uri="{FF2B5EF4-FFF2-40B4-BE49-F238E27FC236}">
                  <a16:creationId xmlns:a16="http://schemas.microsoft.com/office/drawing/2014/main" id="{C7EEF88C-D657-4FD7-814E-B3FD06135181}"/>
                </a:ext>
              </a:extLst>
            </p:cNvPr>
            <p:cNvSpPr/>
            <p:nvPr/>
          </p:nvSpPr>
          <p:spPr>
            <a:xfrm>
              <a:off x="2491629" y="6040673"/>
              <a:ext cx="136780" cy="139485"/>
            </a:xfrm>
            <a:prstGeom prst="rect">
              <a:avLst/>
            </a:prstGeom>
            <a:blipFill>
              <a:blip r:embed="rId8" cstate="print"/>
              <a:stretch>
                <a:fillRect/>
              </a:stretch>
            </a:blipFill>
          </p:spPr>
          <p:txBody>
            <a:bodyPr wrap="square" lIns="0" tIns="0" rIns="0" bIns="0" rtlCol="0"/>
            <a:lstStyle/>
            <a:p>
              <a:endParaRPr sz="2400"/>
            </a:p>
          </p:txBody>
        </p:sp>
        <p:sp>
          <p:nvSpPr>
            <p:cNvPr id="57" name="object 21">
              <a:extLst>
                <a:ext uri="{FF2B5EF4-FFF2-40B4-BE49-F238E27FC236}">
                  <a16:creationId xmlns:a16="http://schemas.microsoft.com/office/drawing/2014/main" id="{41641D1C-CFEF-4624-BF7A-92E7194DC5E8}"/>
                </a:ext>
              </a:extLst>
            </p:cNvPr>
            <p:cNvSpPr/>
            <p:nvPr/>
          </p:nvSpPr>
          <p:spPr>
            <a:xfrm>
              <a:off x="2491629" y="6745777"/>
              <a:ext cx="136780" cy="139447"/>
            </a:xfrm>
            <a:prstGeom prst="rect">
              <a:avLst/>
            </a:prstGeom>
            <a:blipFill>
              <a:blip r:embed="rId9" cstate="print"/>
              <a:stretch>
                <a:fillRect/>
              </a:stretch>
            </a:blipFill>
          </p:spPr>
          <p:txBody>
            <a:bodyPr wrap="square" lIns="0" tIns="0" rIns="0" bIns="0" rtlCol="0"/>
            <a:lstStyle/>
            <a:p>
              <a:endParaRPr sz="2400"/>
            </a:p>
          </p:txBody>
        </p:sp>
        <p:sp>
          <p:nvSpPr>
            <p:cNvPr id="58" name="object 22">
              <a:extLst>
                <a:ext uri="{FF2B5EF4-FFF2-40B4-BE49-F238E27FC236}">
                  <a16:creationId xmlns:a16="http://schemas.microsoft.com/office/drawing/2014/main" id="{07D09A01-06C5-4554-8960-E681E02FD778}"/>
                </a:ext>
              </a:extLst>
            </p:cNvPr>
            <p:cNvSpPr/>
            <p:nvPr/>
          </p:nvSpPr>
          <p:spPr>
            <a:xfrm>
              <a:off x="3708109" y="6048267"/>
              <a:ext cx="136709" cy="136953"/>
            </a:xfrm>
            <a:prstGeom prst="rect">
              <a:avLst/>
            </a:prstGeom>
            <a:blipFill>
              <a:blip r:embed="rId10" cstate="print"/>
              <a:stretch>
                <a:fillRect/>
              </a:stretch>
            </a:blipFill>
          </p:spPr>
          <p:txBody>
            <a:bodyPr wrap="square" lIns="0" tIns="0" rIns="0" bIns="0" rtlCol="0"/>
            <a:lstStyle/>
            <a:p>
              <a:endParaRPr sz="2400"/>
            </a:p>
          </p:txBody>
        </p:sp>
        <p:sp>
          <p:nvSpPr>
            <p:cNvPr id="59" name="object 23">
              <a:extLst>
                <a:ext uri="{FF2B5EF4-FFF2-40B4-BE49-F238E27FC236}">
                  <a16:creationId xmlns:a16="http://schemas.microsoft.com/office/drawing/2014/main" id="{F5EF9318-1712-47BB-A924-1E671CBA7FB2}"/>
                </a:ext>
              </a:extLst>
            </p:cNvPr>
            <p:cNvSpPr/>
            <p:nvPr/>
          </p:nvSpPr>
          <p:spPr>
            <a:xfrm>
              <a:off x="3708109" y="6745777"/>
              <a:ext cx="136709" cy="136915"/>
            </a:xfrm>
            <a:prstGeom prst="rect">
              <a:avLst/>
            </a:prstGeom>
            <a:blipFill>
              <a:blip r:embed="rId11" cstate="print"/>
              <a:stretch>
                <a:fillRect/>
              </a:stretch>
            </a:blipFill>
          </p:spPr>
          <p:txBody>
            <a:bodyPr wrap="square" lIns="0" tIns="0" rIns="0" bIns="0" rtlCol="0"/>
            <a:lstStyle/>
            <a:p>
              <a:endParaRPr sz="2400"/>
            </a:p>
          </p:txBody>
        </p:sp>
        <p:sp>
          <p:nvSpPr>
            <p:cNvPr id="60" name="object 24">
              <a:extLst>
                <a:ext uri="{FF2B5EF4-FFF2-40B4-BE49-F238E27FC236}">
                  <a16:creationId xmlns:a16="http://schemas.microsoft.com/office/drawing/2014/main" id="{44AF23D9-2C79-467E-9DF5-24BF57BAF471}"/>
                </a:ext>
              </a:extLst>
            </p:cNvPr>
            <p:cNvSpPr txBox="1"/>
            <p:nvPr/>
          </p:nvSpPr>
          <p:spPr>
            <a:xfrm>
              <a:off x="3737218" y="5833771"/>
              <a:ext cx="114935"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3</a:t>
              </a:r>
              <a:endParaRPr sz="2400">
                <a:latin typeface="Times New Roman"/>
                <a:cs typeface="Times New Roman"/>
              </a:endParaRPr>
            </a:p>
          </p:txBody>
        </p:sp>
        <p:sp>
          <p:nvSpPr>
            <p:cNvPr id="61" name="object 26">
              <a:extLst>
                <a:ext uri="{FF2B5EF4-FFF2-40B4-BE49-F238E27FC236}">
                  <a16:creationId xmlns:a16="http://schemas.microsoft.com/office/drawing/2014/main" id="{6CD1EAC9-DF51-4913-9992-883D6A754AEC}"/>
                </a:ext>
              </a:extLst>
            </p:cNvPr>
            <p:cNvSpPr txBox="1"/>
            <p:nvPr/>
          </p:nvSpPr>
          <p:spPr>
            <a:xfrm>
              <a:off x="5024611" y="5879338"/>
              <a:ext cx="114935"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5</a:t>
              </a:r>
              <a:endParaRPr sz="2400">
                <a:latin typeface="Times New Roman"/>
                <a:cs typeface="Times New Roman"/>
              </a:endParaRPr>
            </a:p>
          </p:txBody>
        </p:sp>
        <p:sp>
          <p:nvSpPr>
            <p:cNvPr id="62" name="object 27">
              <a:extLst>
                <a:ext uri="{FF2B5EF4-FFF2-40B4-BE49-F238E27FC236}">
                  <a16:creationId xmlns:a16="http://schemas.microsoft.com/office/drawing/2014/main" id="{96E23647-6DE6-4465-BFB5-37C4822F8F5F}"/>
                </a:ext>
              </a:extLst>
            </p:cNvPr>
            <p:cNvSpPr txBox="1"/>
            <p:nvPr/>
          </p:nvSpPr>
          <p:spPr>
            <a:xfrm>
              <a:off x="5009405" y="6817768"/>
              <a:ext cx="114935"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6</a:t>
              </a:r>
              <a:endParaRPr sz="2400">
                <a:latin typeface="Times New Roman"/>
                <a:cs typeface="Times New Roman"/>
              </a:endParaRPr>
            </a:p>
          </p:txBody>
        </p:sp>
        <p:sp>
          <p:nvSpPr>
            <p:cNvPr id="63" name="object 28">
              <a:extLst>
                <a:ext uri="{FF2B5EF4-FFF2-40B4-BE49-F238E27FC236}">
                  <a16:creationId xmlns:a16="http://schemas.microsoft.com/office/drawing/2014/main" id="{EDCF9C77-79AB-43C3-B8BD-25D76DF0CEC6}"/>
                </a:ext>
              </a:extLst>
            </p:cNvPr>
            <p:cNvSpPr txBox="1"/>
            <p:nvPr/>
          </p:nvSpPr>
          <p:spPr>
            <a:xfrm>
              <a:off x="4332764" y="7231018"/>
              <a:ext cx="114935"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7</a:t>
              </a:r>
              <a:endParaRPr sz="2400">
                <a:latin typeface="Times New Roman"/>
                <a:cs typeface="Times New Roman"/>
              </a:endParaRPr>
            </a:p>
          </p:txBody>
        </p:sp>
        <p:sp>
          <p:nvSpPr>
            <p:cNvPr id="64" name="object 29">
              <a:extLst>
                <a:ext uri="{FF2B5EF4-FFF2-40B4-BE49-F238E27FC236}">
                  <a16:creationId xmlns:a16="http://schemas.microsoft.com/office/drawing/2014/main" id="{E43DA55A-6881-496E-84FB-559A60B0AAF2}"/>
                </a:ext>
              </a:extLst>
            </p:cNvPr>
            <p:cNvSpPr txBox="1"/>
            <p:nvPr/>
          </p:nvSpPr>
          <p:spPr>
            <a:xfrm>
              <a:off x="3737218" y="6868359"/>
              <a:ext cx="114935"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8</a:t>
              </a:r>
              <a:endParaRPr sz="2400">
                <a:latin typeface="Times New Roman"/>
                <a:cs typeface="Times New Roman"/>
              </a:endParaRPr>
            </a:p>
          </p:txBody>
        </p:sp>
        <p:sp>
          <p:nvSpPr>
            <p:cNvPr id="65" name="object 30">
              <a:extLst>
                <a:ext uri="{FF2B5EF4-FFF2-40B4-BE49-F238E27FC236}">
                  <a16:creationId xmlns:a16="http://schemas.microsoft.com/office/drawing/2014/main" id="{C47CE885-45CE-46A7-B0F3-A33E206BE730}"/>
                </a:ext>
              </a:extLst>
            </p:cNvPr>
            <p:cNvSpPr txBox="1"/>
            <p:nvPr/>
          </p:nvSpPr>
          <p:spPr>
            <a:xfrm>
              <a:off x="2411800" y="5864149"/>
              <a:ext cx="114935"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1</a:t>
              </a:r>
              <a:endParaRPr sz="2400">
                <a:latin typeface="Times New Roman"/>
                <a:cs typeface="Times New Roman"/>
              </a:endParaRPr>
            </a:p>
          </p:txBody>
        </p:sp>
        <p:sp>
          <p:nvSpPr>
            <p:cNvPr id="66" name="object 32">
              <a:extLst>
                <a:ext uri="{FF2B5EF4-FFF2-40B4-BE49-F238E27FC236}">
                  <a16:creationId xmlns:a16="http://schemas.microsoft.com/office/drawing/2014/main" id="{10C292FC-05A1-4DA6-8145-EB942E68F5F8}"/>
                </a:ext>
              </a:extLst>
            </p:cNvPr>
            <p:cNvSpPr txBox="1"/>
            <p:nvPr/>
          </p:nvSpPr>
          <p:spPr>
            <a:xfrm>
              <a:off x="3123894" y="7210779"/>
              <a:ext cx="114935"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9</a:t>
              </a:r>
              <a:endParaRPr sz="2400">
                <a:latin typeface="Times New Roman"/>
                <a:cs typeface="Times New Roman"/>
              </a:endParaRPr>
            </a:p>
          </p:txBody>
        </p:sp>
        <p:sp>
          <p:nvSpPr>
            <p:cNvPr id="67" name="object 33">
              <a:extLst>
                <a:ext uri="{FF2B5EF4-FFF2-40B4-BE49-F238E27FC236}">
                  <a16:creationId xmlns:a16="http://schemas.microsoft.com/office/drawing/2014/main" id="{1EA5F36B-5BCB-465A-94EB-CA6F55A77160}"/>
                </a:ext>
              </a:extLst>
            </p:cNvPr>
            <p:cNvSpPr txBox="1"/>
            <p:nvPr/>
          </p:nvSpPr>
          <p:spPr>
            <a:xfrm>
              <a:off x="2401669" y="6863296"/>
              <a:ext cx="203200" cy="751488"/>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1</a:t>
              </a:r>
              <a:r>
                <a:rPr sz="2400" dirty="0">
                  <a:latin typeface="Times New Roman"/>
                  <a:cs typeface="Times New Roman"/>
                </a:rPr>
                <a:t>0</a:t>
              </a:r>
              <a:endParaRPr sz="2400">
                <a:latin typeface="Times New Roman"/>
                <a:cs typeface="Times New Roman"/>
              </a:endParaRPr>
            </a:p>
          </p:txBody>
        </p:sp>
        <p:sp>
          <p:nvSpPr>
            <p:cNvPr id="68" name="object 34">
              <a:extLst>
                <a:ext uri="{FF2B5EF4-FFF2-40B4-BE49-F238E27FC236}">
                  <a16:creationId xmlns:a16="http://schemas.microsoft.com/office/drawing/2014/main" id="{0CF94AD7-519F-45AD-B009-C23947D22A92}"/>
                </a:ext>
              </a:extLst>
            </p:cNvPr>
            <p:cNvSpPr txBox="1"/>
            <p:nvPr/>
          </p:nvSpPr>
          <p:spPr>
            <a:xfrm>
              <a:off x="2624572" y="6257635"/>
              <a:ext cx="165100" cy="931730"/>
            </a:xfrm>
            <a:prstGeom prst="rect">
              <a:avLst/>
            </a:prstGeom>
          </p:spPr>
          <p:txBody>
            <a:bodyPr vert="horz" wrap="square" lIns="0" tIns="12700" rIns="0" bIns="0" rtlCol="0">
              <a:spAutoFit/>
            </a:bodyPr>
            <a:lstStyle/>
            <a:p>
              <a:pPr marL="62865" marR="5080" indent="-50800">
                <a:lnSpc>
                  <a:spcPct val="130700"/>
                </a:lnSpc>
                <a:spcBef>
                  <a:spcPts val="100"/>
                </a:spcBef>
              </a:pPr>
              <a:r>
                <a:rPr sz="2400" i="1" dirty="0">
                  <a:latin typeface="Times New Roman"/>
                  <a:cs typeface="Times New Roman"/>
                </a:rPr>
                <a:t>k  h</a:t>
              </a:r>
              <a:endParaRPr sz="2400">
                <a:latin typeface="Times New Roman"/>
                <a:cs typeface="Times New Roman"/>
              </a:endParaRPr>
            </a:p>
          </p:txBody>
        </p:sp>
        <p:sp>
          <p:nvSpPr>
            <p:cNvPr id="69" name="object 35">
              <a:extLst>
                <a:ext uri="{FF2B5EF4-FFF2-40B4-BE49-F238E27FC236}">
                  <a16:creationId xmlns:a16="http://schemas.microsoft.com/office/drawing/2014/main" id="{875D63C5-0403-4BD8-9BDF-F85096721CF3}"/>
                </a:ext>
              </a:extLst>
            </p:cNvPr>
            <p:cNvSpPr txBox="1"/>
            <p:nvPr/>
          </p:nvSpPr>
          <p:spPr>
            <a:xfrm>
              <a:off x="2923777" y="6766859"/>
              <a:ext cx="104775" cy="382156"/>
            </a:xfrm>
            <a:prstGeom prst="rect">
              <a:avLst/>
            </a:prstGeom>
          </p:spPr>
          <p:txBody>
            <a:bodyPr vert="horz" wrap="square" lIns="0" tIns="12700" rIns="0" bIns="0" rtlCol="0">
              <a:spAutoFit/>
            </a:bodyPr>
            <a:lstStyle/>
            <a:p>
              <a:pPr marL="12700">
                <a:lnSpc>
                  <a:spcPct val="100000"/>
                </a:lnSpc>
                <a:spcBef>
                  <a:spcPts val="100"/>
                </a:spcBef>
              </a:pPr>
              <a:r>
                <a:rPr sz="2400" i="1" dirty="0">
                  <a:latin typeface="Times New Roman"/>
                  <a:cs typeface="Times New Roman"/>
                </a:rPr>
                <a:t>k</a:t>
              </a:r>
              <a:endParaRPr sz="2400">
                <a:latin typeface="Times New Roman"/>
                <a:cs typeface="Times New Roman"/>
              </a:endParaRPr>
            </a:p>
          </p:txBody>
        </p:sp>
        <p:sp>
          <p:nvSpPr>
            <p:cNvPr id="70" name="object 36">
              <a:extLst>
                <a:ext uri="{FF2B5EF4-FFF2-40B4-BE49-F238E27FC236}">
                  <a16:creationId xmlns:a16="http://schemas.microsoft.com/office/drawing/2014/main" id="{4B66EDF9-4EA0-4B99-A77B-E371A3E773F5}"/>
                </a:ext>
              </a:extLst>
            </p:cNvPr>
            <p:cNvSpPr txBox="1"/>
            <p:nvPr/>
          </p:nvSpPr>
          <p:spPr>
            <a:xfrm>
              <a:off x="4545893" y="5891995"/>
              <a:ext cx="104775" cy="382156"/>
            </a:xfrm>
            <a:prstGeom prst="rect">
              <a:avLst/>
            </a:prstGeom>
          </p:spPr>
          <p:txBody>
            <a:bodyPr vert="horz" wrap="square" lIns="0" tIns="12700" rIns="0" bIns="0" rtlCol="0">
              <a:spAutoFit/>
            </a:bodyPr>
            <a:lstStyle/>
            <a:p>
              <a:pPr marL="12700">
                <a:lnSpc>
                  <a:spcPct val="100000"/>
                </a:lnSpc>
                <a:spcBef>
                  <a:spcPts val="100"/>
                </a:spcBef>
              </a:pPr>
              <a:r>
                <a:rPr sz="2400" i="1" dirty="0">
                  <a:latin typeface="Times New Roman"/>
                  <a:cs typeface="Times New Roman"/>
                </a:rPr>
                <a:t>k</a:t>
              </a:r>
              <a:endParaRPr sz="2400">
                <a:latin typeface="Times New Roman"/>
                <a:cs typeface="Times New Roman"/>
              </a:endParaRPr>
            </a:p>
          </p:txBody>
        </p:sp>
        <p:sp>
          <p:nvSpPr>
            <p:cNvPr id="71" name="object 37">
              <a:extLst>
                <a:ext uri="{FF2B5EF4-FFF2-40B4-BE49-F238E27FC236}">
                  <a16:creationId xmlns:a16="http://schemas.microsoft.com/office/drawing/2014/main" id="{D124684F-3AFA-49F6-B63E-E00FE2B2989F}"/>
                </a:ext>
              </a:extLst>
            </p:cNvPr>
            <p:cNvSpPr txBox="1"/>
            <p:nvPr/>
          </p:nvSpPr>
          <p:spPr>
            <a:xfrm>
              <a:off x="4761177" y="6004159"/>
              <a:ext cx="142875" cy="931730"/>
            </a:xfrm>
            <a:prstGeom prst="rect">
              <a:avLst/>
            </a:prstGeom>
          </p:spPr>
          <p:txBody>
            <a:bodyPr vert="horz" wrap="square" lIns="0" tIns="12700" rIns="0" bIns="0" rtlCol="0">
              <a:spAutoFit/>
            </a:bodyPr>
            <a:lstStyle/>
            <a:p>
              <a:pPr marL="50165" marR="5080" indent="-38100">
                <a:lnSpc>
                  <a:spcPct val="130700"/>
                </a:lnSpc>
                <a:spcBef>
                  <a:spcPts val="100"/>
                </a:spcBef>
              </a:pPr>
              <a:r>
                <a:rPr sz="2400" i="1" dirty="0">
                  <a:latin typeface="Times New Roman"/>
                  <a:cs typeface="Times New Roman"/>
                </a:rPr>
                <a:t>h  k</a:t>
              </a:r>
              <a:endParaRPr sz="2400">
                <a:latin typeface="Times New Roman"/>
                <a:cs typeface="Times New Roman"/>
              </a:endParaRPr>
            </a:p>
          </p:txBody>
        </p:sp>
      </p:grpSp>
      <p:grpSp>
        <p:nvGrpSpPr>
          <p:cNvPr id="76" name="Group 75">
            <a:extLst>
              <a:ext uri="{FF2B5EF4-FFF2-40B4-BE49-F238E27FC236}">
                <a16:creationId xmlns:a16="http://schemas.microsoft.com/office/drawing/2014/main" id="{4787D56F-8848-42E8-8E50-9999834F44F6}"/>
              </a:ext>
            </a:extLst>
          </p:cNvPr>
          <p:cNvGrpSpPr/>
          <p:nvPr/>
        </p:nvGrpSpPr>
        <p:grpSpPr>
          <a:xfrm>
            <a:off x="1580356" y="4966216"/>
            <a:ext cx="8088711" cy="4647684"/>
            <a:chOff x="3332956" y="5359882"/>
            <a:chExt cx="4200465" cy="2189196"/>
          </a:xfrm>
        </p:grpSpPr>
        <p:pic>
          <p:nvPicPr>
            <p:cNvPr id="72" name="Picture 71">
              <a:extLst>
                <a:ext uri="{FF2B5EF4-FFF2-40B4-BE49-F238E27FC236}">
                  <a16:creationId xmlns:a16="http://schemas.microsoft.com/office/drawing/2014/main" id="{6866754A-2775-4764-84EA-8ABBBCCA56F7}"/>
                </a:ext>
              </a:extLst>
            </p:cNvPr>
            <p:cNvPicPr>
              <a:picLocks noChangeAspect="1"/>
            </p:cNvPicPr>
            <p:nvPr/>
          </p:nvPicPr>
          <p:blipFill rotWithShape="1">
            <a:blip r:embed="rId12"/>
            <a:srcRect l="17500" t="25255" r="63348" b="53464"/>
            <a:stretch/>
          </p:blipFill>
          <p:spPr>
            <a:xfrm>
              <a:off x="4030777" y="5359882"/>
              <a:ext cx="3502644" cy="2189196"/>
            </a:xfrm>
            <a:prstGeom prst="rect">
              <a:avLst/>
            </a:prstGeom>
          </p:spPr>
        </p:pic>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18A28E8-83AE-4620-97AA-5570A3932932}"/>
                    </a:ext>
                  </a:extLst>
                </p:cNvPr>
                <p:cNvSpPr txBox="1"/>
                <p:nvPr/>
              </p:nvSpPr>
              <p:spPr>
                <a:xfrm>
                  <a:off x="3332956" y="6272768"/>
                  <a:ext cx="10203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cs typeface="Times New Roman"/>
                              </a:rPr>
                            </m:ctrlPr>
                          </m:dPr>
                          <m:e>
                            <m:r>
                              <a:rPr lang="en-US" sz="1800" i="1">
                                <a:latin typeface="Cambria Math" panose="02040503050406030204" pitchFamily="18" charset="0"/>
                                <a:cs typeface="Times New Roman"/>
                              </a:rPr>
                              <m:t>𝐴</m:t>
                            </m:r>
                          </m:e>
                        </m:d>
                      </m:oMath>
                    </m:oMathPara>
                  </a14:m>
                  <a:endParaRPr lang="en-IN" dirty="0"/>
                </a:p>
              </p:txBody>
            </p:sp>
          </mc:Choice>
          <mc:Fallback xmlns="">
            <p:sp>
              <p:nvSpPr>
                <p:cNvPr id="75" name="TextBox 74">
                  <a:extLst>
                    <a:ext uri="{FF2B5EF4-FFF2-40B4-BE49-F238E27FC236}">
                      <a16:creationId xmlns:a16="http://schemas.microsoft.com/office/drawing/2014/main" id="{518A28E8-83AE-4620-97AA-5570A3932932}"/>
                    </a:ext>
                  </a:extLst>
                </p:cNvPr>
                <p:cNvSpPr txBox="1">
                  <a:spLocks noRot="1" noChangeAspect="1" noMove="1" noResize="1" noEditPoints="1" noAdjustHandles="1" noChangeArrowheads="1" noChangeShapeType="1" noTextEdit="1"/>
                </p:cNvSpPr>
                <p:nvPr/>
              </p:nvSpPr>
              <p:spPr>
                <a:xfrm>
                  <a:off x="3332956" y="6272768"/>
                  <a:ext cx="1020393" cy="369332"/>
                </a:xfrm>
                <a:prstGeom prst="rect">
                  <a:avLst/>
                </a:prstGeom>
                <a:blipFill>
                  <a:blip r:embed="rId13"/>
                  <a:stretch>
                    <a:fillRect/>
                  </a:stretch>
                </a:blipFill>
              </p:spPr>
              <p:txBody>
                <a:bodyPr/>
                <a:lstStyle/>
                <a:p>
                  <a:r>
                    <a:rPr lang="en-IN">
                      <a:noFill/>
                    </a:rPr>
                    <a:t> </a:t>
                  </a:r>
                </a:p>
              </p:txBody>
            </p:sp>
          </mc:Fallback>
        </mc:AlternateContent>
      </p:grpSp>
      <p:grpSp>
        <p:nvGrpSpPr>
          <p:cNvPr id="78" name="Group 77">
            <a:extLst>
              <a:ext uri="{FF2B5EF4-FFF2-40B4-BE49-F238E27FC236}">
                <a16:creationId xmlns:a16="http://schemas.microsoft.com/office/drawing/2014/main" id="{B696B9F1-5284-4F82-A598-35CEA04BC4FF}"/>
              </a:ext>
            </a:extLst>
          </p:cNvPr>
          <p:cNvGrpSpPr/>
          <p:nvPr/>
        </p:nvGrpSpPr>
        <p:grpSpPr>
          <a:xfrm>
            <a:off x="10267156" y="4734485"/>
            <a:ext cx="8110109" cy="4727015"/>
            <a:chOff x="12553156" y="5499099"/>
            <a:chExt cx="4267200" cy="3026397"/>
          </a:xfrm>
        </p:grpSpPr>
        <p:pic>
          <p:nvPicPr>
            <p:cNvPr id="73" name="Picture 72">
              <a:extLst>
                <a:ext uri="{FF2B5EF4-FFF2-40B4-BE49-F238E27FC236}">
                  <a16:creationId xmlns:a16="http://schemas.microsoft.com/office/drawing/2014/main" id="{8A62A67C-AC16-4883-9EFD-FF1E36F1E70F}"/>
                </a:ext>
              </a:extLst>
            </p:cNvPr>
            <p:cNvPicPr>
              <a:picLocks noChangeAspect="1"/>
            </p:cNvPicPr>
            <p:nvPr/>
          </p:nvPicPr>
          <p:blipFill rotWithShape="1">
            <a:blip r:embed="rId12"/>
            <a:srcRect l="17500" t="62061" r="62916" b="8520"/>
            <a:stretch/>
          </p:blipFill>
          <p:spPr>
            <a:xfrm>
              <a:off x="13238956" y="5499099"/>
              <a:ext cx="3581400" cy="3026397"/>
            </a:xfrm>
            <a:prstGeom prst="rect">
              <a:avLst/>
            </a:prstGeom>
          </p:spPr>
        </p:pic>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1159D64-5124-452A-B487-E80921781214}"/>
                    </a:ext>
                  </a:extLst>
                </p:cNvPr>
                <p:cNvSpPr txBox="1"/>
                <p:nvPr/>
              </p:nvSpPr>
              <p:spPr>
                <a:xfrm>
                  <a:off x="12553156" y="6764459"/>
                  <a:ext cx="1020393" cy="369332"/>
                </a:xfrm>
                <a:prstGeom prst="rect">
                  <a:avLst/>
                </a:prstGeom>
                <a:noFill/>
              </p:spPr>
              <p:txBody>
                <a:bodyPr wrap="square">
                  <a:spAutoFit/>
                </a:bodyPr>
                <a:lstStyle/>
                <a:p>
                  <a14:m>
                    <m:oMath xmlns:m="http://schemas.openxmlformats.org/officeDocument/2006/math">
                      <m:d>
                        <m:dPr>
                          <m:begChr m:val="["/>
                          <m:endChr m:val="]"/>
                          <m:ctrlPr>
                            <a:rPr lang="en-US" sz="1800" i="1" smtClean="0">
                              <a:latin typeface="Cambria Math" panose="02040503050406030204" pitchFamily="18" charset="0"/>
                              <a:cs typeface="Times New Roman"/>
                            </a:rPr>
                          </m:ctrlPr>
                        </m:dPr>
                        <m:e>
                          <m:r>
                            <a:rPr lang="en-US" sz="1800" i="1">
                              <a:latin typeface="Cambria Math" panose="02040503050406030204" pitchFamily="18" charset="0"/>
                              <a:cs typeface="Times New Roman"/>
                            </a:rPr>
                            <m:t>𝐴</m:t>
                          </m:r>
                        </m:e>
                      </m:d>
                    </m:oMath>
                  </a14:m>
                  <a:r>
                    <a:rPr lang="en-IN" dirty="0"/>
                    <a:t>  =</a:t>
                  </a:r>
                </a:p>
              </p:txBody>
            </p:sp>
          </mc:Choice>
          <mc:Fallback xmlns="">
            <p:sp>
              <p:nvSpPr>
                <p:cNvPr id="77" name="TextBox 76">
                  <a:extLst>
                    <a:ext uri="{FF2B5EF4-FFF2-40B4-BE49-F238E27FC236}">
                      <a16:creationId xmlns:a16="http://schemas.microsoft.com/office/drawing/2014/main" id="{41159D64-5124-452A-B487-E80921781214}"/>
                    </a:ext>
                  </a:extLst>
                </p:cNvPr>
                <p:cNvSpPr txBox="1">
                  <a:spLocks noRot="1" noChangeAspect="1" noMove="1" noResize="1" noEditPoints="1" noAdjustHandles="1" noChangeArrowheads="1" noChangeShapeType="1" noTextEdit="1"/>
                </p:cNvSpPr>
                <p:nvPr/>
              </p:nvSpPr>
              <p:spPr>
                <a:xfrm>
                  <a:off x="12553156" y="6764459"/>
                  <a:ext cx="1020393" cy="369332"/>
                </a:xfrm>
                <a:prstGeom prst="rect">
                  <a:avLst/>
                </a:prstGeom>
                <a:blipFill>
                  <a:blip r:embed="rId14"/>
                  <a:stretch>
                    <a:fillRect t="-7692"/>
                  </a:stretch>
                </a:blipFill>
              </p:spPr>
              <p:txBody>
                <a:bodyPr/>
                <a:lstStyle/>
                <a:p>
                  <a:r>
                    <a:rPr lang="en-IN">
                      <a:noFill/>
                    </a:rPr>
                    <a:t> </a:t>
                  </a:r>
                </a:p>
              </p:txBody>
            </p:sp>
          </mc:Fallback>
        </mc:AlternateContent>
      </p:grpSp>
      <p:sp>
        <p:nvSpPr>
          <p:cNvPr id="80" name="TextBox 79">
            <a:extLst>
              <a:ext uri="{FF2B5EF4-FFF2-40B4-BE49-F238E27FC236}">
                <a16:creationId xmlns:a16="http://schemas.microsoft.com/office/drawing/2014/main" id="{7D74B4E3-87B8-419F-B911-0582609E59EC}"/>
              </a:ext>
            </a:extLst>
          </p:cNvPr>
          <p:cNvSpPr txBox="1"/>
          <p:nvPr/>
        </p:nvSpPr>
        <p:spPr>
          <a:xfrm>
            <a:off x="7825234" y="2189595"/>
            <a:ext cx="10552031" cy="2062103"/>
          </a:xfrm>
          <a:prstGeom prst="rect">
            <a:avLst/>
          </a:prstGeom>
          <a:noFill/>
        </p:spPr>
        <p:txBody>
          <a:bodyPr wrap="square">
            <a:spAutoFit/>
          </a:bodyPr>
          <a:lstStyle/>
          <a:p>
            <a:pPr algn="just"/>
            <a:r>
              <a:rPr lang="en-US" sz="3200" spc="-5" dirty="0">
                <a:latin typeface="Times New Roman"/>
                <a:cs typeface="Times New Roman"/>
              </a:rPr>
              <a:t>The parameters </a:t>
            </a:r>
            <a:r>
              <a:rPr lang="en-US" sz="3200" i="1" dirty="0">
                <a:latin typeface="Times New Roman"/>
                <a:cs typeface="Times New Roman"/>
              </a:rPr>
              <a:t>h </a:t>
            </a:r>
            <a:r>
              <a:rPr lang="en-US" sz="3200" spc="-10" dirty="0">
                <a:latin typeface="Times New Roman"/>
                <a:cs typeface="Times New Roman"/>
              </a:rPr>
              <a:t>and </a:t>
            </a:r>
            <a:r>
              <a:rPr lang="en-US" sz="3200" i="1" dirty="0">
                <a:latin typeface="Times New Roman"/>
                <a:cs typeface="Times New Roman"/>
              </a:rPr>
              <a:t>k </a:t>
            </a:r>
            <a:r>
              <a:rPr lang="en-US" sz="3200" spc="-5" dirty="0">
                <a:latin typeface="Times New Roman"/>
                <a:cs typeface="Times New Roman"/>
              </a:rPr>
              <a:t>depend, respectively, </a:t>
            </a:r>
            <a:r>
              <a:rPr lang="en-US" sz="3200" dirty="0">
                <a:latin typeface="Times New Roman"/>
                <a:cs typeface="Times New Roman"/>
              </a:rPr>
              <a:t>on </a:t>
            </a:r>
            <a:r>
              <a:rPr lang="en-US" sz="3200" spc="-5" dirty="0">
                <a:latin typeface="Times New Roman"/>
                <a:cs typeface="Times New Roman"/>
              </a:rPr>
              <a:t>the chemical </a:t>
            </a:r>
            <a:r>
              <a:rPr lang="en-US" sz="3200" dirty="0">
                <a:latin typeface="Times New Roman"/>
                <a:cs typeface="Times New Roman"/>
              </a:rPr>
              <a:t>nature  of </a:t>
            </a:r>
            <a:r>
              <a:rPr lang="en-US" sz="3200" spc="-5" dirty="0">
                <a:latin typeface="Times New Roman"/>
                <a:cs typeface="Times New Roman"/>
              </a:rPr>
              <a:t>the corresponding atoms and bonds </a:t>
            </a:r>
            <a:r>
              <a:rPr lang="en-US" sz="3200" dirty="0">
                <a:latin typeface="Times New Roman"/>
                <a:cs typeface="Times New Roman"/>
              </a:rPr>
              <a:t>in a </a:t>
            </a:r>
            <a:r>
              <a:rPr lang="en-US" sz="3200" spc="-5" dirty="0">
                <a:latin typeface="Times New Roman"/>
                <a:cs typeface="Times New Roman"/>
              </a:rPr>
              <a:t>molecule. </a:t>
            </a:r>
            <a:r>
              <a:rPr lang="en-US" sz="3200" spc="-10" dirty="0">
                <a:latin typeface="Times New Roman"/>
                <a:cs typeface="Times New Roman"/>
              </a:rPr>
              <a:t>Some </a:t>
            </a:r>
            <a:r>
              <a:rPr lang="en-US" sz="3200" dirty="0">
                <a:latin typeface="Times New Roman"/>
                <a:cs typeface="Times New Roman"/>
              </a:rPr>
              <a:t>people </a:t>
            </a:r>
            <a:r>
              <a:rPr lang="en-US" sz="3200" spc="-5" dirty="0">
                <a:latin typeface="Times New Roman"/>
                <a:cs typeface="Times New Roman"/>
              </a:rPr>
              <a:t>select for  </a:t>
            </a:r>
            <a:r>
              <a:rPr lang="en-US" sz="3200" dirty="0">
                <a:latin typeface="Times New Roman"/>
                <a:cs typeface="Times New Roman"/>
              </a:rPr>
              <a:t>them the </a:t>
            </a:r>
            <a:r>
              <a:rPr lang="en-US" sz="3200" spc="-5" dirty="0">
                <a:latin typeface="Times New Roman"/>
                <a:cs typeface="Times New Roman"/>
              </a:rPr>
              <a:t>values </a:t>
            </a:r>
            <a:r>
              <a:rPr lang="en-US" sz="3200" dirty="0">
                <a:latin typeface="Times New Roman"/>
                <a:cs typeface="Times New Roman"/>
              </a:rPr>
              <a:t>of </a:t>
            </a:r>
            <a:r>
              <a:rPr lang="en-US" sz="3200" spc="-5" dirty="0">
                <a:latin typeface="Times New Roman"/>
                <a:cs typeface="Times New Roman"/>
              </a:rPr>
              <a:t>the </a:t>
            </a:r>
            <a:r>
              <a:rPr lang="en-US" sz="3200" spc="-5" dirty="0" err="1">
                <a:latin typeface="Times New Roman"/>
                <a:cs typeface="Times New Roman"/>
              </a:rPr>
              <a:t>Hückel</a:t>
            </a:r>
            <a:r>
              <a:rPr lang="en-US" sz="3200" spc="-5" dirty="0">
                <a:latin typeface="Times New Roman"/>
                <a:cs typeface="Times New Roman"/>
              </a:rPr>
              <a:t> parameters </a:t>
            </a:r>
            <a:r>
              <a:rPr lang="en-US" sz="3200" dirty="0">
                <a:latin typeface="Times New Roman"/>
                <a:cs typeface="Times New Roman"/>
              </a:rPr>
              <a:t>for </a:t>
            </a:r>
            <a:r>
              <a:rPr lang="en-US" sz="3200" spc="-10" dirty="0">
                <a:latin typeface="Times New Roman"/>
                <a:cs typeface="Times New Roman"/>
              </a:rPr>
              <a:t>heteroatoms </a:t>
            </a:r>
            <a:r>
              <a:rPr lang="en-US" sz="3200" dirty="0">
                <a:latin typeface="Times New Roman"/>
                <a:cs typeface="Times New Roman"/>
              </a:rPr>
              <a:t>and </a:t>
            </a:r>
            <a:r>
              <a:rPr lang="en-US" sz="3200" spc="-5" dirty="0" err="1">
                <a:latin typeface="Times New Roman"/>
                <a:cs typeface="Times New Roman"/>
              </a:rPr>
              <a:t>heterobonds</a:t>
            </a:r>
            <a:r>
              <a:rPr lang="en-US" sz="3200" spc="-5" dirty="0">
                <a:latin typeface="Times New Roman"/>
                <a:cs typeface="Times New Roman"/>
              </a:rPr>
              <a:t>.  </a:t>
            </a:r>
            <a:endParaRPr lang="en-IN" sz="3200" dirty="0"/>
          </a:p>
        </p:txBody>
      </p:sp>
      <p:sp>
        <p:nvSpPr>
          <p:cNvPr id="82" name="TextBox 81">
            <a:extLst>
              <a:ext uri="{FF2B5EF4-FFF2-40B4-BE49-F238E27FC236}">
                <a16:creationId xmlns:a16="http://schemas.microsoft.com/office/drawing/2014/main" id="{A61EA12C-171E-4CE7-8A56-1983CC0BC97A}"/>
              </a:ext>
            </a:extLst>
          </p:cNvPr>
          <p:cNvSpPr txBox="1"/>
          <p:nvPr/>
        </p:nvSpPr>
        <p:spPr>
          <a:xfrm>
            <a:off x="1656557" y="691145"/>
            <a:ext cx="15621000" cy="1015663"/>
          </a:xfrm>
          <a:prstGeom prst="rect">
            <a:avLst/>
          </a:prstGeom>
          <a:noFill/>
        </p:spPr>
        <p:txBody>
          <a:bodyPr wrap="square">
            <a:spAutoFit/>
          </a:bodyPr>
          <a:lstStyle/>
          <a:p>
            <a:r>
              <a:rPr lang="en-US" sz="6000" b="1" kern="0" dirty="0">
                <a:solidFill>
                  <a:srgbClr val="C00000"/>
                </a:solidFill>
                <a:latin typeface="Times New Roman" panose="02020603050405020304" pitchFamily="18" charset="0"/>
                <a:ea typeface="+mj-ea"/>
                <a:cs typeface="Times New Roman" panose="02020603050405020304" pitchFamily="18" charset="0"/>
              </a:rPr>
              <a:t>Vertex-Adjacency Matrix of Weighted Graphs</a:t>
            </a:r>
            <a:endParaRPr lang="en-IN" sz="6000" b="1" kern="0" dirty="0">
              <a:solidFill>
                <a:srgbClr val="C0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03627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488E39-48A2-429D-BD77-AFBB6A28D26C}"/>
              </a:ext>
            </a:extLst>
          </p:cNvPr>
          <p:cNvSpPr txBox="1"/>
          <p:nvPr/>
        </p:nvSpPr>
        <p:spPr>
          <a:xfrm>
            <a:off x="6914356" y="469900"/>
            <a:ext cx="5410200" cy="1015663"/>
          </a:xfrm>
          <a:prstGeom prst="rect">
            <a:avLst/>
          </a:prstGeom>
          <a:noFill/>
        </p:spPr>
        <p:txBody>
          <a:bodyPr wrap="square">
            <a:spAutoFit/>
          </a:bodyPr>
          <a:lstStyle/>
          <a:p>
            <a:r>
              <a:rPr lang="en-IN" sz="6000" b="1" kern="0" dirty="0" err="1">
                <a:solidFill>
                  <a:srgbClr val="C00000"/>
                </a:solidFill>
                <a:latin typeface="Times New Roman" panose="02020603050405020304" pitchFamily="18" charset="0"/>
                <a:ea typeface="+mj-ea"/>
                <a:cs typeface="Times New Roman" panose="02020603050405020304" pitchFamily="18" charset="0"/>
              </a:rPr>
              <a:t>Hückel</a:t>
            </a:r>
            <a:r>
              <a:rPr lang="en-IN" sz="6000" b="1" kern="0" dirty="0">
                <a:solidFill>
                  <a:srgbClr val="C00000"/>
                </a:solidFill>
                <a:latin typeface="Times New Roman" panose="02020603050405020304" pitchFamily="18" charset="0"/>
                <a:ea typeface="+mj-ea"/>
                <a:cs typeface="Times New Roman" panose="02020603050405020304" pitchFamily="18" charset="0"/>
              </a:rPr>
              <a:t> Matrix</a:t>
            </a:r>
          </a:p>
        </p:txBody>
      </p:sp>
      <p:sp>
        <p:nvSpPr>
          <p:cNvPr id="6" name="TextBox 5">
            <a:extLst>
              <a:ext uri="{FF2B5EF4-FFF2-40B4-BE49-F238E27FC236}">
                <a16:creationId xmlns:a16="http://schemas.microsoft.com/office/drawing/2014/main" id="{081C3B6F-BB47-45D9-983E-D9AA1118F4D2}"/>
              </a:ext>
            </a:extLst>
          </p:cNvPr>
          <p:cNvSpPr txBox="1"/>
          <p:nvPr/>
        </p:nvSpPr>
        <p:spPr>
          <a:xfrm>
            <a:off x="818356" y="1503873"/>
            <a:ext cx="17526000" cy="5974713"/>
          </a:xfrm>
          <a:prstGeom prst="rect">
            <a:avLst/>
          </a:prstGeom>
          <a:noFill/>
        </p:spPr>
        <p:txBody>
          <a:bodyPr wrap="square">
            <a:spAutoFit/>
          </a:bodyPr>
          <a:lstStyle/>
          <a:p>
            <a:pPr marL="63500" algn="just">
              <a:lnSpc>
                <a:spcPct val="100000"/>
              </a:lnSpc>
              <a:spcBef>
                <a:spcPts val="5"/>
              </a:spcBef>
            </a:pPr>
            <a:r>
              <a:rPr lang="en-US" sz="3200" spc="-5" dirty="0">
                <a:latin typeface="Times New Roman" panose="02020603050405020304" pitchFamily="18" charset="0"/>
                <a:cs typeface="Times New Roman" panose="02020603050405020304" pitchFamily="18" charset="0"/>
              </a:rPr>
              <a:t>The</a:t>
            </a:r>
            <a:r>
              <a:rPr lang="en-US" sz="3200" spc="95" dirty="0">
                <a:latin typeface="Times New Roman" panose="02020603050405020304" pitchFamily="18" charset="0"/>
                <a:cs typeface="Times New Roman" panose="02020603050405020304" pitchFamily="18" charset="0"/>
              </a:rPr>
              <a:t> </a:t>
            </a:r>
            <a:r>
              <a:rPr lang="en-US" sz="3200" i="1" spc="-5" dirty="0" err="1">
                <a:latin typeface="Times New Roman" panose="02020603050405020304" pitchFamily="18" charset="0"/>
                <a:cs typeface="Times New Roman" panose="02020603050405020304" pitchFamily="18" charset="0"/>
              </a:rPr>
              <a:t>Hückel</a:t>
            </a:r>
            <a:r>
              <a:rPr lang="en-US" sz="3200" i="1" spc="95" dirty="0">
                <a:latin typeface="Times New Roman" panose="02020603050405020304" pitchFamily="18" charset="0"/>
                <a:cs typeface="Times New Roman" panose="02020603050405020304" pitchFamily="18" charset="0"/>
              </a:rPr>
              <a:t> </a:t>
            </a:r>
            <a:r>
              <a:rPr lang="en-US" sz="3200" i="1" spc="-5" dirty="0">
                <a:latin typeface="Times New Roman" panose="02020603050405020304" pitchFamily="18" charset="0"/>
                <a:cs typeface="Times New Roman" panose="02020603050405020304" pitchFamily="18" charset="0"/>
              </a:rPr>
              <a:t>matrix</a:t>
            </a:r>
            <a:r>
              <a:rPr lang="en-US" sz="3200" i="1" spc="9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in</a:t>
            </a:r>
            <a:r>
              <a:rPr lang="en-US" sz="3200" spc="8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the</a:t>
            </a:r>
            <a:r>
              <a:rPr lang="en-US" sz="3200" spc="90" dirty="0">
                <a:latin typeface="Times New Roman" panose="02020603050405020304" pitchFamily="18" charset="0"/>
                <a:cs typeface="Times New Roman" panose="02020603050405020304" pitchFamily="18" charset="0"/>
              </a:rPr>
              <a:t> </a:t>
            </a:r>
            <a:r>
              <a:rPr lang="en-US" sz="3200" spc="-5" dirty="0" err="1">
                <a:latin typeface="Times New Roman" panose="02020603050405020304" pitchFamily="18" charset="0"/>
                <a:cs typeface="Times New Roman" panose="02020603050405020304" pitchFamily="18" charset="0"/>
              </a:rPr>
              <a:t>Hückel</a:t>
            </a:r>
            <a:r>
              <a:rPr lang="en-US" sz="3200" spc="8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theory</a:t>
            </a:r>
            <a:r>
              <a:rPr lang="en-US" sz="3200" spc="7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of</a:t>
            </a:r>
            <a:r>
              <a:rPr lang="en-US" sz="3200" spc="8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conjugated</a:t>
            </a:r>
            <a:r>
              <a:rPr lang="en-US" sz="3200" spc="9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systems</a:t>
            </a:r>
            <a:r>
              <a:rPr lang="en-US" sz="320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considered </a:t>
            </a:r>
            <a:r>
              <a:rPr lang="en-US" sz="3200" dirty="0">
                <a:latin typeface="Times New Roman" panose="02020603050405020304" pitchFamily="18" charset="0"/>
                <a:cs typeface="Times New Roman" panose="02020603050405020304" pitchFamily="18" charset="0"/>
              </a:rPr>
              <a:t>as </a:t>
            </a:r>
            <a:r>
              <a:rPr lang="en-US" sz="3200" spc="-5" dirty="0">
                <a:latin typeface="Times New Roman" panose="02020603050405020304" pitchFamily="18" charset="0"/>
                <a:cs typeface="Times New Roman" panose="02020603050405020304" pitchFamily="18" charset="0"/>
              </a:rPr>
              <a:t>the augmented </a:t>
            </a:r>
            <a:r>
              <a:rPr lang="en-US" sz="3200" dirty="0">
                <a:latin typeface="Times New Roman" panose="02020603050405020304" pitchFamily="18" charset="0"/>
                <a:cs typeface="Times New Roman" panose="02020603050405020304" pitchFamily="18" charset="0"/>
              </a:rPr>
              <a:t>vertex-adjacency matrix.  </a:t>
            </a:r>
          </a:p>
          <a:p>
            <a:pPr marL="63500" algn="just">
              <a:lnSpc>
                <a:spcPct val="100000"/>
              </a:lnSpc>
              <a:spcBef>
                <a:spcPts val="5"/>
              </a:spcBef>
            </a:pPr>
            <a:endParaRPr lang="en-US" sz="3200" dirty="0">
              <a:latin typeface="Times New Roman" panose="02020603050405020304" pitchFamily="18" charset="0"/>
              <a:cs typeface="Times New Roman" panose="02020603050405020304" pitchFamily="18" charset="0"/>
            </a:endParaRPr>
          </a:p>
          <a:p>
            <a:pPr marL="63500" algn="just">
              <a:lnSpc>
                <a:spcPct val="100000"/>
              </a:lnSpc>
              <a:spcBef>
                <a:spcPts val="5"/>
              </a:spcBef>
            </a:pPr>
            <a:r>
              <a:rPr lang="en-US" sz="3200" dirty="0">
                <a:latin typeface="Times New Roman" panose="02020603050405020304" pitchFamily="18" charset="0"/>
                <a:cs typeface="Times New Roman" panose="02020603050405020304" pitchFamily="18" charset="0"/>
              </a:rPr>
              <a:t>In </a:t>
            </a:r>
            <a:r>
              <a:rPr lang="en-US" sz="3200" spc="-5" dirty="0">
                <a:latin typeface="Times New Roman" panose="02020603050405020304" pitchFamily="18" charset="0"/>
                <a:cs typeface="Times New Roman" panose="02020603050405020304" pitchFamily="18" charset="0"/>
              </a:rPr>
              <a:t>the </a:t>
            </a:r>
            <a:r>
              <a:rPr lang="en-US" sz="3200" spc="-5" dirty="0" err="1">
                <a:latin typeface="Times New Roman" panose="02020603050405020304" pitchFamily="18" charset="0"/>
                <a:cs typeface="Times New Roman" panose="02020603050405020304" pitchFamily="18" charset="0"/>
              </a:rPr>
              <a:t>Hückel</a:t>
            </a:r>
            <a:r>
              <a:rPr lang="en-US" sz="3200" spc="-5" dirty="0">
                <a:latin typeface="Times New Roman" panose="02020603050405020304" pitchFamily="18" charset="0"/>
                <a:cs typeface="Times New Roman" panose="02020603050405020304" pitchFamily="18" charset="0"/>
              </a:rPr>
              <a:t> theory, the secular equation solved  </a:t>
            </a:r>
            <a:r>
              <a:rPr lang="en-US" sz="3200" dirty="0">
                <a:latin typeface="Times New Roman" panose="02020603050405020304" pitchFamily="18" charset="0"/>
                <a:cs typeface="Times New Roman" panose="02020603050405020304" pitchFamily="18" charset="0"/>
              </a:rPr>
              <a:t>for a </a:t>
            </a:r>
            <a:r>
              <a:rPr lang="en-US" sz="3200" spc="-10" dirty="0">
                <a:latin typeface="Times New Roman" panose="02020603050405020304" pitchFamily="18" charset="0"/>
                <a:cs typeface="Times New Roman" panose="02020603050405020304" pitchFamily="18" charset="0"/>
              </a:rPr>
              <a:t>given </a:t>
            </a:r>
            <a:r>
              <a:rPr lang="en-US" sz="3200" spc="-5" dirty="0">
                <a:latin typeface="Times New Roman" panose="02020603050405020304" pitchFamily="18" charset="0"/>
                <a:cs typeface="Times New Roman" panose="02020603050405020304" pitchFamily="18" charset="0"/>
              </a:rPr>
              <a:t>conjugated system is given by</a:t>
            </a:r>
            <a:endParaRPr lang="en-US" sz="3200" dirty="0">
              <a:latin typeface="Times New Roman" panose="02020603050405020304" pitchFamily="18" charset="0"/>
              <a:cs typeface="Times New Roman" panose="02020603050405020304" pitchFamily="18" charset="0"/>
            </a:endParaRPr>
          </a:p>
          <a:p>
            <a:pPr marL="511175">
              <a:lnSpc>
                <a:spcPct val="100000"/>
              </a:lnSpc>
              <a:spcBef>
                <a:spcPts val="1235"/>
              </a:spcBef>
              <a:tabLst>
                <a:tab pos="5009515" algn="l"/>
              </a:tabLst>
            </a:pPr>
            <a:r>
              <a:rPr lang="en-US" sz="3200" dirty="0">
                <a:latin typeface="Times New Roman" panose="02020603050405020304" pitchFamily="18" charset="0"/>
                <a:cs typeface="Times New Roman" panose="02020603050405020304" pitchFamily="18" charset="0"/>
              </a:rPr>
              <a:t>det </a:t>
            </a:r>
            <a:r>
              <a:rPr lang="en-US" sz="3200" spc="-5" dirty="0">
                <a:latin typeface="Times New Roman" panose="02020603050405020304" pitchFamily="18" charset="0"/>
                <a:cs typeface="Times New Roman" panose="02020603050405020304" pitchFamily="18" charset="0"/>
              </a:rPr>
              <a:t>|-</a:t>
            </a:r>
            <a:r>
              <a:rPr lang="en-US" sz="3200" i="1" spc="-5" dirty="0" err="1">
                <a:latin typeface="Times New Roman" panose="02020603050405020304" pitchFamily="18" charset="0"/>
                <a:cs typeface="Times New Roman" panose="02020603050405020304" pitchFamily="18" charset="0"/>
              </a:rPr>
              <a:t>e</a:t>
            </a:r>
            <a:r>
              <a:rPr lang="en-US" sz="3200" i="1" spc="-7" baseline="-12345" dirty="0" err="1">
                <a:latin typeface="Times New Roman" panose="02020603050405020304" pitchFamily="18" charset="0"/>
                <a:cs typeface="Times New Roman" panose="02020603050405020304" pitchFamily="18" charset="0"/>
              </a:rPr>
              <a:t>i</a:t>
            </a:r>
            <a:r>
              <a:rPr lang="en-US" sz="3200" i="1" spc="-7" baseline="-12345"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 </a:t>
            </a:r>
            <a:r>
              <a:rPr lang="en-US" sz="3200" dirty="0">
                <a:latin typeface="Times New Roman" panose="02020603050405020304" pitchFamily="18" charset="0"/>
                <a:cs typeface="Times New Roman" panose="02020603050405020304" pitchFamily="18" charset="0"/>
              </a:rPr>
              <a:t>+ </a:t>
            </a:r>
            <a:r>
              <a:rPr lang="en-US" sz="3200" b="1" spc="-5" dirty="0">
                <a:latin typeface="Times New Roman" panose="02020603050405020304" pitchFamily="18" charset="0"/>
                <a:cs typeface="Times New Roman" panose="02020603050405020304" pitchFamily="18" charset="0"/>
              </a:rPr>
              <a:t>H</a:t>
            </a:r>
            <a:r>
              <a:rPr lang="en-US" sz="3200" spc="-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t>
            </a:r>
            <a:r>
              <a:rPr lang="en-US" sz="3200" spc="-6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0; </a:t>
            </a:r>
            <a:r>
              <a:rPr lang="en-US" sz="3200" i="1" spc="-5" dirty="0" err="1">
                <a:latin typeface="Times New Roman" panose="02020603050405020304" pitchFamily="18" charset="0"/>
                <a:cs typeface="Times New Roman" panose="02020603050405020304" pitchFamily="18" charset="0"/>
              </a:rPr>
              <a:t>i</a:t>
            </a:r>
            <a:r>
              <a:rPr lang="en-US" sz="3200" spc="-5" dirty="0">
                <a:latin typeface="Times New Roman" panose="02020603050405020304" pitchFamily="18" charset="0"/>
                <a:cs typeface="Times New Roman" panose="02020603050405020304" pitchFamily="18" charset="0"/>
              </a:rPr>
              <a:t>=1,…,</a:t>
            </a:r>
            <a:r>
              <a:rPr lang="en-US" sz="3200" i="1" spc="-5" dirty="0">
                <a:latin typeface="Times New Roman" panose="02020603050405020304" pitchFamily="18" charset="0"/>
                <a:cs typeface="Times New Roman" panose="02020603050405020304" pitchFamily="18" charset="0"/>
              </a:rPr>
              <a:t>V</a:t>
            </a:r>
            <a:endParaRPr lang="en-US" sz="3200" dirty="0">
              <a:latin typeface="Times New Roman" panose="02020603050405020304" pitchFamily="18" charset="0"/>
              <a:cs typeface="Times New Roman" panose="02020603050405020304" pitchFamily="18" charset="0"/>
            </a:endParaRPr>
          </a:p>
          <a:p>
            <a:pPr>
              <a:lnSpc>
                <a:spcPct val="100000"/>
              </a:lnSpc>
              <a:spcBef>
                <a:spcPts val="40"/>
              </a:spcBef>
            </a:pPr>
            <a:endParaRPr lang="en-US" sz="3200" dirty="0">
              <a:latin typeface="Times New Roman" panose="02020603050405020304" pitchFamily="18" charset="0"/>
              <a:cs typeface="Times New Roman" panose="02020603050405020304" pitchFamily="18" charset="0"/>
            </a:endParaRPr>
          </a:p>
          <a:p>
            <a:pPr marL="63500" marR="55880" algn="just">
              <a:lnSpc>
                <a:spcPct val="145200"/>
              </a:lnSpc>
            </a:pPr>
            <a:r>
              <a:rPr lang="en-US" sz="3200" spc="-5" dirty="0">
                <a:latin typeface="Times New Roman" panose="02020603050405020304" pitchFamily="18" charset="0"/>
                <a:cs typeface="Times New Roman" panose="02020603050405020304" pitchFamily="18" charset="0"/>
              </a:rPr>
              <a:t>Where </a:t>
            </a:r>
            <a:r>
              <a:rPr lang="en-US" sz="3200" b="1" dirty="0">
                <a:latin typeface="Times New Roman" panose="02020603050405020304" pitchFamily="18" charset="0"/>
                <a:cs typeface="Times New Roman" panose="02020603050405020304" pitchFamily="18" charset="0"/>
              </a:rPr>
              <a:t>H </a:t>
            </a:r>
            <a:r>
              <a:rPr lang="en-US" sz="3200" spc="-5" dirty="0">
                <a:latin typeface="Times New Roman" panose="02020603050405020304" pitchFamily="18" charset="0"/>
                <a:cs typeface="Times New Roman" panose="02020603050405020304" pitchFamily="18" charset="0"/>
              </a:rPr>
              <a:t>is the Hamiltonian matrix, </a:t>
            </a:r>
            <a:r>
              <a:rPr lang="en-US" sz="3200" b="1" dirty="0">
                <a:latin typeface="Times New Roman" panose="02020603050405020304" pitchFamily="18" charset="0"/>
                <a:cs typeface="Times New Roman" panose="02020603050405020304" pitchFamily="18" charset="0"/>
              </a:rPr>
              <a:t>S </a:t>
            </a:r>
            <a:r>
              <a:rPr lang="en-US" sz="3200" spc="-5" dirty="0">
                <a:latin typeface="Times New Roman" panose="02020603050405020304" pitchFamily="18" charset="0"/>
                <a:cs typeface="Times New Roman" panose="02020603050405020304" pitchFamily="18" charset="0"/>
              </a:rPr>
              <a:t>is the overlap matrix, </a:t>
            </a:r>
            <a:r>
              <a:rPr lang="en-US" sz="3200" i="1" dirty="0" err="1">
                <a:latin typeface="Times New Roman" panose="02020603050405020304" pitchFamily="18" charset="0"/>
                <a:cs typeface="Times New Roman" panose="02020603050405020304" pitchFamily="18" charset="0"/>
              </a:rPr>
              <a:t>e</a:t>
            </a:r>
            <a:r>
              <a:rPr lang="en-US" sz="3200" i="1" baseline="-12345" dirty="0" err="1">
                <a:latin typeface="Times New Roman" panose="02020603050405020304" pitchFamily="18" charset="0"/>
                <a:cs typeface="Times New Roman" panose="02020603050405020304" pitchFamily="18" charset="0"/>
              </a:rPr>
              <a:t>i</a:t>
            </a:r>
            <a:r>
              <a:rPr lang="en-US" sz="3200" i="1" baseline="-1234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is </a:t>
            </a:r>
            <a:r>
              <a:rPr lang="en-US" sz="3200" spc="-5" dirty="0">
                <a:latin typeface="Times New Roman" panose="02020603050405020304" pitchFamily="18" charset="0"/>
                <a:cs typeface="Times New Roman" panose="02020603050405020304" pitchFamily="18" charset="0"/>
              </a:rPr>
              <a:t>the </a:t>
            </a:r>
            <a:r>
              <a:rPr lang="en-US" sz="3200" dirty="0">
                <a:latin typeface="Times New Roman" panose="02020603050405020304" pitchFamily="18" charset="0"/>
                <a:cs typeface="Times New Roman" panose="02020603050405020304" pitchFamily="18" charset="0"/>
              </a:rPr>
              <a:t>set </a:t>
            </a:r>
            <a:r>
              <a:rPr lang="en-US" sz="3200" spc="-5" dirty="0">
                <a:latin typeface="Times New Roman" panose="02020603050405020304" pitchFamily="18" charset="0"/>
                <a:cs typeface="Times New Roman" panose="02020603050405020304" pitchFamily="18" charset="0"/>
              </a:rPr>
              <a:t>of  eigenvalues </a:t>
            </a:r>
            <a:r>
              <a:rPr lang="en-US" sz="3200" dirty="0">
                <a:latin typeface="Times New Roman" panose="02020603050405020304" pitchFamily="18" charset="0"/>
                <a:cs typeface="Times New Roman" panose="02020603050405020304" pitchFamily="18" charset="0"/>
              </a:rPr>
              <a:t>and </a:t>
            </a:r>
            <a:r>
              <a:rPr lang="en-US" sz="3200" i="1" dirty="0">
                <a:latin typeface="Times New Roman" panose="02020603050405020304" pitchFamily="18" charset="0"/>
                <a:cs typeface="Times New Roman" panose="02020603050405020304" pitchFamily="18" charset="0"/>
              </a:rPr>
              <a:t>V </a:t>
            </a:r>
            <a:r>
              <a:rPr lang="en-US" sz="3200" dirty="0">
                <a:latin typeface="Times New Roman" panose="02020603050405020304" pitchFamily="18" charset="0"/>
                <a:cs typeface="Times New Roman" panose="02020603050405020304" pitchFamily="18" charset="0"/>
              </a:rPr>
              <a:t>is </a:t>
            </a:r>
            <a:r>
              <a:rPr lang="en-US" sz="3200" spc="-5" dirty="0">
                <a:latin typeface="Times New Roman" panose="02020603050405020304" pitchFamily="18" charset="0"/>
                <a:cs typeface="Times New Roman" panose="02020603050405020304" pitchFamily="18" charset="0"/>
              </a:rPr>
              <a:t>the number </a:t>
            </a:r>
            <a:r>
              <a:rPr lang="en-US" sz="3200" dirty="0">
                <a:latin typeface="Times New Roman" panose="02020603050405020304" pitchFamily="18" charset="0"/>
                <a:cs typeface="Times New Roman" panose="02020603050405020304" pitchFamily="18" charset="0"/>
              </a:rPr>
              <a:t>of </a:t>
            </a:r>
            <a:r>
              <a:rPr lang="en-US" sz="3200" i="1" spc="-5" dirty="0">
                <a:latin typeface="Times New Roman" panose="02020603050405020304" pitchFamily="18" charset="0"/>
                <a:cs typeface="Times New Roman" panose="02020603050405020304" pitchFamily="18" charset="0"/>
              </a:rPr>
              <a:t>π</a:t>
            </a:r>
            <a:r>
              <a:rPr lang="en-US" sz="3200" spc="-5" dirty="0">
                <a:latin typeface="Times New Roman" panose="02020603050405020304" pitchFamily="18" charset="0"/>
                <a:cs typeface="Times New Roman" panose="02020603050405020304" pitchFamily="18" charset="0"/>
              </a:rPr>
              <a:t>-electrons in </a:t>
            </a:r>
            <a:r>
              <a:rPr lang="en-US" sz="3200" dirty="0">
                <a:latin typeface="Times New Roman" panose="02020603050405020304" pitchFamily="18" charset="0"/>
                <a:cs typeface="Times New Roman" panose="02020603050405020304" pitchFamily="18" charset="0"/>
              </a:rPr>
              <a:t>a </a:t>
            </a:r>
            <a:r>
              <a:rPr lang="en-US" sz="3200" spc="-5" dirty="0">
                <a:latin typeface="Times New Roman" panose="02020603050405020304" pitchFamily="18" charset="0"/>
                <a:cs typeface="Times New Roman" panose="02020603050405020304" pitchFamily="18" charset="0"/>
              </a:rPr>
              <a:t>conjugated molecule.  The Hamiltonian matrix and the overlap matrix in the </a:t>
            </a:r>
            <a:r>
              <a:rPr lang="en-US" sz="3200" spc="-5" dirty="0" err="1">
                <a:latin typeface="Times New Roman" panose="02020603050405020304" pitchFamily="18" charset="0"/>
                <a:cs typeface="Times New Roman" panose="02020603050405020304" pitchFamily="18" charset="0"/>
              </a:rPr>
              <a:t>Hückel</a:t>
            </a:r>
            <a:r>
              <a:rPr lang="en-US" sz="3200" spc="-5" dirty="0">
                <a:latin typeface="Times New Roman" panose="02020603050405020304" pitchFamily="18" charset="0"/>
                <a:cs typeface="Times New Roman" panose="02020603050405020304" pitchFamily="18" charset="0"/>
              </a:rPr>
              <a:t> theory </a:t>
            </a:r>
            <a:r>
              <a:rPr lang="en-US" sz="3200" dirty="0">
                <a:latin typeface="Times New Roman" panose="02020603050405020304" pitchFamily="18" charset="0"/>
                <a:cs typeface="Times New Roman" panose="02020603050405020304" pitchFamily="18" charset="0"/>
              </a:rPr>
              <a:t>are  </a:t>
            </a:r>
            <a:r>
              <a:rPr lang="en-US" sz="3200" spc="-5" dirty="0">
                <a:latin typeface="Times New Roman" panose="02020603050405020304" pitchFamily="18" charset="0"/>
                <a:cs typeface="Times New Roman" panose="02020603050405020304" pitchFamily="18" charset="0"/>
              </a:rPr>
              <a:t>simplified </a:t>
            </a:r>
            <a:r>
              <a:rPr lang="en-US" sz="3200" dirty="0">
                <a:latin typeface="Times New Roman" panose="02020603050405020304" pitchFamily="18" charset="0"/>
                <a:cs typeface="Times New Roman" panose="02020603050405020304" pitchFamily="18" charset="0"/>
              </a:rPr>
              <a:t>by </a:t>
            </a:r>
            <a:r>
              <a:rPr lang="en-US" sz="3200" spc="-5" dirty="0">
                <a:latin typeface="Times New Roman" panose="02020603050405020304" pitchFamily="18" charset="0"/>
                <a:cs typeface="Times New Roman" panose="02020603050405020304" pitchFamily="18" charset="0"/>
              </a:rPr>
              <a:t>using the set </a:t>
            </a:r>
            <a:r>
              <a:rPr lang="en-US" sz="3200" dirty="0">
                <a:latin typeface="Times New Roman" panose="02020603050405020304" pitchFamily="18" charset="0"/>
                <a:cs typeface="Times New Roman" panose="02020603050405020304" pitchFamily="18" charset="0"/>
              </a:rPr>
              <a:t>of </a:t>
            </a:r>
            <a:r>
              <a:rPr lang="en-US" sz="3200" spc="-5" dirty="0">
                <a:latin typeface="Times New Roman" panose="02020603050405020304" pitchFamily="18" charset="0"/>
                <a:cs typeface="Times New Roman" panose="02020603050405020304" pitchFamily="18" charset="0"/>
              </a:rPr>
              <a:t>approximations known in the quantum-chemical literature </a:t>
            </a:r>
            <a:r>
              <a:rPr lang="en-US" sz="3200" spc="-10" dirty="0">
                <a:latin typeface="Times New Roman" panose="02020603050405020304" pitchFamily="18" charset="0"/>
                <a:cs typeface="Times New Roman" panose="02020603050405020304" pitchFamily="18" charset="0"/>
              </a:rPr>
              <a:t>as </a:t>
            </a:r>
            <a:r>
              <a:rPr lang="en-US" sz="3200" spc="-5" dirty="0">
                <a:latin typeface="Times New Roman" panose="02020603050405020304" pitchFamily="18" charset="0"/>
                <a:cs typeface="Times New Roman" panose="02020603050405020304" pitchFamily="18" charset="0"/>
              </a:rPr>
              <a:t>the </a:t>
            </a:r>
            <a:r>
              <a:rPr lang="en-US" sz="3200" spc="-5" dirty="0" err="1">
                <a:latin typeface="Times New Roman" panose="02020603050405020304" pitchFamily="18" charset="0"/>
                <a:cs typeface="Times New Roman" panose="02020603050405020304" pitchFamily="18" charset="0"/>
              </a:rPr>
              <a:t>Hückel</a:t>
            </a:r>
            <a:r>
              <a:rPr lang="en-US" sz="3200" spc="-5" dirty="0">
                <a:latin typeface="Times New Roman" panose="02020603050405020304" pitchFamily="18" charset="0"/>
                <a:cs typeface="Times New Roman" panose="02020603050405020304" pitchFamily="18" charset="0"/>
              </a:rPr>
              <a:t>  approximations</a:t>
            </a:r>
            <a:r>
              <a:rPr lang="en-US" sz="3200" spc="-10" dirty="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D66FA61-3229-4EE9-917B-BD3BF76132F0}"/>
              </a:ext>
            </a:extLst>
          </p:cNvPr>
          <p:cNvSpPr txBox="1"/>
          <p:nvPr/>
        </p:nvSpPr>
        <p:spPr>
          <a:xfrm>
            <a:off x="3028156" y="9189527"/>
            <a:ext cx="1282065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3200" b="1" dirty="0">
                <a:solidFill>
                  <a:srgbClr val="0000FF"/>
                </a:solidFill>
                <a:latin typeface="Times New Roman" panose="02020603050405020304" pitchFamily="18" charset="0"/>
                <a:cs typeface="Times New Roman" panose="02020603050405020304" pitchFamily="18" charset="0"/>
              </a:rPr>
              <a:t>The eigenvalue equation for a matrix A can be expressed as A – </a:t>
            </a:r>
            <a:r>
              <a:rPr lang="el-GR" sz="3200" b="1" dirty="0">
                <a:solidFill>
                  <a:srgbClr val="0000FF"/>
                </a:solidFill>
                <a:latin typeface="Times New Roman" panose="02020603050405020304" pitchFamily="18" charset="0"/>
                <a:cs typeface="Times New Roman" panose="02020603050405020304" pitchFamily="18" charset="0"/>
              </a:rPr>
              <a:t>λ</a:t>
            </a:r>
            <a:r>
              <a:rPr lang="en-US" sz="3200" b="1" dirty="0">
                <a:solidFill>
                  <a:srgbClr val="0000FF"/>
                </a:solidFill>
                <a:latin typeface="Times New Roman" panose="02020603050405020304" pitchFamily="18" charset="0"/>
                <a:cs typeface="Times New Roman" panose="02020603050405020304" pitchFamily="18" charset="0"/>
              </a:rPr>
              <a:t>I = 0</a:t>
            </a:r>
          </a:p>
          <a:p>
            <a:pPr>
              <a:defRPr/>
            </a:pPr>
            <a:r>
              <a:rPr lang="en-US" sz="3200" b="1" dirty="0">
                <a:solidFill>
                  <a:srgbClr val="0000FF"/>
                </a:solidFill>
                <a:latin typeface="Times New Roman" panose="02020603050405020304" pitchFamily="18" charset="0"/>
                <a:cs typeface="Times New Roman" panose="02020603050405020304" pitchFamily="18" charset="0"/>
              </a:rPr>
              <a:t>The solution to this equation are the eigenvalues </a:t>
            </a:r>
            <a:r>
              <a:rPr lang="el-GR" sz="3200" b="1" dirty="0">
                <a:solidFill>
                  <a:srgbClr val="0000FF"/>
                </a:solidFill>
                <a:latin typeface="Times New Roman" panose="02020603050405020304" pitchFamily="18" charset="0"/>
                <a:cs typeface="Times New Roman" panose="02020603050405020304" pitchFamily="18" charset="0"/>
              </a:rPr>
              <a:t>λ</a:t>
            </a:r>
            <a:r>
              <a:rPr lang="en-US" sz="3200" b="1" baseline="-25000" dirty="0">
                <a:solidFill>
                  <a:srgbClr val="0000FF"/>
                </a:solidFill>
                <a:latin typeface="Times New Roman" panose="02020603050405020304" pitchFamily="18" charset="0"/>
                <a:cs typeface="Times New Roman" panose="02020603050405020304" pitchFamily="18" charset="0"/>
              </a:rPr>
              <a:t>i </a:t>
            </a:r>
            <a:r>
              <a:rPr lang="en-US" sz="3200" b="1" dirty="0">
                <a:solidFill>
                  <a:srgbClr val="0000FF"/>
                </a:solidFill>
                <a:latin typeface="Times New Roman" panose="02020603050405020304" pitchFamily="18" charset="0"/>
                <a:cs typeface="Times New Roman" panose="02020603050405020304" pitchFamily="18" charset="0"/>
              </a:rPr>
              <a:t>= a</a:t>
            </a:r>
            <a:r>
              <a:rPr lang="en-US" sz="3200" b="1" baseline="-25000" dirty="0">
                <a:solidFill>
                  <a:srgbClr val="0000FF"/>
                </a:solidFill>
                <a:latin typeface="Times New Roman" panose="02020603050405020304" pitchFamily="18" charset="0"/>
                <a:cs typeface="Times New Roman" panose="02020603050405020304" pitchFamily="18" charset="0"/>
              </a:rPr>
              <a:t> </a:t>
            </a:r>
            <a:r>
              <a:rPr lang="en-US" sz="3200" b="1" baseline="-25000" dirty="0" err="1">
                <a:solidFill>
                  <a:srgbClr val="0000FF"/>
                </a:solidFill>
                <a:latin typeface="Times New Roman" panose="02020603050405020304" pitchFamily="18" charset="0"/>
                <a:cs typeface="Times New Roman" panose="02020603050405020304" pitchFamily="18" charset="0"/>
              </a:rPr>
              <a:t>i,i</a:t>
            </a:r>
            <a:r>
              <a:rPr lang="en-US" sz="3200" b="1" baseline="-25000" dirty="0">
                <a:solidFill>
                  <a:srgbClr val="0000FF"/>
                </a:solidFill>
                <a:latin typeface="Times New Roman" panose="02020603050405020304" pitchFamily="18" charset="0"/>
                <a:cs typeface="Times New Roman" panose="02020603050405020304" pitchFamily="18" charset="0"/>
              </a:rPr>
              <a:t> </a:t>
            </a:r>
            <a:r>
              <a:rPr lang="en-US" sz="3200" b="1" dirty="0">
                <a:solidFill>
                  <a:srgbClr val="0000FF"/>
                </a:solidFill>
                <a:latin typeface="Times New Roman" panose="02020603050405020304" pitchFamily="18" charset="0"/>
                <a:cs typeface="Times New Roman" panose="02020603050405020304" pitchFamily="18" charset="0"/>
              </a:rPr>
              <a:t>(</a:t>
            </a:r>
            <a:r>
              <a:rPr lang="en-US" sz="3200" b="1" dirty="0" err="1">
                <a:solidFill>
                  <a:srgbClr val="0000FF"/>
                </a:solidFill>
                <a:latin typeface="Times New Roman" panose="02020603050405020304" pitchFamily="18" charset="0"/>
                <a:cs typeface="Times New Roman" panose="02020603050405020304" pitchFamily="18" charset="0"/>
              </a:rPr>
              <a:t>i</a:t>
            </a:r>
            <a:r>
              <a:rPr lang="en-US" sz="3200" b="1" dirty="0">
                <a:solidFill>
                  <a:srgbClr val="0000FF"/>
                </a:solidFill>
                <a:latin typeface="Times New Roman" panose="02020603050405020304" pitchFamily="18" charset="0"/>
                <a:cs typeface="Times New Roman" panose="02020603050405020304" pitchFamily="18" charset="0"/>
              </a:rPr>
              <a:t> = 1, 2, -----n)</a:t>
            </a:r>
          </a:p>
        </p:txBody>
      </p:sp>
      <p:sp>
        <p:nvSpPr>
          <p:cNvPr id="8" name="object 3">
            <a:extLst>
              <a:ext uri="{FF2B5EF4-FFF2-40B4-BE49-F238E27FC236}">
                <a16:creationId xmlns:a16="http://schemas.microsoft.com/office/drawing/2014/main" id="{4C59EA51-5489-40BD-A872-2723D10501B4}"/>
              </a:ext>
            </a:extLst>
          </p:cNvPr>
          <p:cNvSpPr txBox="1"/>
          <p:nvPr/>
        </p:nvSpPr>
        <p:spPr>
          <a:xfrm>
            <a:off x="4678933" y="7814873"/>
            <a:ext cx="4940523" cy="570669"/>
          </a:xfrm>
          <a:prstGeom prst="rect">
            <a:avLst/>
          </a:prstGeom>
        </p:spPr>
        <p:txBody>
          <a:bodyPr vert="horz" wrap="square" lIns="0" tIns="16510" rIns="0" bIns="0" rtlCol="0">
            <a:spAutoFit/>
          </a:bodyPr>
          <a:lstStyle/>
          <a:p>
            <a:pPr marL="38100">
              <a:lnSpc>
                <a:spcPct val="100000"/>
              </a:lnSpc>
              <a:spcBef>
                <a:spcPts val="130"/>
              </a:spcBef>
            </a:pPr>
            <a:r>
              <a:rPr sz="3600" b="1" dirty="0">
                <a:latin typeface="Times New Roman"/>
                <a:cs typeface="Times New Roman"/>
              </a:rPr>
              <a:t>H </a:t>
            </a:r>
            <a:r>
              <a:rPr sz="3600" dirty="0">
                <a:latin typeface="Times New Roman"/>
                <a:cs typeface="Times New Roman"/>
              </a:rPr>
              <a:t>= </a:t>
            </a:r>
            <a:r>
              <a:rPr sz="3600" i="1" spc="-30" dirty="0">
                <a:latin typeface="Symbol"/>
                <a:cs typeface="Times New Roman" panose="02020603050405020304" pitchFamily="18" charset="0"/>
              </a:rPr>
              <a:t></a:t>
            </a:r>
            <a:r>
              <a:rPr sz="3600" i="1" spc="-30" dirty="0">
                <a:latin typeface="Times New Roman"/>
                <a:cs typeface="Times New Roman"/>
              </a:rPr>
              <a:t> </a:t>
            </a:r>
            <a:r>
              <a:rPr sz="3600" b="1" dirty="0">
                <a:latin typeface="Times New Roman"/>
                <a:cs typeface="Times New Roman"/>
              </a:rPr>
              <a:t>I </a:t>
            </a:r>
            <a:r>
              <a:rPr sz="3600" dirty="0">
                <a:latin typeface="Times New Roman"/>
                <a:cs typeface="Times New Roman"/>
              </a:rPr>
              <a:t>+ </a:t>
            </a:r>
            <a:r>
              <a:rPr sz="3600" i="1" spc="-30" dirty="0">
                <a:latin typeface="Symbol"/>
                <a:cs typeface="Times New Roman" panose="02020603050405020304" pitchFamily="18" charset="0"/>
              </a:rPr>
              <a:t></a:t>
            </a:r>
            <a:r>
              <a:rPr sz="3600" i="1" spc="260" dirty="0">
                <a:latin typeface="Times New Roman"/>
                <a:cs typeface="Times New Roman"/>
              </a:rPr>
              <a:t> </a:t>
            </a:r>
            <a:r>
              <a:rPr sz="3600" b="1" spc="-5" dirty="0">
                <a:latin typeface="Times New Roman"/>
                <a:cs typeface="Times New Roman"/>
              </a:rPr>
              <a:t>A</a:t>
            </a:r>
            <a:r>
              <a:rPr lang="en-US" sz="3600" b="1" spc="-5" dirty="0">
                <a:latin typeface="Times New Roman"/>
                <a:cs typeface="Times New Roman"/>
              </a:rPr>
              <a:t>, </a:t>
            </a:r>
            <a:r>
              <a:rPr lang="en-IN" sz="3600" b="1" dirty="0">
                <a:latin typeface="Times New Roman"/>
                <a:cs typeface="Times New Roman"/>
              </a:rPr>
              <a:t>S</a:t>
            </a:r>
            <a:r>
              <a:rPr lang="en-IN" sz="3600" b="1" spc="-5" dirty="0">
                <a:latin typeface="Times New Roman"/>
                <a:cs typeface="Times New Roman"/>
              </a:rPr>
              <a:t> </a:t>
            </a:r>
            <a:r>
              <a:rPr lang="en-IN" sz="3600" dirty="0">
                <a:latin typeface="Times New Roman"/>
                <a:cs typeface="Times New Roman"/>
              </a:rPr>
              <a:t>=</a:t>
            </a:r>
            <a:r>
              <a:rPr lang="en-IN" sz="3600" spc="-5" dirty="0">
                <a:latin typeface="Times New Roman"/>
                <a:cs typeface="Times New Roman"/>
              </a:rPr>
              <a:t> </a:t>
            </a:r>
            <a:r>
              <a:rPr lang="en-IN" sz="3600" b="1" dirty="0">
                <a:latin typeface="Times New Roman"/>
                <a:cs typeface="Times New Roman"/>
              </a:rPr>
              <a:t>I</a:t>
            </a:r>
            <a:endParaRPr sz="3600" dirty="0">
              <a:latin typeface="Times New Roman"/>
              <a:cs typeface="Times New Roman"/>
            </a:endParaRPr>
          </a:p>
        </p:txBody>
      </p:sp>
      <p:sp>
        <p:nvSpPr>
          <p:cNvPr id="9" name="object 5">
            <a:extLst>
              <a:ext uri="{FF2B5EF4-FFF2-40B4-BE49-F238E27FC236}">
                <a16:creationId xmlns:a16="http://schemas.microsoft.com/office/drawing/2014/main" id="{CD3D0B36-693A-4B65-AC48-AE53256A79C6}"/>
              </a:ext>
            </a:extLst>
          </p:cNvPr>
          <p:cNvSpPr txBox="1"/>
          <p:nvPr/>
        </p:nvSpPr>
        <p:spPr>
          <a:xfrm>
            <a:off x="10495756" y="7175500"/>
            <a:ext cx="8077200" cy="1849417"/>
          </a:xfrm>
          <a:prstGeom prst="rect">
            <a:avLst/>
          </a:prstGeom>
        </p:spPr>
        <p:txBody>
          <a:bodyPr vert="horz" wrap="square" lIns="0" tIns="12700" rIns="0" bIns="0" rtlCol="0">
            <a:spAutoFit/>
          </a:bodyPr>
          <a:lstStyle/>
          <a:p>
            <a:pPr marL="12700" marR="5080">
              <a:lnSpc>
                <a:spcPct val="147600"/>
              </a:lnSpc>
            </a:pPr>
            <a:r>
              <a:rPr sz="2800" spc="-5" dirty="0">
                <a:latin typeface="Times New Roman"/>
                <a:cs typeface="Times New Roman"/>
              </a:rPr>
              <a:t>where </a:t>
            </a:r>
            <a:r>
              <a:rPr sz="2800" b="1" dirty="0">
                <a:latin typeface="Times New Roman"/>
                <a:cs typeface="Times New Roman"/>
              </a:rPr>
              <a:t>I </a:t>
            </a:r>
            <a:r>
              <a:rPr sz="2800" dirty="0">
                <a:latin typeface="Times New Roman"/>
                <a:cs typeface="Times New Roman"/>
              </a:rPr>
              <a:t>is </a:t>
            </a:r>
            <a:r>
              <a:rPr sz="2800" spc="-5" dirty="0">
                <a:latin typeface="Times New Roman"/>
                <a:cs typeface="Times New Roman"/>
              </a:rPr>
              <a:t>the unit </a:t>
            </a:r>
            <a:r>
              <a:rPr sz="2800" i="1" dirty="0">
                <a:latin typeface="Times New Roman"/>
                <a:cs typeface="Times New Roman"/>
              </a:rPr>
              <a:t>V </a:t>
            </a:r>
            <a:r>
              <a:rPr sz="2800" dirty="0">
                <a:latin typeface="Symbol"/>
                <a:cs typeface="Symbol"/>
              </a:rPr>
              <a:t></a:t>
            </a:r>
            <a:r>
              <a:rPr sz="2800" dirty="0">
                <a:latin typeface="Times New Roman"/>
                <a:cs typeface="Times New Roman"/>
              </a:rPr>
              <a:t> </a:t>
            </a:r>
            <a:r>
              <a:rPr sz="2800" i="1" dirty="0">
                <a:latin typeface="Times New Roman"/>
                <a:cs typeface="Times New Roman"/>
              </a:rPr>
              <a:t>V </a:t>
            </a:r>
            <a:r>
              <a:rPr sz="2800" spc="-5" dirty="0">
                <a:latin typeface="Times New Roman"/>
                <a:cs typeface="Times New Roman"/>
              </a:rPr>
              <a:t>matrix, </a:t>
            </a:r>
            <a:endParaRPr lang="en-US" sz="2800" spc="-5" dirty="0">
              <a:latin typeface="Times New Roman"/>
              <a:cs typeface="Times New Roman"/>
            </a:endParaRPr>
          </a:p>
          <a:p>
            <a:pPr marL="12700" marR="5080">
              <a:lnSpc>
                <a:spcPct val="147600"/>
              </a:lnSpc>
            </a:pPr>
            <a:r>
              <a:rPr sz="2800" i="1" spc="-30" dirty="0">
                <a:latin typeface="Symbol"/>
                <a:cs typeface="Symbol"/>
              </a:rPr>
              <a:t></a:t>
            </a:r>
            <a:r>
              <a:rPr sz="2800" i="1" spc="-30" dirty="0">
                <a:latin typeface="Times New Roman"/>
                <a:cs typeface="Times New Roman"/>
              </a:rPr>
              <a:t> </a:t>
            </a:r>
            <a:r>
              <a:rPr sz="2800" dirty="0">
                <a:latin typeface="Times New Roman"/>
                <a:cs typeface="Times New Roman"/>
              </a:rPr>
              <a:t>is </a:t>
            </a:r>
            <a:r>
              <a:rPr sz="2800" spc="-10" dirty="0">
                <a:latin typeface="Times New Roman"/>
                <a:cs typeface="Times New Roman"/>
              </a:rPr>
              <a:t>an atomic </a:t>
            </a:r>
            <a:r>
              <a:rPr sz="2800" spc="-5" dirty="0">
                <a:latin typeface="Times New Roman"/>
                <a:cs typeface="Times New Roman"/>
              </a:rPr>
              <a:t>parameter </a:t>
            </a:r>
            <a:r>
              <a:rPr sz="2800" spc="-10" dirty="0">
                <a:latin typeface="Times New Roman"/>
                <a:cs typeface="Times New Roman"/>
              </a:rPr>
              <a:t>(atomic </a:t>
            </a:r>
            <a:r>
              <a:rPr sz="2800" spc="-5" dirty="0">
                <a:latin typeface="Times New Roman"/>
                <a:cs typeface="Times New Roman"/>
              </a:rPr>
              <a:t>Coulomb  integral) and </a:t>
            </a:r>
            <a:endParaRPr lang="en-US" sz="2800" spc="-5" dirty="0">
              <a:latin typeface="Times New Roman"/>
              <a:cs typeface="Times New Roman"/>
            </a:endParaRPr>
          </a:p>
          <a:p>
            <a:pPr marL="12700" marR="5080">
              <a:lnSpc>
                <a:spcPct val="147600"/>
              </a:lnSpc>
            </a:pPr>
            <a:r>
              <a:rPr sz="2800" i="1" spc="-30" dirty="0">
                <a:latin typeface="Symbol"/>
                <a:cs typeface="Symbol"/>
              </a:rPr>
              <a:t></a:t>
            </a:r>
            <a:r>
              <a:rPr sz="2800" i="1" spc="-30" dirty="0">
                <a:latin typeface="Times New Roman"/>
                <a:cs typeface="Times New Roman"/>
              </a:rPr>
              <a:t> </a:t>
            </a:r>
            <a:r>
              <a:rPr sz="2800" spc="-5" dirty="0">
                <a:latin typeface="Times New Roman"/>
                <a:cs typeface="Times New Roman"/>
              </a:rPr>
              <a:t>is </a:t>
            </a:r>
            <a:r>
              <a:rPr sz="2800" dirty="0">
                <a:latin typeface="Times New Roman"/>
                <a:cs typeface="Times New Roman"/>
              </a:rPr>
              <a:t>a </a:t>
            </a:r>
            <a:r>
              <a:rPr sz="2800" spc="-5" dirty="0">
                <a:latin typeface="Times New Roman"/>
                <a:cs typeface="Times New Roman"/>
              </a:rPr>
              <a:t>bond parameter (resonance</a:t>
            </a:r>
            <a:r>
              <a:rPr sz="2800" spc="20" dirty="0">
                <a:latin typeface="Times New Roman"/>
                <a:cs typeface="Times New Roman"/>
              </a:rPr>
              <a:t> </a:t>
            </a:r>
            <a:r>
              <a:rPr sz="2800" spc="-5" dirty="0">
                <a:latin typeface="Times New Roman"/>
                <a:cs typeface="Times New Roman"/>
              </a:rPr>
              <a:t>integral).</a:t>
            </a:r>
            <a:endParaRPr sz="2800" dirty="0">
              <a:latin typeface="Times New Roman"/>
              <a:cs typeface="Times New Roman"/>
            </a:endParaRPr>
          </a:p>
        </p:txBody>
      </p:sp>
    </p:spTree>
    <p:extLst>
      <p:ext uri="{BB962C8B-B14F-4D97-AF65-F5344CB8AC3E}">
        <p14:creationId xmlns:p14="http://schemas.microsoft.com/office/powerpoint/2010/main" val="737866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6BFB3C0C-58A4-4E4C-A53E-10E8BFCC2E42}"/>
              </a:ext>
            </a:extLst>
          </p:cNvPr>
          <p:cNvSpPr>
            <a:spLocks noGrp="1" noChangeArrowheads="1"/>
          </p:cNvSpPr>
          <p:nvPr>
            <p:ph type="title"/>
          </p:nvPr>
        </p:nvSpPr>
        <p:spPr>
          <a:xfrm>
            <a:off x="6228556" y="0"/>
            <a:ext cx="7162800" cy="806956"/>
          </a:xfrm>
        </p:spPr>
        <p:txBody>
          <a:bodyPr lIns="140333" tIns="72973" rIns="140333" bIns="72973"/>
          <a:lstStyle/>
          <a:p>
            <a:pPr>
              <a:buSzPct val="45000"/>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pPr>
            <a:r>
              <a:rPr lang="en-US" altLang="en-US" sz="4800" b="1" dirty="0">
                <a:solidFill>
                  <a:srgbClr val="C00000"/>
                </a:solidFill>
                <a:latin typeface="Times New Roman" panose="02020603050405020304" pitchFamily="18" charset="0"/>
                <a:cs typeface="Times New Roman" panose="02020603050405020304" pitchFamily="18" charset="0"/>
              </a:rPr>
              <a:t>Characteristic Polynomial</a:t>
            </a:r>
            <a:endParaRPr lang="hr-HR" altLang="en-US" sz="4800" b="1" dirty="0">
              <a:solidFill>
                <a:srgbClr val="C00000"/>
              </a:solidFill>
              <a:latin typeface="Times New Roman" panose="02020603050405020304" pitchFamily="18" charset="0"/>
              <a:cs typeface="Times New Roman" panose="02020603050405020304" pitchFamily="18" charset="0"/>
            </a:endParaRPr>
          </a:p>
        </p:txBody>
      </p:sp>
      <p:pic>
        <p:nvPicPr>
          <p:cNvPr id="21507" name="Picture 5">
            <a:extLst>
              <a:ext uri="{FF2B5EF4-FFF2-40B4-BE49-F238E27FC236}">
                <a16:creationId xmlns:a16="http://schemas.microsoft.com/office/drawing/2014/main" id="{9DA87311-E1B4-4ABF-8A19-DE4EF144A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9756" y="2091649"/>
            <a:ext cx="8257681" cy="31585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8" name="Picture 6">
            <a:extLst>
              <a:ext uri="{FF2B5EF4-FFF2-40B4-BE49-F238E27FC236}">
                <a16:creationId xmlns:a16="http://schemas.microsoft.com/office/drawing/2014/main" id="{CBC84940-1A84-4553-BA7F-59BA3F364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974" y="2296074"/>
            <a:ext cx="4829356" cy="28218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9" name="Picture 1">
            <a:extLst>
              <a:ext uri="{FF2B5EF4-FFF2-40B4-BE49-F238E27FC236}">
                <a16:creationId xmlns:a16="http://schemas.microsoft.com/office/drawing/2014/main" id="{7FCAC041-E138-44A1-9C97-1B311D33050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4780756" y="6137937"/>
            <a:ext cx="8198273" cy="3445651"/>
          </a:xfr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0" name="Picture 4">
            <a:extLst>
              <a:ext uri="{FF2B5EF4-FFF2-40B4-BE49-F238E27FC236}">
                <a16:creationId xmlns:a16="http://schemas.microsoft.com/office/drawing/2014/main" id="{674B2145-4D42-478A-97C5-FEA766964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2980" y="1106470"/>
            <a:ext cx="4210527" cy="6881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783D0BB9-1097-4146-867A-3C92398EE8F6}"/>
              </a:ext>
            </a:extLst>
          </p:cNvPr>
          <p:cNvSpPr>
            <a:spLocks noGrp="1" noChangeArrowheads="1"/>
          </p:cNvSpPr>
          <p:nvPr>
            <p:ph type="title"/>
          </p:nvPr>
        </p:nvSpPr>
        <p:spPr>
          <a:xfrm>
            <a:off x="5923756" y="6662"/>
            <a:ext cx="8838289" cy="1077218"/>
          </a:xfrm>
        </p:spPr>
        <p:txBody>
          <a:bodyPr lIns="140333" tIns="72973" rIns="140333" bIns="72973"/>
          <a:lstStyle/>
          <a:p>
            <a:pPr>
              <a:buSzPct val="45000"/>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pPr>
            <a:r>
              <a:rPr lang="en-US" altLang="en-US" sz="4400" b="1" dirty="0">
                <a:solidFill>
                  <a:srgbClr val="C00000"/>
                </a:solidFill>
                <a:latin typeface="Times New Roman" panose="02020603050405020304" pitchFamily="18" charset="0"/>
                <a:cs typeface="Times New Roman" panose="02020603050405020304" pitchFamily="18" charset="0"/>
              </a:rPr>
              <a:t>Delocalization Energy of Butadiene</a:t>
            </a:r>
            <a:endParaRPr lang="hr-HR" altLang="en-US" sz="4400" b="1" dirty="0">
              <a:solidFill>
                <a:srgbClr val="C00000"/>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5ACBDAF2-2654-4DDD-AC4A-DB848CF9B1B1}"/>
              </a:ext>
            </a:extLst>
          </p:cNvPr>
          <p:cNvGrpSpPr/>
          <p:nvPr/>
        </p:nvGrpSpPr>
        <p:grpSpPr>
          <a:xfrm>
            <a:off x="1199356" y="1231900"/>
            <a:ext cx="16535400" cy="8206152"/>
            <a:chOff x="1732756" y="1544602"/>
            <a:chExt cx="16002000" cy="8206152"/>
          </a:xfrm>
        </p:grpSpPr>
        <p:sp>
          <p:nvSpPr>
            <p:cNvPr id="22531" name="Rectangle 1">
              <a:extLst>
                <a:ext uri="{FF2B5EF4-FFF2-40B4-BE49-F238E27FC236}">
                  <a16:creationId xmlns:a16="http://schemas.microsoft.com/office/drawing/2014/main" id="{9109342C-B7CA-4A5D-B6A8-A54064BE87F1}"/>
                </a:ext>
              </a:extLst>
            </p:cNvPr>
            <p:cNvSpPr>
              <a:spLocks noChangeArrowheads="1"/>
            </p:cNvSpPr>
            <p:nvPr/>
          </p:nvSpPr>
          <p:spPr bwMode="auto">
            <a:xfrm>
              <a:off x="1732756" y="1544602"/>
              <a:ext cx="16002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200" dirty="0">
                  <a:solidFill>
                    <a:srgbClr val="0000FF"/>
                  </a:solidFill>
                  <a:latin typeface="Times New Roman" panose="02020603050405020304" pitchFamily="18" charset="0"/>
                  <a:cs typeface="Times New Roman" panose="02020603050405020304" pitchFamily="18" charset="0"/>
                </a:rPr>
                <a:t>The delocalization energy is the extra stabilization that comes from letting the electrons spread over the whole molecule.</a:t>
              </a:r>
            </a:p>
          </p:txBody>
        </p:sp>
        <p:sp>
          <p:nvSpPr>
            <p:cNvPr id="5" name="TextBox 4">
              <a:extLst>
                <a:ext uri="{FF2B5EF4-FFF2-40B4-BE49-F238E27FC236}">
                  <a16:creationId xmlns:a16="http://schemas.microsoft.com/office/drawing/2014/main" id="{CAD34B8C-3701-488A-BA63-87A654F4AF47}"/>
                </a:ext>
              </a:extLst>
            </p:cNvPr>
            <p:cNvSpPr txBox="1">
              <a:spLocks noRot="1" noChangeAspect="1" noMove="1" noResize="1" noEditPoints="1" noAdjustHandles="1" noChangeArrowheads="1" noChangeShapeType="1" noTextEdit="1"/>
            </p:cNvSpPr>
            <p:nvPr/>
          </p:nvSpPr>
          <p:spPr>
            <a:xfrm>
              <a:off x="6118124" y="2970390"/>
              <a:ext cx="2004197" cy="962707"/>
            </a:xfrm>
            <a:prstGeom prst="rect">
              <a:avLst/>
            </a:prstGeom>
            <a:blipFill rotWithShape="1">
              <a:blip r:embed="rId2"/>
              <a:stretch>
                <a:fillRect r="-7583"/>
              </a:stretch>
            </a:blipFill>
          </p:spPr>
          <p:txBody>
            <a:bodyPr/>
            <a:lstStyle/>
            <a:p>
              <a:pPr>
                <a:defRPr/>
              </a:pPr>
              <a:r>
                <a:rPr lang="en-US" sz="3200">
                  <a:noFill/>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C7DBB556-0AB9-41AC-87A6-6907C92620E7}"/>
                </a:ext>
              </a:extLst>
            </p:cNvPr>
            <p:cNvSpPr txBox="1">
              <a:spLocks noRot="1" noChangeAspect="1" noMove="1" noResize="1" noEditPoints="1" noAdjustHandles="1" noChangeArrowheads="1" noChangeShapeType="1" noTextEdit="1"/>
            </p:cNvSpPr>
            <p:nvPr/>
          </p:nvSpPr>
          <p:spPr>
            <a:xfrm>
              <a:off x="8317001" y="3208020"/>
              <a:ext cx="607877" cy="575884"/>
            </a:xfrm>
            <a:prstGeom prst="rect">
              <a:avLst/>
            </a:prstGeom>
            <a:blipFill rotWithShape="1">
              <a:blip r:embed="rId3"/>
              <a:stretch>
                <a:fillRect t="-8333" r="-20313" b="-25000"/>
              </a:stretch>
            </a:blipFill>
          </p:spPr>
          <p:txBody>
            <a:bodyPr/>
            <a:lstStyle/>
            <a:p>
              <a:pPr>
                <a:defRPr/>
              </a:pPr>
              <a:r>
                <a:rPr lang="en-US" sz="3200">
                  <a:noFill/>
                  <a:latin typeface="Times New Roman" panose="02020603050405020304" pitchFamily="18" charset="0"/>
                  <a:cs typeface="Times New Roman" panose="02020603050405020304" pitchFamily="18" charset="0"/>
                </a:rPr>
                <a:t> </a:t>
              </a:r>
            </a:p>
          </p:txBody>
        </p:sp>
        <p:sp>
          <p:nvSpPr>
            <p:cNvPr id="22534" name="Rectangle 6">
              <a:extLst>
                <a:ext uri="{FF2B5EF4-FFF2-40B4-BE49-F238E27FC236}">
                  <a16:creationId xmlns:a16="http://schemas.microsoft.com/office/drawing/2014/main" id="{2EB0383B-25FB-4181-B307-75A8830C1351}"/>
                </a:ext>
              </a:extLst>
            </p:cNvPr>
            <p:cNvSpPr>
              <a:spLocks noChangeArrowheads="1"/>
            </p:cNvSpPr>
            <p:nvPr/>
          </p:nvSpPr>
          <p:spPr bwMode="auto">
            <a:xfrm>
              <a:off x="9000190" y="3178316"/>
              <a:ext cx="12666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200" dirty="0">
                  <a:solidFill>
                    <a:srgbClr val="0000FF"/>
                  </a:solidFill>
                  <a:latin typeface="Times New Roman" panose="02020603050405020304" pitchFamily="18" charset="0"/>
                  <a:cs typeface="Times New Roman" panose="02020603050405020304" pitchFamily="18" charset="0"/>
                </a:rPr>
                <a:t>X</a:t>
              </a:r>
              <a:r>
                <a:rPr lang="en-US" altLang="en-US" sz="3200" baseline="30000" dirty="0">
                  <a:solidFill>
                    <a:srgbClr val="0000FF"/>
                  </a:solidFill>
                  <a:latin typeface="Times New Roman" panose="02020603050405020304" pitchFamily="18" charset="0"/>
                  <a:cs typeface="Times New Roman" panose="02020603050405020304" pitchFamily="18" charset="0"/>
                </a:rPr>
                <a:t>2</a:t>
              </a:r>
              <a:r>
                <a:rPr lang="en-US" altLang="en-US" sz="3200" dirty="0">
                  <a:solidFill>
                    <a:srgbClr val="0000FF"/>
                  </a:solidFill>
                  <a:latin typeface="Times New Roman" panose="02020603050405020304" pitchFamily="18" charset="0"/>
                  <a:cs typeface="Times New Roman" panose="02020603050405020304" pitchFamily="18" charset="0"/>
                </a:rPr>
                <a:t> - 1 </a:t>
              </a:r>
              <a:endParaRPr lang="en-US" altLang="en-US" sz="3200" dirty="0">
                <a:latin typeface="Times New Roman" panose="02020603050405020304" pitchFamily="18" charset="0"/>
                <a:cs typeface="Times New Roman" panose="02020603050405020304" pitchFamily="18" charset="0"/>
              </a:endParaRPr>
            </a:p>
          </p:txBody>
        </p:sp>
        <p:sp>
          <p:nvSpPr>
            <p:cNvPr id="22535" name="TextBox 7">
              <a:extLst>
                <a:ext uri="{FF2B5EF4-FFF2-40B4-BE49-F238E27FC236}">
                  <a16:creationId xmlns:a16="http://schemas.microsoft.com/office/drawing/2014/main" id="{B4C955BC-D041-4E70-A8F1-078F8FECD7CF}"/>
                </a:ext>
              </a:extLst>
            </p:cNvPr>
            <p:cNvSpPr txBox="1">
              <a:spLocks noChangeArrowheads="1"/>
            </p:cNvSpPr>
            <p:nvPr/>
          </p:nvSpPr>
          <p:spPr bwMode="auto">
            <a:xfrm>
              <a:off x="3564378" y="4396177"/>
              <a:ext cx="42773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200" dirty="0">
                  <a:solidFill>
                    <a:srgbClr val="0000FF"/>
                  </a:solidFill>
                  <a:latin typeface="Times New Roman" panose="02020603050405020304" pitchFamily="18" charset="0"/>
                  <a:cs typeface="Times New Roman" panose="02020603050405020304" pitchFamily="18" charset="0"/>
                </a:rPr>
                <a:t>E</a:t>
              </a:r>
              <a:r>
                <a:rPr lang="el-GR" altLang="en-US" sz="3200" baseline="-25000" dirty="0">
                  <a:solidFill>
                    <a:srgbClr val="0000FF"/>
                  </a:solidFill>
                  <a:latin typeface="Times New Roman" panose="02020603050405020304" pitchFamily="18" charset="0"/>
                  <a:cs typeface="Times New Roman" panose="02020603050405020304" pitchFamily="18" charset="0"/>
                </a:rPr>
                <a:t>Π</a:t>
              </a:r>
              <a:r>
                <a:rPr lang="en-US" altLang="en-US" sz="3200" dirty="0">
                  <a:solidFill>
                    <a:srgbClr val="0000FF"/>
                  </a:solidFill>
                  <a:latin typeface="Times New Roman" panose="02020603050405020304" pitchFamily="18" charset="0"/>
                  <a:cs typeface="Times New Roman" panose="02020603050405020304" pitchFamily="18" charset="0"/>
                </a:rPr>
                <a:t> = 2(</a:t>
              </a:r>
              <a:r>
                <a:rPr lang="el-GR" altLang="en-US" sz="3200" dirty="0">
                  <a:solidFill>
                    <a:srgbClr val="0000FF"/>
                  </a:solidFill>
                  <a:latin typeface="Times New Roman" panose="02020603050405020304" pitchFamily="18" charset="0"/>
                  <a:cs typeface="Times New Roman" panose="02020603050405020304" pitchFamily="18" charset="0"/>
                </a:rPr>
                <a:t>α</a:t>
              </a:r>
              <a:r>
                <a:rPr lang="en-US" altLang="en-US" sz="3200" dirty="0">
                  <a:solidFill>
                    <a:srgbClr val="0000FF"/>
                  </a:solidFill>
                  <a:latin typeface="Times New Roman" panose="02020603050405020304" pitchFamily="18" charset="0"/>
                  <a:cs typeface="Times New Roman" panose="02020603050405020304" pitchFamily="18" charset="0"/>
                </a:rPr>
                <a:t> + </a:t>
              </a:r>
              <a:r>
                <a:rPr lang="el-GR" altLang="en-US" sz="3200" dirty="0">
                  <a:solidFill>
                    <a:srgbClr val="0000FF"/>
                  </a:solidFill>
                  <a:latin typeface="Times New Roman" panose="02020603050405020304" pitchFamily="18" charset="0"/>
                  <a:cs typeface="Times New Roman" panose="02020603050405020304" pitchFamily="18" charset="0"/>
                </a:rPr>
                <a:t>β</a:t>
              </a:r>
              <a:r>
                <a:rPr lang="en-US" altLang="en-US" sz="3200" dirty="0">
                  <a:solidFill>
                    <a:srgbClr val="0000FF"/>
                  </a:solidFill>
                  <a:latin typeface="Times New Roman" panose="02020603050405020304" pitchFamily="18" charset="0"/>
                  <a:cs typeface="Times New Roman" panose="02020603050405020304" pitchFamily="18" charset="0"/>
                </a:rPr>
                <a:t>)</a:t>
              </a:r>
              <a:endParaRPr lang="en-US" altLang="en-US" sz="3200" baseline="-25000" dirty="0">
                <a:solidFill>
                  <a:srgbClr val="0000FF"/>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60FF33C-5BDB-40B4-BDFB-6BAB6A6D0ED3}"/>
                </a:ext>
              </a:extLst>
            </p:cNvPr>
            <p:cNvSpPr txBox="1">
              <a:spLocks noRot="1" noChangeAspect="1" noMove="1" noResize="1" noEditPoints="1" noAdjustHandles="1" noChangeArrowheads="1" noChangeShapeType="1" noTextEdit="1"/>
            </p:cNvSpPr>
            <p:nvPr/>
          </p:nvSpPr>
          <p:spPr>
            <a:xfrm>
              <a:off x="5837542" y="5215703"/>
              <a:ext cx="3796735" cy="1912215"/>
            </a:xfrm>
            <a:prstGeom prst="rect">
              <a:avLst/>
            </a:prstGeom>
            <a:blipFill rotWithShape="1">
              <a:blip r:embed="rId4"/>
              <a:stretch>
                <a:fillRect r="-2250"/>
              </a:stretch>
            </a:blipFill>
          </p:spPr>
          <p:txBody>
            <a:bodyPr/>
            <a:lstStyle/>
            <a:p>
              <a:pPr>
                <a:defRPr/>
              </a:pPr>
              <a:r>
                <a:rPr lang="en-US" sz="3200">
                  <a:noFill/>
                  <a:latin typeface="Times New Roman" panose="02020603050405020304" pitchFamily="18" charset="0"/>
                  <a:cs typeface="Times New Roman" panose="02020603050405020304" pitchFamily="18" charset="0"/>
                </a:rPr>
                <a:t> </a:t>
              </a:r>
            </a:p>
          </p:txBody>
        </p:sp>
        <p:sp>
          <p:nvSpPr>
            <p:cNvPr id="22537" name="Rectangle 8">
              <a:extLst>
                <a:ext uri="{FF2B5EF4-FFF2-40B4-BE49-F238E27FC236}">
                  <a16:creationId xmlns:a16="http://schemas.microsoft.com/office/drawing/2014/main" id="{C94453B8-8049-4E05-8833-767E6C52A66A}"/>
                </a:ext>
              </a:extLst>
            </p:cNvPr>
            <p:cNvSpPr>
              <a:spLocks noChangeArrowheads="1"/>
            </p:cNvSpPr>
            <p:nvPr/>
          </p:nvSpPr>
          <p:spPr bwMode="auto">
            <a:xfrm>
              <a:off x="3445563" y="7604197"/>
              <a:ext cx="11168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200">
                  <a:solidFill>
                    <a:srgbClr val="0000FF"/>
                  </a:solidFill>
                  <a:latin typeface="Times New Roman" panose="02020603050405020304" pitchFamily="18" charset="0"/>
                  <a:cs typeface="Times New Roman" panose="02020603050405020304" pitchFamily="18" charset="0"/>
                </a:rPr>
                <a:t>E</a:t>
              </a:r>
              <a:r>
                <a:rPr lang="el-GR" altLang="en-US" sz="3200" baseline="-25000">
                  <a:solidFill>
                    <a:srgbClr val="0000FF"/>
                  </a:solidFill>
                  <a:latin typeface="Times New Roman" panose="02020603050405020304" pitchFamily="18" charset="0"/>
                  <a:cs typeface="Times New Roman" panose="02020603050405020304" pitchFamily="18" charset="0"/>
                </a:rPr>
                <a:t>Π</a:t>
              </a:r>
              <a:r>
                <a:rPr lang="en-US" altLang="en-US" sz="3200">
                  <a:solidFill>
                    <a:srgbClr val="0000FF"/>
                  </a:solidFill>
                  <a:latin typeface="Times New Roman" panose="02020603050405020304" pitchFamily="18" charset="0"/>
                  <a:cs typeface="Times New Roman" panose="02020603050405020304" pitchFamily="18" charset="0"/>
                </a:rPr>
                <a:t> = 2(</a:t>
              </a:r>
              <a:r>
                <a:rPr lang="el-GR" altLang="en-US" sz="3200">
                  <a:solidFill>
                    <a:srgbClr val="0000FF"/>
                  </a:solidFill>
                  <a:latin typeface="Times New Roman" panose="02020603050405020304" pitchFamily="18" charset="0"/>
                  <a:cs typeface="Times New Roman" panose="02020603050405020304" pitchFamily="18" charset="0"/>
                </a:rPr>
                <a:t>α</a:t>
              </a:r>
              <a:r>
                <a:rPr lang="en-US" altLang="en-US" sz="3200">
                  <a:solidFill>
                    <a:srgbClr val="0000FF"/>
                  </a:solidFill>
                  <a:latin typeface="Times New Roman" panose="02020603050405020304" pitchFamily="18" charset="0"/>
                  <a:cs typeface="Times New Roman" panose="02020603050405020304" pitchFamily="18" charset="0"/>
                </a:rPr>
                <a:t> + 1.618</a:t>
              </a:r>
              <a:r>
                <a:rPr lang="el-GR" altLang="en-US" sz="3200">
                  <a:solidFill>
                    <a:srgbClr val="0000FF"/>
                  </a:solidFill>
                  <a:latin typeface="Times New Roman" panose="02020603050405020304" pitchFamily="18" charset="0"/>
                  <a:cs typeface="Times New Roman" panose="02020603050405020304" pitchFamily="18" charset="0"/>
                </a:rPr>
                <a:t>β</a:t>
              </a:r>
              <a:r>
                <a:rPr lang="en-US" altLang="en-US" sz="3200">
                  <a:solidFill>
                    <a:srgbClr val="0000FF"/>
                  </a:solidFill>
                  <a:latin typeface="Times New Roman" panose="02020603050405020304" pitchFamily="18" charset="0"/>
                  <a:cs typeface="Times New Roman" panose="02020603050405020304" pitchFamily="18" charset="0"/>
                </a:rPr>
                <a:t>) + 2(</a:t>
              </a:r>
              <a:r>
                <a:rPr lang="el-GR" altLang="en-US" sz="3200">
                  <a:solidFill>
                    <a:srgbClr val="0000FF"/>
                  </a:solidFill>
                  <a:latin typeface="Times New Roman" panose="02020603050405020304" pitchFamily="18" charset="0"/>
                  <a:cs typeface="Times New Roman" panose="02020603050405020304" pitchFamily="18" charset="0"/>
                </a:rPr>
                <a:t>α</a:t>
              </a:r>
              <a:r>
                <a:rPr lang="en-US" altLang="en-US" sz="3200">
                  <a:solidFill>
                    <a:srgbClr val="0000FF"/>
                  </a:solidFill>
                  <a:latin typeface="Times New Roman" panose="02020603050405020304" pitchFamily="18" charset="0"/>
                  <a:cs typeface="Times New Roman" panose="02020603050405020304" pitchFamily="18" charset="0"/>
                </a:rPr>
                <a:t> + 0.618</a:t>
              </a:r>
              <a:r>
                <a:rPr lang="el-GR" altLang="en-US" sz="3200">
                  <a:solidFill>
                    <a:srgbClr val="0000FF"/>
                  </a:solidFill>
                  <a:latin typeface="Times New Roman" panose="02020603050405020304" pitchFamily="18" charset="0"/>
                  <a:cs typeface="Times New Roman" panose="02020603050405020304" pitchFamily="18" charset="0"/>
                </a:rPr>
                <a:t>β</a:t>
              </a:r>
              <a:r>
                <a:rPr lang="en-US" altLang="en-US" sz="3200">
                  <a:solidFill>
                    <a:srgbClr val="0000FF"/>
                  </a:solidFill>
                  <a:latin typeface="Times New Roman" panose="02020603050405020304" pitchFamily="18" charset="0"/>
                  <a:cs typeface="Times New Roman" panose="02020603050405020304" pitchFamily="18" charset="0"/>
                </a:rPr>
                <a:t>)  = 4</a:t>
              </a:r>
              <a:r>
                <a:rPr lang="el-GR" altLang="en-US" sz="3200">
                  <a:solidFill>
                    <a:srgbClr val="0000FF"/>
                  </a:solidFill>
                  <a:latin typeface="Times New Roman" panose="02020603050405020304" pitchFamily="18" charset="0"/>
                  <a:cs typeface="Times New Roman" panose="02020603050405020304" pitchFamily="18" charset="0"/>
                </a:rPr>
                <a:t>α</a:t>
              </a:r>
              <a:r>
                <a:rPr lang="en-US" altLang="en-US" sz="3200">
                  <a:solidFill>
                    <a:srgbClr val="0000FF"/>
                  </a:solidFill>
                  <a:latin typeface="Times New Roman" panose="02020603050405020304" pitchFamily="18" charset="0"/>
                  <a:cs typeface="Times New Roman" panose="02020603050405020304" pitchFamily="18" charset="0"/>
                </a:rPr>
                <a:t> + 4.472</a:t>
              </a:r>
              <a:r>
                <a:rPr lang="el-GR" altLang="en-US" sz="3200">
                  <a:solidFill>
                    <a:srgbClr val="0000FF"/>
                  </a:solidFill>
                  <a:latin typeface="Times New Roman" panose="02020603050405020304" pitchFamily="18" charset="0"/>
                  <a:cs typeface="Times New Roman" panose="02020603050405020304" pitchFamily="18" charset="0"/>
                </a:rPr>
                <a:t>β</a:t>
              </a:r>
              <a:endParaRPr lang="en-US" altLang="en-US" sz="3200" baseline="-25000">
                <a:solidFill>
                  <a:srgbClr val="0000FF"/>
                </a:solidFill>
                <a:latin typeface="Times New Roman" panose="02020603050405020304" pitchFamily="18" charset="0"/>
                <a:cs typeface="Times New Roman" panose="02020603050405020304" pitchFamily="18" charset="0"/>
              </a:endParaRPr>
            </a:p>
          </p:txBody>
        </p:sp>
        <p:sp>
          <p:nvSpPr>
            <p:cNvPr id="22538" name="Rectangle 10">
              <a:extLst>
                <a:ext uri="{FF2B5EF4-FFF2-40B4-BE49-F238E27FC236}">
                  <a16:creationId xmlns:a16="http://schemas.microsoft.com/office/drawing/2014/main" id="{6C4BBEC7-024A-4ED9-8CF9-919390E01F30}"/>
                </a:ext>
              </a:extLst>
            </p:cNvPr>
            <p:cNvSpPr>
              <a:spLocks noChangeArrowheads="1"/>
            </p:cNvSpPr>
            <p:nvPr/>
          </p:nvSpPr>
          <p:spPr bwMode="auto">
            <a:xfrm>
              <a:off x="9453176" y="5720476"/>
              <a:ext cx="302237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200">
                  <a:solidFill>
                    <a:srgbClr val="0000FF"/>
                  </a:solidFill>
                  <a:latin typeface="Times New Roman" panose="02020603050405020304" pitchFamily="18" charset="0"/>
                  <a:cs typeface="Times New Roman" panose="02020603050405020304" pitchFamily="18" charset="0"/>
                </a:rPr>
                <a:t> = X</a:t>
              </a:r>
              <a:r>
                <a:rPr lang="en-US" altLang="en-US" sz="3200" baseline="30000">
                  <a:solidFill>
                    <a:srgbClr val="0000FF"/>
                  </a:solidFill>
                  <a:latin typeface="Times New Roman" panose="02020603050405020304" pitchFamily="18" charset="0"/>
                  <a:cs typeface="Times New Roman" panose="02020603050405020304" pitchFamily="18" charset="0"/>
                </a:rPr>
                <a:t>4</a:t>
              </a:r>
              <a:r>
                <a:rPr lang="en-US" altLang="en-US" sz="3200">
                  <a:solidFill>
                    <a:srgbClr val="0000FF"/>
                  </a:solidFill>
                  <a:latin typeface="Times New Roman" panose="02020603050405020304" pitchFamily="18" charset="0"/>
                  <a:cs typeface="Times New Roman" panose="02020603050405020304" pitchFamily="18" charset="0"/>
                </a:rPr>
                <a:t> - 3X</a:t>
              </a:r>
              <a:r>
                <a:rPr lang="en-US" altLang="en-US" sz="3200" baseline="30000">
                  <a:solidFill>
                    <a:srgbClr val="0000FF"/>
                  </a:solidFill>
                  <a:latin typeface="Times New Roman" panose="02020603050405020304" pitchFamily="18" charset="0"/>
                  <a:cs typeface="Times New Roman" panose="02020603050405020304" pitchFamily="18" charset="0"/>
                </a:rPr>
                <a:t>2</a:t>
              </a:r>
              <a:r>
                <a:rPr lang="en-US" altLang="en-US" sz="3200">
                  <a:solidFill>
                    <a:srgbClr val="0000FF"/>
                  </a:solidFill>
                  <a:latin typeface="Times New Roman" panose="02020603050405020304" pitchFamily="18" charset="0"/>
                  <a:cs typeface="Times New Roman" panose="02020603050405020304" pitchFamily="18" charset="0"/>
                </a:rPr>
                <a:t> + 1 </a:t>
              </a:r>
              <a:endParaRPr lang="en-US" altLang="en-US" sz="3200">
                <a:latin typeface="Times New Roman" panose="02020603050405020304" pitchFamily="18" charset="0"/>
                <a:cs typeface="Times New Roman" panose="02020603050405020304" pitchFamily="18" charset="0"/>
              </a:endParaRPr>
            </a:p>
            <a:p>
              <a:pPr eaLnBrk="1" hangingPunct="1"/>
              <a:endParaRPr lang="en-US" altLang="en-US" sz="3200">
                <a:latin typeface="Times New Roman" panose="02020603050405020304" pitchFamily="18" charset="0"/>
                <a:cs typeface="Times New Roman" panose="02020603050405020304" pitchFamily="18" charset="0"/>
              </a:endParaRPr>
            </a:p>
          </p:txBody>
        </p:sp>
        <p:sp>
          <p:nvSpPr>
            <p:cNvPr id="22539" name="Rectangle 11">
              <a:extLst>
                <a:ext uri="{FF2B5EF4-FFF2-40B4-BE49-F238E27FC236}">
                  <a16:creationId xmlns:a16="http://schemas.microsoft.com/office/drawing/2014/main" id="{1C6727EB-AECE-4F6A-BB67-D387749D7A7E}"/>
                </a:ext>
              </a:extLst>
            </p:cNvPr>
            <p:cNvSpPr>
              <a:spLocks noChangeArrowheads="1"/>
            </p:cNvSpPr>
            <p:nvPr/>
          </p:nvSpPr>
          <p:spPr bwMode="auto">
            <a:xfrm>
              <a:off x="12317124" y="5720475"/>
              <a:ext cx="32688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200" dirty="0">
                  <a:solidFill>
                    <a:srgbClr val="0000FF"/>
                  </a:solidFill>
                  <a:latin typeface="Times New Roman" panose="02020603050405020304" pitchFamily="18" charset="0"/>
                  <a:cs typeface="Times New Roman" panose="02020603050405020304" pitchFamily="18" charset="0"/>
                </a:rPr>
                <a:t>( ± 1.618, ± 0.618)</a:t>
              </a:r>
              <a:endParaRPr lang="en-US" altLang="en-US" sz="3200" dirty="0">
                <a:latin typeface="Times New Roman" panose="02020603050405020304" pitchFamily="18" charset="0"/>
                <a:cs typeface="Times New Roman" panose="02020603050405020304" pitchFamily="18" charset="0"/>
              </a:endParaRPr>
            </a:p>
          </p:txBody>
        </p:sp>
        <p:sp>
          <p:nvSpPr>
            <p:cNvPr id="22540" name="Rectangle 13">
              <a:extLst>
                <a:ext uri="{FF2B5EF4-FFF2-40B4-BE49-F238E27FC236}">
                  <a16:creationId xmlns:a16="http://schemas.microsoft.com/office/drawing/2014/main" id="{BE3F00B7-A001-4F89-9D60-F25B933C9B2C}"/>
                </a:ext>
              </a:extLst>
            </p:cNvPr>
            <p:cNvSpPr>
              <a:spLocks noChangeArrowheads="1"/>
            </p:cNvSpPr>
            <p:nvPr/>
          </p:nvSpPr>
          <p:spPr bwMode="auto">
            <a:xfrm>
              <a:off x="10455681" y="3225349"/>
              <a:ext cx="10935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200" dirty="0">
                  <a:solidFill>
                    <a:srgbClr val="0000FF"/>
                  </a:solidFill>
                  <a:latin typeface="Times New Roman" panose="02020603050405020304" pitchFamily="18" charset="0"/>
                  <a:cs typeface="Times New Roman" panose="02020603050405020304" pitchFamily="18" charset="0"/>
                </a:rPr>
                <a:t>( ± 1)</a:t>
              </a:r>
              <a:endParaRPr lang="en-US" altLang="en-US" sz="3200" dirty="0">
                <a:latin typeface="Times New Roman" panose="02020603050405020304" pitchFamily="18" charset="0"/>
                <a:cs typeface="Times New Roman" panose="02020603050405020304" pitchFamily="18" charset="0"/>
              </a:endParaRPr>
            </a:p>
          </p:txBody>
        </p:sp>
        <p:sp>
          <p:nvSpPr>
            <p:cNvPr id="22541" name="Rectangle 14">
              <a:extLst>
                <a:ext uri="{FF2B5EF4-FFF2-40B4-BE49-F238E27FC236}">
                  <a16:creationId xmlns:a16="http://schemas.microsoft.com/office/drawing/2014/main" id="{81089F2D-D00B-441E-99D5-8CABA8A5F59C}"/>
                </a:ext>
              </a:extLst>
            </p:cNvPr>
            <p:cNvSpPr>
              <a:spLocks noChangeArrowheads="1"/>
            </p:cNvSpPr>
            <p:nvPr/>
          </p:nvSpPr>
          <p:spPr bwMode="auto">
            <a:xfrm>
              <a:off x="3445563" y="8673536"/>
              <a:ext cx="1235681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200">
                  <a:solidFill>
                    <a:srgbClr val="0000FF"/>
                  </a:solidFill>
                  <a:latin typeface="Times New Roman" panose="02020603050405020304" pitchFamily="18" charset="0"/>
                  <a:cs typeface="Times New Roman" panose="02020603050405020304" pitchFamily="18" charset="0"/>
                </a:rPr>
                <a:t>delocalization energy =  (4</a:t>
              </a:r>
              <a:r>
                <a:rPr lang="el-GR" altLang="en-US" sz="3200">
                  <a:solidFill>
                    <a:srgbClr val="0000FF"/>
                  </a:solidFill>
                  <a:latin typeface="Times New Roman" panose="02020603050405020304" pitchFamily="18" charset="0"/>
                  <a:cs typeface="Times New Roman" panose="02020603050405020304" pitchFamily="18" charset="0"/>
                </a:rPr>
                <a:t>α</a:t>
              </a:r>
              <a:r>
                <a:rPr lang="en-US" altLang="en-US" sz="3200">
                  <a:solidFill>
                    <a:srgbClr val="0000FF"/>
                  </a:solidFill>
                  <a:latin typeface="Times New Roman" panose="02020603050405020304" pitchFamily="18" charset="0"/>
                  <a:cs typeface="Times New Roman" panose="02020603050405020304" pitchFamily="18" charset="0"/>
                </a:rPr>
                <a:t> + 4.472</a:t>
              </a:r>
              <a:r>
                <a:rPr lang="el-GR" altLang="en-US" sz="3200">
                  <a:solidFill>
                    <a:srgbClr val="0000FF"/>
                  </a:solidFill>
                  <a:latin typeface="Times New Roman" panose="02020603050405020304" pitchFamily="18" charset="0"/>
                  <a:cs typeface="Times New Roman" panose="02020603050405020304" pitchFamily="18" charset="0"/>
                </a:rPr>
                <a:t>β</a:t>
              </a:r>
              <a:r>
                <a:rPr lang="en-US" altLang="en-US" sz="3200">
                  <a:solidFill>
                    <a:srgbClr val="0000FF"/>
                  </a:solidFill>
                  <a:latin typeface="Times New Roman" panose="02020603050405020304" pitchFamily="18" charset="0"/>
                  <a:cs typeface="Times New Roman" panose="02020603050405020304" pitchFamily="18" charset="0"/>
                </a:rPr>
                <a:t>) - 2(2</a:t>
              </a:r>
              <a:r>
                <a:rPr lang="el-GR" altLang="en-US" sz="3200">
                  <a:solidFill>
                    <a:srgbClr val="0000FF"/>
                  </a:solidFill>
                  <a:latin typeface="Times New Roman" panose="02020603050405020304" pitchFamily="18" charset="0"/>
                  <a:cs typeface="Times New Roman" panose="02020603050405020304" pitchFamily="18" charset="0"/>
                </a:rPr>
                <a:t>α</a:t>
              </a:r>
              <a:r>
                <a:rPr lang="en-US" altLang="en-US" sz="3200">
                  <a:solidFill>
                    <a:srgbClr val="0000FF"/>
                  </a:solidFill>
                  <a:latin typeface="Times New Roman" panose="02020603050405020304" pitchFamily="18" charset="0"/>
                  <a:cs typeface="Times New Roman" panose="02020603050405020304" pitchFamily="18" charset="0"/>
                </a:rPr>
                <a:t> +2</a:t>
              </a:r>
              <a:r>
                <a:rPr lang="el-GR" altLang="en-US" sz="3200">
                  <a:solidFill>
                    <a:srgbClr val="0000FF"/>
                  </a:solidFill>
                  <a:latin typeface="Times New Roman" panose="02020603050405020304" pitchFamily="18" charset="0"/>
                  <a:cs typeface="Times New Roman" panose="02020603050405020304" pitchFamily="18" charset="0"/>
                </a:rPr>
                <a:t>β</a:t>
              </a:r>
              <a:r>
                <a:rPr lang="en-US" altLang="en-US" sz="3200">
                  <a:solidFill>
                    <a:srgbClr val="0000FF"/>
                  </a:solidFill>
                  <a:latin typeface="Times New Roman" panose="02020603050405020304" pitchFamily="18" charset="0"/>
                  <a:cs typeface="Times New Roman" panose="02020603050405020304" pitchFamily="18" charset="0"/>
                </a:rPr>
                <a:t>)  = 0.472</a:t>
              </a:r>
              <a:r>
                <a:rPr lang="el-GR" altLang="en-US" sz="3200">
                  <a:solidFill>
                    <a:srgbClr val="0000FF"/>
                  </a:solidFill>
                  <a:latin typeface="Times New Roman" panose="02020603050405020304" pitchFamily="18" charset="0"/>
                  <a:cs typeface="Times New Roman" panose="02020603050405020304" pitchFamily="18" charset="0"/>
                </a:rPr>
                <a:t>β</a:t>
              </a:r>
              <a:endParaRPr lang="en-US" altLang="en-US" sz="3200" baseline="-25000">
                <a:solidFill>
                  <a:srgbClr val="0000FF"/>
                </a:solidFill>
                <a:latin typeface="Times New Roman" panose="02020603050405020304" pitchFamily="18" charset="0"/>
                <a:cs typeface="Times New Roman" panose="02020603050405020304" pitchFamily="18" charset="0"/>
              </a:endParaRPr>
            </a:p>
            <a:p>
              <a:pPr eaLnBrk="1" hangingPunct="1"/>
              <a:endParaRPr lang="en-US" altLang="en-US" sz="3200">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04B80349-29B5-4CA8-A752-6D6CC3B8BF49}"/>
                </a:ext>
              </a:extLst>
            </p:cNvPr>
            <p:cNvCxnSpPr/>
            <p:nvPr/>
          </p:nvCxnSpPr>
          <p:spPr>
            <a:xfrm>
              <a:off x="3920825" y="3376342"/>
              <a:ext cx="1544602" cy="0"/>
            </a:xfrm>
            <a:prstGeom prst="line">
              <a:avLst/>
            </a:prstGeom>
            <a:ln w="50800">
              <a:solidFill>
                <a:srgbClr val="FF00FF"/>
              </a:solidFill>
            </a:ln>
          </p:spPr>
          <p:style>
            <a:lnRef idx="1">
              <a:schemeClr val="accent1"/>
            </a:lnRef>
            <a:fillRef idx="0">
              <a:schemeClr val="accent1"/>
            </a:fillRef>
            <a:effectRef idx="0">
              <a:schemeClr val="accent1"/>
            </a:effectRef>
            <a:fontRef idx="minor">
              <a:schemeClr val="tx1"/>
            </a:fontRef>
          </p:style>
        </p:cxnSp>
        <p:grpSp>
          <p:nvGrpSpPr>
            <p:cNvPr id="22543" name="Group 9">
              <a:extLst>
                <a:ext uri="{FF2B5EF4-FFF2-40B4-BE49-F238E27FC236}">
                  <a16:creationId xmlns:a16="http://schemas.microsoft.com/office/drawing/2014/main" id="{E1893C86-8E32-4BA2-AB83-0552EA48C9DF}"/>
                </a:ext>
              </a:extLst>
            </p:cNvPr>
            <p:cNvGrpSpPr>
              <a:grpSpLocks/>
            </p:cNvGrpSpPr>
            <p:nvPr/>
          </p:nvGrpSpPr>
          <p:grpSpPr bwMode="auto">
            <a:xfrm>
              <a:off x="3089116" y="5720475"/>
              <a:ext cx="2257496" cy="1039636"/>
              <a:chOff x="6324600" y="4210050"/>
              <a:chExt cx="1447800" cy="666750"/>
            </a:xfrm>
          </p:grpSpPr>
          <p:cxnSp>
            <p:nvCxnSpPr>
              <p:cNvPr id="30" name="Straight Connector 29">
                <a:extLst>
                  <a:ext uri="{FF2B5EF4-FFF2-40B4-BE49-F238E27FC236}">
                    <a16:creationId xmlns:a16="http://schemas.microsoft.com/office/drawing/2014/main" id="{4459BE24-3B3C-4CA8-8EEE-0240730613F5}"/>
                  </a:ext>
                </a:extLst>
              </p:cNvPr>
              <p:cNvCxnSpPr/>
              <p:nvPr/>
            </p:nvCxnSpPr>
            <p:spPr>
              <a:xfrm flipV="1">
                <a:off x="6324600" y="4210050"/>
                <a:ext cx="533400" cy="666750"/>
              </a:xfrm>
              <a:prstGeom prst="line">
                <a:avLst/>
              </a:prstGeom>
              <a:ln w="50800">
                <a:solidFill>
                  <a:srgbClr val="FF00FF"/>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E2ECBA-2218-4A39-8969-A9B6C6D62ECF}"/>
                  </a:ext>
                </a:extLst>
              </p:cNvPr>
              <p:cNvCxnSpPr/>
              <p:nvPr/>
            </p:nvCxnSpPr>
            <p:spPr>
              <a:xfrm>
                <a:off x="6858000" y="4210050"/>
                <a:ext cx="457200" cy="666750"/>
              </a:xfrm>
              <a:prstGeom prst="line">
                <a:avLst/>
              </a:prstGeom>
              <a:ln w="50800">
                <a:solidFill>
                  <a:srgbClr val="FF00FF"/>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0F341191-A297-48D3-8B65-F906B0D7B99A}"/>
                  </a:ext>
                </a:extLst>
              </p:cNvPr>
              <p:cNvCxnSpPr/>
              <p:nvPr/>
            </p:nvCxnSpPr>
            <p:spPr>
              <a:xfrm flipV="1">
                <a:off x="7315200" y="4210050"/>
                <a:ext cx="457200" cy="666750"/>
              </a:xfrm>
              <a:prstGeom prst="line">
                <a:avLst/>
              </a:prstGeom>
              <a:ln w="50800">
                <a:solidFill>
                  <a:srgbClr val="FF00FF"/>
                </a:solidFill>
              </a:ln>
            </p:spPr>
            <p:style>
              <a:lnRef idx="3">
                <a:schemeClr val="dk1"/>
              </a:lnRef>
              <a:fillRef idx="0">
                <a:schemeClr val="dk1"/>
              </a:fillRef>
              <a:effectRef idx="2">
                <a:schemeClr val="dk1"/>
              </a:effectRef>
              <a:fontRef idx="minor">
                <a:schemeClr val="tx1"/>
              </a:fontRef>
            </p:style>
          </p:cxn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A53FEAD-116C-D334-1EBD-6A9569FFF7C9}"/>
              </a:ext>
            </a:extLst>
          </p:cNvPr>
          <p:cNvSpPr>
            <a:spLocks noChangeArrowheads="1"/>
          </p:cNvSpPr>
          <p:nvPr/>
        </p:nvSpPr>
        <p:spPr bwMode="auto">
          <a:xfrm>
            <a:off x="818356" y="1308100"/>
            <a:ext cx="177546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topological index, sometimes also known as a graph-theoretic index, is a numerical invariant of a chemical graph, some examples of  topological indices include the Balaban index, </a:t>
            </a:r>
            <a:r>
              <a:rPr kumimoji="0" lang="en-US" altLang="en-US" sz="3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Harary</a:t>
            </a: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index, molecular topological index, and Wiener index.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36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Unless otherwise stated, hydrogen atoms are usually ignored in the computation of such indices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6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topological index of a graph is defined by TI = | A + 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where    A is the adjacency matrix,   D is the graph distance matrix, and   | A + D |denotes the determinant of the matrix addition </a:t>
            </a:r>
          </a:p>
        </p:txBody>
      </p:sp>
      <p:sp>
        <p:nvSpPr>
          <p:cNvPr id="5" name="AutoShape 2" descr=" TI=|A+D|, ">
            <a:extLst>
              <a:ext uri="{FF2B5EF4-FFF2-40B4-BE49-F238E27FC236}">
                <a16:creationId xmlns:a16="http://schemas.microsoft.com/office/drawing/2014/main" id="{499D86D5-C674-9379-BF1B-3AF175F0FE13}"/>
              </a:ext>
            </a:extLst>
          </p:cNvPr>
          <p:cNvSpPr>
            <a:spLocks noChangeAspect="1" noChangeArrowheads="1"/>
          </p:cNvSpPr>
          <p:nvPr/>
        </p:nvSpPr>
        <p:spPr bwMode="auto">
          <a:xfrm>
            <a:off x="1285081" y="3227387"/>
            <a:ext cx="6096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3" descr="A">
            <a:extLst>
              <a:ext uri="{FF2B5EF4-FFF2-40B4-BE49-F238E27FC236}">
                <a16:creationId xmlns:a16="http://schemas.microsoft.com/office/drawing/2014/main" id="{5559045A-C266-66B6-0DE8-D7D8453E7EDE}"/>
              </a:ext>
            </a:extLst>
          </p:cNvPr>
          <p:cNvSpPr>
            <a:spLocks noChangeAspect="1" noChangeArrowheads="1"/>
          </p:cNvSpPr>
          <p:nvPr/>
        </p:nvSpPr>
        <p:spPr bwMode="auto">
          <a:xfrm>
            <a:off x="2034381" y="3517900"/>
            <a:ext cx="6096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D">
            <a:extLst>
              <a:ext uri="{FF2B5EF4-FFF2-40B4-BE49-F238E27FC236}">
                <a16:creationId xmlns:a16="http://schemas.microsoft.com/office/drawing/2014/main" id="{746279F9-D02B-DCA9-A1A2-B201561B3EDB}"/>
              </a:ext>
            </a:extLst>
          </p:cNvPr>
          <p:cNvSpPr>
            <a:spLocks noChangeAspect="1" noChangeArrowheads="1"/>
          </p:cNvSpPr>
          <p:nvPr/>
        </p:nvSpPr>
        <p:spPr bwMode="auto">
          <a:xfrm>
            <a:off x="5009356" y="3517900"/>
            <a:ext cx="6096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descr="|A+D|">
            <a:extLst>
              <a:ext uri="{FF2B5EF4-FFF2-40B4-BE49-F238E27FC236}">
                <a16:creationId xmlns:a16="http://schemas.microsoft.com/office/drawing/2014/main" id="{157FFB5F-FCEB-50BF-F19B-E516164F4A69}"/>
              </a:ext>
            </a:extLst>
          </p:cNvPr>
          <p:cNvSpPr>
            <a:spLocks noChangeAspect="1" noChangeArrowheads="1"/>
          </p:cNvSpPr>
          <p:nvPr/>
        </p:nvSpPr>
        <p:spPr bwMode="auto">
          <a:xfrm>
            <a:off x="8898731" y="3517900"/>
            <a:ext cx="6096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3">
            <a:extLst>
              <a:ext uri="{FF2B5EF4-FFF2-40B4-BE49-F238E27FC236}">
                <a16:creationId xmlns:a16="http://schemas.microsoft.com/office/drawing/2014/main" id="{9EB999CB-81DC-F459-3EFA-C68CE3F92D73}"/>
              </a:ext>
            </a:extLst>
          </p:cNvPr>
          <p:cNvSpPr txBox="1">
            <a:spLocks noChangeArrowheads="1"/>
          </p:cNvSpPr>
          <p:nvPr/>
        </p:nvSpPr>
        <p:spPr bwMode="auto">
          <a:xfrm>
            <a:off x="7142956" y="-159636"/>
            <a:ext cx="6629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4800" b="1" dirty="0">
                <a:solidFill>
                  <a:srgbClr val="C00000"/>
                </a:solidFill>
                <a:latin typeface="Times New Roman" panose="02020603050405020304" pitchFamily="18" charset="0"/>
                <a:cs typeface="Times New Roman" panose="02020603050405020304" pitchFamily="18" charset="0"/>
              </a:rPr>
              <a:t>Topological Descriptors</a:t>
            </a:r>
          </a:p>
        </p:txBody>
      </p:sp>
    </p:spTree>
    <p:extLst>
      <p:ext uri="{BB962C8B-B14F-4D97-AF65-F5344CB8AC3E}">
        <p14:creationId xmlns:p14="http://schemas.microsoft.com/office/powerpoint/2010/main" val="3075784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a:extLst>
              <a:ext uri="{FF2B5EF4-FFF2-40B4-BE49-F238E27FC236}">
                <a16:creationId xmlns:a16="http://schemas.microsoft.com/office/drawing/2014/main" id="{052C46B4-8A89-4C49-A8AF-EBFE4E272AC7}"/>
              </a:ext>
            </a:extLst>
          </p:cNvPr>
          <p:cNvSpPr>
            <a:spLocks noGrp="1" noChangeArrowheads="1"/>
          </p:cNvSpPr>
          <p:nvPr>
            <p:ph type="body" idx="1"/>
          </p:nvPr>
        </p:nvSpPr>
        <p:spPr>
          <a:xfrm>
            <a:off x="742157" y="1028804"/>
            <a:ext cx="17335499" cy="5785080"/>
          </a:xfrm>
        </p:spPr>
        <p:txBody>
          <a:bodyPr/>
          <a:lstStyle/>
          <a:p>
            <a:pPr>
              <a:lnSpc>
                <a:spcPct val="90000"/>
              </a:lnSpc>
            </a:pPr>
            <a:r>
              <a:rPr lang="en-US" sz="4000" b="1" dirty="0">
                <a:effectLst/>
                <a:latin typeface="Times New Roman" panose="02020603050405020304" pitchFamily="18" charset="0"/>
                <a:ea typeface="Calibri" panose="020F0502020204030204" pitchFamily="34" charset="0"/>
                <a:cs typeface="Calibri" panose="020F0502020204030204" pitchFamily="34" charset="0"/>
              </a:rPr>
              <a:t>Zagreb Index </a:t>
            </a:r>
            <a:r>
              <a:rPr lang="en-US" sz="3742" b="1" dirty="0">
                <a:effectLst/>
                <a:latin typeface="Times New Roman" panose="02020603050405020304" pitchFamily="18" charset="0"/>
                <a:ea typeface="Calibri" panose="020F0502020204030204" pitchFamily="34" charset="0"/>
                <a:cs typeface="Times New Roman" panose="02020603050405020304" pitchFamily="18" charset="0"/>
              </a:rPr>
              <a:t>Z</a:t>
            </a:r>
            <a:r>
              <a:rPr lang="en-US" altLang="en-US" sz="3742" i="1" dirty="0">
                <a:latin typeface="Times New Roman" panose="02020603050405020304" pitchFamily="18" charset="0"/>
                <a:cs typeface="Times New Roman" panose="02020603050405020304" pitchFamily="18" charset="0"/>
              </a:rPr>
              <a:t> </a:t>
            </a:r>
            <a:r>
              <a:rPr lang="en-US" sz="4000" dirty="0">
                <a:effectLst/>
                <a:latin typeface="Times New Roman" panose="02020603050405020304" pitchFamily="18" charset="0"/>
                <a:ea typeface="Calibri" panose="020F0502020204030204" pitchFamily="34" charset="0"/>
                <a:cs typeface="Calibri" panose="020F0502020204030204" pitchFamily="34" charset="0"/>
              </a:rPr>
              <a:t>one counts the connections from each vertex (node, carbon). </a:t>
            </a:r>
          </a:p>
          <a:p>
            <a:pPr>
              <a:lnSpc>
                <a:spcPct val="90000"/>
              </a:lnSpc>
            </a:pPr>
            <a:r>
              <a:rPr lang="en-US" sz="4000" dirty="0">
                <a:effectLst/>
                <a:latin typeface="Times New Roman" panose="02020603050405020304" pitchFamily="18" charset="0"/>
                <a:ea typeface="Calibri" panose="020F0502020204030204" pitchFamily="34" charset="0"/>
                <a:cs typeface="Calibri" panose="020F0502020204030204" pitchFamily="34" charset="0"/>
              </a:rPr>
              <a:t>The first Zagreb index M 1(G) is equal to the sum of squares of the degrees of the vertices </a:t>
            </a:r>
          </a:p>
          <a:p>
            <a:pPr>
              <a:lnSpc>
                <a:spcPct val="90000"/>
              </a:lnSpc>
            </a:pPr>
            <a:r>
              <a:rPr lang="en-US" sz="4000" dirty="0">
                <a:effectLst/>
                <a:latin typeface="Times New Roman" panose="02020603050405020304" pitchFamily="18" charset="0"/>
                <a:ea typeface="Calibri" panose="020F0502020204030204" pitchFamily="34" charset="0"/>
                <a:cs typeface="Calibri" panose="020F0502020204030204" pitchFamily="34" charset="0"/>
              </a:rPr>
              <a:t>The second Zagreb index M 2(G) is equal to the sum of the products of the degrees of pairs of adjacent vertices of the underlying molecular graph</a:t>
            </a:r>
            <a:endParaRPr lang="en-US" altLang="en-US" sz="3742" b="1" dirty="0">
              <a:latin typeface="Times New Roman" panose="02020603050405020304" pitchFamily="18" charset="0"/>
              <a:cs typeface="Times New Roman" panose="02020603050405020304" pitchFamily="18" charset="0"/>
            </a:endParaRPr>
          </a:p>
          <a:p>
            <a:pPr>
              <a:lnSpc>
                <a:spcPct val="90000"/>
              </a:lnSpc>
            </a:pPr>
            <a:endParaRPr lang="en-US" altLang="en-US" sz="3742" b="1" dirty="0">
              <a:latin typeface="Times New Roman" panose="02020603050405020304" pitchFamily="18" charset="0"/>
              <a:cs typeface="Times New Roman" panose="02020603050405020304" pitchFamily="18" charset="0"/>
            </a:endParaRPr>
          </a:p>
          <a:p>
            <a:pPr>
              <a:lnSpc>
                <a:spcPct val="90000"/>
              </a:lnSpc>
            </a:pPr>
            <a:r>
              <a:rPr lang="en-US" altLang="en-US" sz="3742" i="1" dirty="0">
                <a:latin typeface="Times New Roman" panose="02020603050405020304" pitchFamily="18" charset="0"/>
                <a:cs typeface="Times New Roman" panose="02020603050405020304" pitchFamily="18" charset="0"/>
              </a:rPr>
              <a:t>Method of calculation</a:t>
            </a:r>
            <a:r>
              <a:rPr lang="en-US" altLang="en-US" sz="3742" dirty="0">
                <a:latin typeface="Times New Roman" panose="02020603050405020304" pitchFamily="18" charset="0"/>
                <a:cs typeface="Times New Roman" panose="02020603050405020304" pitchFamily="18" charset="0"/>
              </a:rPr>
              <a:t>: If </a:t>
            </a:r>
            <a:r>
              <a:rPr lang="el-GR" altLang="en-US" sz="3742" i="1" dirty="0">
                <a:latin typeface="Times New Roman" panose="02020603050405020304" pitchFamily="18" charset="0"/>
                <a:cs typeface="Times New Roman" panose="02020603050405020304" pitchFamily="18" charset="0"/>
              </a:rPr>
              <a:t>δ</a:t>
            </a:r>
            <a:r>
              <a:rPr lang="en-US" altLang="en-US" sz="3742" i="1" baseline="-25000" dirty="0" err="1">
                <a:latin typeface="Times New Roman" panose="02020603050405020304" pitchFamily="18" charset="0"/>
                <a:cs typeface="Times New Roman" panose="02020603050405020304" pitchFamily="18" charset="0"/>
              </a:rPr>
              <a:t>i</a:t>
            </a:r>
            <a:r>
              <a:rPr lang="en-US" altLang="en-US" sz="3742" dirty="0">
                <a:latin typeface="Times New Roman" panose="02020603050405020304" pitchFamily="18" charset="0"/>
                <a:cs typeface="Times New Roman" panose="02020603050405020304" pitchFamily="18" charset="0"/>
              </a:rPr>
              <a:t> is the degree of vertex </a:t>
            </a:r>
            <a:r>
              <a:rPr lang="en-US" altLang="en-US" sz="3742" i="1" dirty="0" err="1">
                <a:latin typeface="Times New Roman" panose="02020603050405020304" pitchFamily="18" charset="0"/>
                <a:cs typeface="Times New Roman" panose="02020603050405020304" pitchFamily="18" charset="0"/>
              </a:rPr>
              <a:t>i</a:t>
            </a:r>
            <a:r>
              <a:rPr lang="en-US" altLang="en-US" sz="3742" dirty="0">
                <a:latin typeface="Times New Roman" panose="02020603050405020304" pitchFamily="18" charset="0"/>
                <a:cs typeface="Times New Roman" panose="02020603050405020304" pitchFamily="18" charset="0"/>
              </a:rPr>
              <a:t> then</a:t>
            </a:r>
            <a:endParaRPr lang="en-US" sz="4000" dirty="0">
              <a:latin typeface="Times New Roman" panose="02020603050405020304" pitchFamily="18" charset="0"/>
              <a:cs typeface="Times New Roman" panose="02020603050405020304" pitchFamily="18" charset="0"/>
            </a:endParaRPr>
          </a:p>
        </p:txBody>
      </p:sp>
      <p:sp>
        <p:nvSpPr>
          <p:cNvPr id="5" name="TextBox 3">
            <a:extLst>
              <a:ext uri="{FF2B5EF4-FFF2-40B4-BE49-F238E27FC236}">
                <a16:creationId xmlns:a16="http://schemas.microsoft.com/office/drawing/2014/main" id="{4ECF3D67-7AF0-459E-B438-25E595D6CD19}"/>
              </a:ext>
            </a:extLst>
          </p:cNvPr>
          <p:cNvSpPr txBox="1">
            <a:spLocks noChangeArrowheads="1"/>
          </p:cNvSpPr>
          <p:nvPr/>
        </p:nvSpPr>
        <p:spPr bwMode="auto">
          <a:xfrm>
            <a:off x="7142956" y="-159636"/>
            <a:ext cx="6629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4800" b="1" dirty="0">
                <a:solidFill>
                  <a:srgbClr val="C00000"/>
                </a:solidFill>
                <a:latin typeface="Times New Roman" panose="02020603050405020304" pitchFamily="18" charset="0"/>
                <a:cs typeface="Times New Roman" panose="02020603050405020304" pitchFamily="18" charset="0"/>
              </a:rPr>
              <a:t>Topological Descriptors</a:t>
            </a:r>
          </a:p>
        </p:txBody>
      </p:sp>
      <p:pic>
        <p:nvPicPr>
          <p:cNvPr id="3" name="Picture 2">
            <a:extLst>
              <a:ext uri="{FF2B5EF4-FFF2-40B4-BE49-F238E27FC236}">
                <a16:creationId xmlns:a16="http://schemas.microsoft.com/office/drawing/2014/main" id="{78513D31-DA7F-F338-12BE-A6765DCB02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14956" y="4714845"/>
            <a:ext cx="3253740" cy="2590042"/>
          </a:xfrm>
          <a:prstGeom prst="rect">
            <a:avLst/>
          </a:prstGeom>
          <a:noFill/>
          <a:ln>
            <a:noFill/>
          </a:ln>
        </p:spPr>
      </p:pic>
      <p:pic>
        <p:nvPicPr>
          <p:cNvPr id="7" name="Picture 6">
            <a:extLst>
              <a:ext uri="{FF2B5EF4-FFF2-40B4-BE49-F238E27FC236}">
                <a16:creationId xmlns:a16="http://schemas.microsoft.com/office/drawing/2014/main" id="{417D575F-B72C-3B3D-E132-D200BCE77D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7556" y="6442299"/>
            <a:ext cx="9183859" cy="1458056"/>
          </a:xfrm>
          <a:prstGeom prst="rect">
            <a:avLst/>
          </a:prstGeom>
          <a:noFill/>
          <a:ln>
            <a:noFill/>
          </a:ln>
        </p:spPr>
      </p:pic>
      <p:sp>
        <p:nvSpPr>
          <p:cNvPr id="21" name="TextBox 20">
            <a:extLst>
              <a:ext uri="{FF2B5EF4-FFF2-40B4-BE49-F238E27FC236}">
                <a16:creationId xmlns:a16="http://schemas.microsoft.com/office/drawing/2014/main" id="{1C562928-D5C6-6397-188F-AB859220D2B3}"/>
              </a:ext>
            </a:extLst>
          </p:cNvPr>
          <p:cNvSpPr txBox="1"/>
          <p:nvPr/>
        </p:nvSpPr>
        <p:spPr>
          <a:xfrm>
            <a:off x="2037556" y="7921076"/>
            <a:ext cx="9529010" cy="1569660"/>
          </a:xfrm>
          <a:prstGeom prst="rect">
            <a:avLst/>
          </a:prstGeom>
          <a:noFill/>
        </p:spPr>
        <p:txBody>
          <a:bodyPr wrap="square">
            <a:spAutoFit/>
          </a:bodyPr>
          <a:lstStyle/>
          <a:p>
            <a:r>
              <a:rPr lang="en-IN" sz="3200" dirty="0">
                <a:effectLst/>
                <a:latin typeface="Times New Roman" panose="02020603050405020304" pitchFamily="18" charset="0"/>
                <a:ea typeface="Times New Roman" panose="02020603050405020304" pitchFamily="18" charset="0"/>
              </a:rPr>
              <a:t>M</a:t>
            </a:r>
            <a:r>
              <a:rPr lang="en-IN" sz="3200" baseline="-25000" dirty="0">
                <a:effectLst/>
                <a:latin typeface="Times New Roman" panose="02020603050405020304" pitchFamily="18" charset="0"/>
                <a:ea typeface="Times New Roman" panose="02020603050405020304" pitchFamily="18" charset="0"/>
              </a:rPr>
              <a:t>1</a:t>
            </a:r>
            <a:r>
              <a:rPr lang="en-IN" sz="3200" dirty="0">
                <a:effectLst/>
                <a:latin typeface="Times New Roman" panose="02020603050405020304" pitchFamily="18" charset="0"/>
                <a:ea typeface="Times New Roman" panose="02020603050405020304" pitchFamily="18" charset="0"/>
              </a:rPr>
              <a:t> = 1</a:t>
            </a:r>
            <a:r>
              <a:rPr lang="en-IN" sz="3200" baseline="30000" dirty="0">
                <a:effectLst/>
                <a:latin typeface="Times New Roman" panose="02020603050405020304" pitchFamily="18" charset="0"/>
                <a:ea typeface="Times New Roman" panose="02020603050405020304" pitchFamily="18" charset="0"/>
              </a:rPr>
              <a:t>2</a:t>
            </a:r>
            <a:r>
              <a:rPr lang="en-IN" sz="3200" dirty="0">
                <a:effectLst/>
                <a:latin typeface="Times New Roman" panose="02020603050405020304" pitchFamily="18" charset="0"/>
                <a:ea typeface="Times New Roman" panose="02020603050405020304" pitchFamily="18" charset="0"/>
              </a:rPr>
              <a:t> + 2</a:t>
            </a:r>
            <a:r>
              <a:rPr lang="en-IN" sz="3200" baseline="30000" dirty="0">
                <a:effectLst/>
                <a:latin typeface="Times New Roman" panose="02020603050405020304" pitchFamily="18" charset="0"/>
                <a:ea typeface="Times New Roman" panose="02020603050405020304" pitchFamily="18" charset="0"/>
              </a:rPr>
              <a:t>2</a:t>
            </a:r>
            <a:r>
              <a:rPr lang="en-IN" sz="3200" dirty="0">
                <a:effectLst/>
                <a:latin typeface="Times New Roman" panose="02020603050405020304" pitchFamily="18" charset="0"/>
                <a:ea typeface="Times New Roman" panose="02020603050405020304" pitchFamily="18" charset="0"/>
              </a:rPr>
              <a:t> + 2</a:t>
            </a:r>
            <a:r>
              <a:rPr lang="en-IN" sz="3200" baseline="30000" dirty="0">
                <a:effectLst/>
                <a:latin typeface="Times New Roman" panose="02020603050405020304" pitchFamily="18" charset="0"/>
                <a:ea typeface="Times New Roman" panose="02020603050405020304" pitchFamily="18" charset="0"/>
              </a:rPr>
              <a:t>2</a:t>
            </a:r>
            <a:r>
              <a:rPr lang="en-IN" sz="3200" dirty="0">
                <a:effectLst/>
                <a:latin typeface="Times New Roman" panose="02020603050405020304" pitchFamily="18" charset="0"/>
                <a:ea typeface="Times New Roman" panose="02020603050405020304" pitchFamily="18" charset="0"/>
              </a:rPr>
              <a:t> + 2</a:t>
            </a:r>
            <a:r>
              <a:rPr lang="en-IN" sz="3200" baseline="30000" dirty="0">
                <a:effectLst/>
                <a:latin typeface="Times New Roman" panose="02020603050405020304" pitchFamily="18" charset="0"/>
                <a:ea typeface="Times New Roman" panose="02020603050405020304" pitchFamily="18" charset="0"/>
              </a:rPr>
              <a:t>2</a:t>
            </a:r>
            <a:r>
              <a:rPr lang="en-IN" sz="3200" dirty="0">
                <a:effectLst/>
                <a:latin typeface="Times New Roman" panose="02020603050405020304" pitchFamily="18" charset="0"/>
                <a:ea typeface="Times New Roman" panose="02020603050405020304" pitchFamily="18" charset="0"/>
              </a:rPr>
              <a:t> + 1</a:t>
            </a:r>
            <a:r>
              <a:rPr lang="en-IN" sz="3200" baseline="30000" dirty="0">
                <a:effectLst/>
                <a:latin typeface="Times New Roman" panose="02020603050405020304" pitchFamily="18" charset="0"/>
                <a:ea typeface="Times New Roman" panose="02020603050405020304" pitchFamily="18" charset="0"/>
              </a:rPr>
              <a:t>2 </a:t>
            </a:r>
            <a:r>
              <a:rPr lang="en-IN" sz="3200" dirty="0">
                <a:effectLst/>
                <a:latin typeface="Times New Roman" panose="02020603050405020304" pitchFamily="18" charset="0"/>
                <a:ea typeface="Times New Roman" panose="02020603050405020304" pitchFamily="18" charset="0"/>
              </a:rPr>
              <a:t>= 1 + 4 + 4 + 4 + 1= 14</a:t>
            </a:r>
          </a:p>
          <a:p>
            <a:endParaRPr lang="en-IN" sz="3200" dirty="0">
              <a:effectLst/>
              <a:latin typeface="Times New Roman" panose="02020603050405020304" pitchFamily="18" charset="0"/>
              <a:ea typeface="Times New Roman" panose="02020603050405020304" pitchFamily="18" charset="0"/>
            </a:endParaRPr>
          </a:p>
          <a:p>
            <a:r>
              <a:rPr lang="en-IN" sz="3200" dirty="0">
                <a:effectLst/>
                <a:latin typeface="Times New Roman" panose="02020603050405020304" pitchFamily="18" charset="0"/>
                <a:ea typeface="Times New Roman" panose="02020603050405020304" pitchFamily="18" charset="0"/>
              </a:rPr>
              <a:t>M</a:t>
            </a:r>
            <a:r>
              <a:rPr lang="en-IN" sz="3200" baseline="-25000" dirty="0">
                <a:effectLst/>
                <a:latin typeface="Times New Roman" panose="02020603050405020304" pitchFamily="18" charset="0"/>
                <a:ea typeface="Times New Roman" panose="02020603050405020304" pitchFamily="18" charset="0"/>
              </a:rPr>
              <a:t>2</a:t>
            </a:r>
            <a:r>
              <a:rPr lang="en-IN" sz="3200" dirty="0">
                <a:effectLst/>
                <a:latin typeface="Times New Roman" panose="02020603050405020304" pitchFamily="18" charset="0"/>
                <a:ea typeface="Times New Roman" panose="02020603050405020304" pitchFamily="18" charset="0"/>
              </a:rPr>
              <a:t>= 1x2 + 2x2 + 2x2 + 2x1 = 2+4+4+2 = 12</a:t>
            </a:r>
          </a:p>
        </p:txBody>
      </p:sp>
      <p:sp>
        <p:nvSpPr>
          <p:cNvPr id="26" name="TextBox 25">
            <a:extLst>
              <a:ext uri="{FF2B5EF4-FFF2-40B4-BE49-F238E27FC236}">
                <a16:creationId xmlns:a16="http://schemas.microsoft.com/office/drawing/2014/main" id="{54093AD1-480D-EE28-E1FA-740CFF99392E}"/>
              </a:ext>
            </a:extLst>
          </p:cNvPr>
          <p:cNvSpPr txBox="1"/>
          <p:nvPr/>
        </p:nvSpPr>
        <p:spPr>
          <a:xfrm>
            <a:off x="1504156" y="9842500"/>
            <a:ext cx="12670255" cy="584775"/>
          </a:xfrm>
          <a:prstGeom prst="rect">
            <a:avLst/>
          </a:prstGeom>
          <a:noFill/>
        </p:spPr>
        <p:txBody>
          <a:bodyPr wrap="square">
            <a:spAutoFit/>
          </a:bodyPr>
          <a:lstStyle/>
          <a:p>
            <a:r>
              <a:rPr lang="en-US" sz="3200" b="1" dirty="0">
                <a:effectLst/>
                <a:latin typeface="Times New Roman" panose="02020603050405020304" pitchFamily="18" charset="0"/>
                <a:ea typeface="Calibri" panose="020F0502020204030204" pitchFamily="34" charset="0"/>
                <a:cs typeface="Calibri" panose="020F0502020204030204" pitchFamily="34" charset="0"/>
              </a:rPr>
              <a:t>Zagreb group indices were introduced to characterize branching</a:t>
            </a:r>
            <a:endParaRPr lang="en-IN" sz="32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84548C8C-C076-6ACE-6EDD-164B5440E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973"/>
          <a:stretch>
            <a:fillRect/>
          </a:stretch>
        </p:blipFill>
        <p:spPr bwMode="auto">
          <a:xfrm>
            <a:off x="8791484" y="4973003"/>
            <a:ext cx="9893030" cy="47845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300C82-DBB1-C32F-5C38-9728169DA575}"/>
              </a:ext>
            </a:extLst>
          </p:cNvPr>
          <p:cNvSpPr txBox="1"/>
          <p:nvPr/>
        </p:nvSpPr>
        <p:spPr>
          <a:xfrm>
            <a:off x="584503" y="5741922"/>
            <a:ext cx="8382000" cy="2308324"/>
          </a:xfrm>
          <a:prstGeom prst="rect">
            <a:avLst/>
          </a:prstGeom>
          <a:noFill/>
        </p:spPr>
        <p:txBody>
          <a:bodyPr wrap="square">
            <a:spAutoFit/>
          </a:bodyPr>
          <a:lstStyle/>
          <a:p>
            <a:pPr algn="just"/>
            <a:r>
              <a:rPr lang="en-IN" sz="3600" dirty="0">
                <a:latin typeface="Times New Roman" panose="02020603050405020304" pitchFamily="18" charset="0"/>
                <a:cs typeface="Times New Roman" panose="02020603050405020304" pitchFamily="18" charset="0"/>
              </a:rPr>
              <a:t>Noncovalent interactions are weak electrical bonds between molecules. Noncovalent interactions (1-5 kcal/mol) are typically ~100-fold weaker than covalent bonds </a:t>
            </a:r>
          </a:p>
        </p:txBody>
      </p:sp>
      <p:sp>
        <p:nvSpPr>
          <p:cNvPr id="5" name="Text Box 1">
            <a:extLst>
              <a:ext uri="{FF2B5EF4-FFF2-40B4-BE49-F238E27FC236}">
                <a16:creationId xmlns:a16="http://schemas.microsoft.com/office/drawing/2014/main" id="{5CE3AA33-4804-9EE8-A80A-74F9D555F2E3}"/>
              </a:ext>
            </a:extLst>
          </p:cNvPr>
          <p:cNvSpPr txBox="1">
            <a:spLocks noChangeArrowheads="1"/>
          </p:cNvSpPr>
          <p:nvPr/>
        </p:nvSpPr>
        <p:spPr bwMode="auto">
          <a:xfrm>
            <a:off x="7981156" y="-262015"/>
            <a:ext cx="5257800" cy="1017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9pPr>
          </a:lstStyle>
          <a:p>
            <a:pPr eaLnBrk="1" hangingPunct="1">
              <a:spcBef>
                <a:spcPts val="1500"/>
              </a:spcBef>
              <a:buClrTx/>
              <a:buFontTx/>
              <a:buNone/>
            </a:pPr>
            <a:r>
              <a:rPr lang="en-US" altLang="en-US" sz="6000" b="1" dirty="0">
                <a:solidFill>
                  <a:srgbClr val="C00000"/>
                </a:solidFill>
                <a:cs typeface="Times New Roman" panose="02020603050405020304" pitchFamily="18" charset="0"/>
              </a:rPr>
              <a:t>Bond Strength</a:t>
            </a:r>
          </a:p>
        </p:txBody>
      </p:sp>
      <p:grpSp>
        <p:nvGrpSpPr>
          <p:cNvPr id="6" name="Group 5">
            <a:extLst>
              <a:ext uri="{FF2B5EF4-FFF2-40B4-BE49-F238E27FC236}">
                <a16:creationId xmlns:a16="http://schemas.microsoft.com/office/drawing/2014/main" id="{5E643531-D6A6-9140-89F5-274DAB612A88}"/>
              </a:ext>
            </a:extLst>
          </p:cNvPr>
          <p:cNvGrpSpPr/>
          <p:nvPr/>
        </p:nvGrpSpPr>
        <p:grpSpPr>
          <a:xfrm>
            <a:off x="2418556" y="935820"/>
            <a:ext cx="11528003" cy="4786718"/>
            <a:chOff x="4792226" y="1524000"/>
            <a:chExt cx="11940126" cy="5450914"/>
          </a:xfrm>
        </p:grpSpPr>
        <p:sp>
          <p:nvSpPr>
            <p:cNvPr id="7" name="Rectangle 3">
              <a:extLst>
                <a:ext uri="{FF2B5EF4-FFF2-40B4-BE49-F238E27FC236}">
                  <a16:creationId xmlns:a16="http://schemas.microsoft.com/office/drawing/2014/main" id="{2F9B5E4A-C73E-EEF1-BC2A-7E1373FAD5BC}"/>
                </a:ext>
              </a:extLst>
            </p:cNvPr>
            <p:cNvSpPr txBox="1">
              <a:spLocks noChangeArrowheads="1"/>
            </p:cNvSpPr>
            <p:nvPr/>
          </p:nvSpPr>
          <p:spPr>
            <a:xfrm>
              <a:off x="5911952" y="1893061"/>
              <a:ext cx="10820400" cy="508185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1">
                <a:lnSpc>
                  <a:spcPct val="90000"/>
                </a:lnSpc>
              </a:pPr>
              <a:r>
                <a:rPr lang="en-US" altLang="en-US" sz="3600" kern="0" dirty="0">
                  <a:solidFill>
                    <a:sysClr val="windowText" lastClr="000000"/>
                  </a:solidFill>
                </a:rPr>
                <a:t>		IONIC</a:t>
              </a:r>
            </a:p>
            <a:p>
              <a:pPr lvl="1">
                <a:lnSpc>
                  <a:spcPct val="90000"/>
                </a:lnSpc>
              </a:pPr>
              <a:r>
                <a:rPr lang="en-US" altLang="en-US" sz="3600" kern="0" dirty="0">
                  <a:solidFill>
                    <a:sysClr val="windowText" lastClr="000000"/>
                  </a:solidFill>
                </a:rPr>
                <a:t>		COVALENT</a:t>
              </a:r>
            </a:p>
            <a:p>
              <a:pPr lvl="1">
                <a:lnSpc>
                  <a:spcPct val="90000"/>
                </a:lnSpc>
              </a:pPr>
              <a:endParaRPr lang="en-US" altLang="en-US" sz="3600" kern="0" dirty="0">
                <a:solidFill>
                  <a:sysClr val="windowText" lastClr="000000"/>
                </a:solidFill>
              </a:endParaRPr>
            </a:p>
            <a:p>
              <a:pPr lvl="1">
                <a:lnSpc>
                  <a:spcPct val="90000"/>
                </a:lnSpc>
              </a:pPr>
              <a:endParaRPr lang="en-US" altLang="en-US" sz="3600" kern="0" dirty="0">
                <a:solidFill>
                  <a:sysClr val="windowText" lastClr="000000"/>
                </a:solidFill>
              </a:endParaRPr>
            </a:p>
            <a:p>
              <a:pPr lvl="1">
                <a:lnSpc>
                  <a:spcPct val="90000"/>
                </a:lnSpc>
              </a:pPr>
              <a:r>
                <a:rPr lang="en-US" altLang="en-US" sz="3600" kern="0" dirty="0">
                  <a:solidFill>
                    <a:sysClr val="windowText" lastClr="000000"/>
                  </a:solidFill>
                </a:rPr>
                <a:t>			Hydrogen</a:t>
              </a:r>
            </a:p>
            <a:p>
              <a:pPr lvl="1">
                <a:lnSpc>
                  <a:spcPct val="90000"/>
                </a:lnSpc>
              </a:pPr>
              <a:r>
                <a:rPr lang="en-US" altLang="en-US" sz="3600" kern="0" dirty="0">
                  <a:solidFill>
                    <a:sysClr val="windowText" lastClr="000000"/>
                  </a:solidFill>
                </a:rPr>
                <a:t>			Dipole-Dipole</a:t>
              </a:r>
            </a:p>
            <a:p>
              <a:pPr lvl="1">
                <a:lnSpc>
                  <a:spcPct val="90000"/>
                </a:lnSpc>
              </a:pPr>
              <a:r>
                <a:rPr lang="en-US" altLang="en-US" sz="3600" kern="0" dirty="0">
                  <a:solidFill>
                    <a:sysClr val="windowText" lastClr="000000"/>
                  </a:solidFill>
                </a:rPr>
                <a:t>		</a:t>
              </a:r>
              <a:r>
                <a:rPr lang="en-US" altLang="en-US" sz="3600" kern="0" dirty="0">
                  <a:solidFill>
                    <a:sysClr val="windowText" lastClr="000000"/>
                  </a:solidFill>
                  <a:sym typeface="Symbol" panose="05050102010706020507" pitchFamily="18" charset="2"/>
                </a:rPr>
                <a:t> </a:t>
              </a:r>
              <a:r>
                <a:rPr lang="en-US" altLang="en-US" sz="3600" kern="0" dirty="0">
                  <a:solidFill>
                    <a:sysClr val="windowText" lastClr="000000"/>
                  </a:solidFill>
                </a:rPr>
                <a:t>	Induced Dipole</a:t>
              </a:r>
            </a:p>
            <a:p>
              <a:pPr lvl="1">
                <a:lnSpc>
                  <a:spcPct val="90000"/>
                </a:lnSpc>
              </a:pPr>
              <a:endParaRPr lang="en-US" altLang="en-US" sz="3600" kern="0" dirty="0">
                <a:solidFill>
                  <a:sysClr val="windowText" lastClr="000000"/>
                </a:solidFill>
              </a:endParaRPr>
            </a:p>
            <a:p>
              <a:pPr>
                <a:lnSpc>
                  <a:spcPct val="90000"/>
                </a:lnSpc>
              </a:pPr>
              <a:endParaRPr lang="en-US" altLang="en-US" sz="3600" b="1" kern="0" dirty="0">
                <a:solidFill>
                  <a:sysClr val="windowText" lastClr="000000"/>
                </a:solidFill>
              </a:endParaRPr>
            </a:p>
            <a:p>
              <a:pPr>
                <a:lnSpc>
                  <a:spcPct val="90000"/>
                </a:lnSpc>
              </a:pPr>
              <a:endParaRPr lang="en-US" altLang="en-US" sz="3600" kern="0" dirty="0">
                <a:solidFill>
                  <a:sysClr val="windowText" lastClr="000000"/>
                </a:solidFill>
              </a:endParaRPr>
            </a:p>
          </p:txBody>
        </p:sp>
        <p:sp>
          <p:nvSpPr>
            <p:cNvPr id="8" name="TextBox 7">
              <a:extLst>
                <a:ext uri="{FF2B5EF4-FFF2-40B4-BE49-F238E27FC236}">
                  <a16:creationId xmlns:a16="http://schemas.microsoft.com/office/drawing/2014/main" id="{F10F4F99-9725-C513-1DF0-F12C32420DF8}"/>
                </a:ext>
              </a:extLst>
            </p:cNvPr>
            <p:cNvSpPr txBox="1"/>
            <p:nvPr/>
          </p:nvSpPr>
          <p:spPr>
            <a:xfrm>
              <a:off x="8556238" y="3441504"/>
              <a:ext cx="620097" cy="646331"/>
            </a:xfrm>
            <a:prstGeom prst="rect">
              <a:avLst/>
            </a:prstGeom>
            <a:noFill/>
          </p:spPr>
          <p:txBody>
            <a:bodyPr wrap="square" rtlCol="0">
              <a:spAutoFit/>
            </a:bodyPr>
            <a:lstStyle/>
            <a:p>
              <a:endParaRPr lang="en-US" sz="3600" dirty="0"/>
            </a:p>
          </p:txBody>
        </p:sp>
        <p:sp>
          <p:nvSpPr>
            <p:cNvPr id="9" name="TextBox 8">
              <a:extLst>
                <a:ext uri="{FF2B5EF4-FFF2-40B4-BE49-F238E27FC236}">
                  <a16:creationId xmlns:a16="http://schemas.microsoft.com/office/drawing/2014/main" id="{B177E90C-4217-47A1-7F8A-4F5F4F20F3AD}"/>
                </a:ext>
              </a:extLst>
            </p:cNvPr>
            <p:cNvSpPr txBox="1"/>
            <p:nvPr/>
          </p:nvSpPr>
          <p:spPr>
            <a:xfrm>
              <a:off x="4792226" y="2041093"/>
              <a:ext cx="2976008" cy="646331"/>
            </a:xfrm>
            <a:prstGeom prst="rect">
              <a:avLst/>
            </a:prstGeom>
            <a:noFill/>
          </p:spPr>
          <p:txBody>
            <a:bodyPr wrap="none" rtlCol="0">
              <a:spAutoFit/>
            </a:bodyPr>
            <a:lstStyle/>
            <a:p>
              <a:r>
                <a:rPr lang="en-US" sz="3600" b="1" i="1" dirty="0">
                  <a:latin typeface="+mn-lt"/>
                </a:rPr>
                <a:t>intra</a:t>
              </a:r>
              <a:r>
                <a:rPr lang="en-US" sz="3600" dirty="0">
                  <a:latin typeface="+mn-lt"/>
                </a:rPr>
                <a:t>molecular</a:t>
              </a:r>
            </a:p>
          </p:txBody>
        </p:sp>
        <p:sp>
          <p:nvSpPr>
            <p:cNvPr id="10" name="TextBox 9">
              <a:extLst>
                <a:ext uri="{FF2B5EF4-FFF2-40B4-BE49-F238E27FC236}">
                  <a16:creationId xmlns:a16="http://schemas.microsoft.com/office/drawing/2014/main" id="{9CC81628-37AB-9CE4-C5B5-56EFC37787F5}"/>
                </a:ext>
              </a:extLst>
            </p:cNvPr>
            <p:cNvSpPr txBox="1"/>
            <p:nvPr/>
          </p:nvSpPr>
          <p:spPr>
            <a:xfrm>
              <a:off x="5598608" y="4277576"/>
              <a:ext cx="2954335" cy="646331"/>
            </a:xfrm>
            <a:prstGeom prst="rect">
              <a:avLst/>
            </a:prstGeom>
            <a:noFill/>
          </p:spPr>
          <p:txBody>
            <a:bodyPr wrap="none" rtlCol="0">
              <a:spAutoFit/>
            </a:bodyPr>
            <a:lstStyle/>
            <a:p>
              <a:r>
                <a:rPr lang="en-US" sz="3600" b="1" i="1" dirty="0">
                  <a:latin typeface="+mn-lt"/>
                </a:rPr>
                <a:t>inter</a:t>
              </a:r>
              <a:r>
                <a:rPr lang="en-US" sz="3600" dirty="0">
                  <a:latin typeface="+mn-lt"/>
                </a:rPr>
                <a:t>molecular</a:t>
              </a:r>
            </a:p>
          </p:txBody>
        </p:sp>
        <p:sp>
          <p:nvSpPr>
            <p:cNvPr id="11" name="TextBox 10">
              <a:extLst>
                <a:ext uri="{FF2B5EF4-FFF2-40B4-BE49-F238E27FC236}">
                  <a16:creationId xmlns:a16="http://schemas.microsoft.com/office/drawing/2014/main" id="{1B1D1560-0C5D-DA6C-E794-6251E97BB6CB}"/>
                </a:ext>
              </a:extLst>
            </p:cNvPr>
            <p:cNvSpPr txBox="1"/>
            <p:nvPr/>
          </p:nvSpPr>
          <p:spPr>
            <a:xfrm>
              <a:off x="11867356" y="1524000"/>
              <a:ext cx="1961947" cy="646331"/>
            </a:xfrm>
            <a:prstGeom prst="rect">
              <a:avLst/>
            </a:prstGeom>
            <a:noFill/>
          </p:spPr>
          <p:txBody>
            <a:bodyPr wrap="none" rtlCol="0">
              <a:spAutoFit/>
            </a:bodyPr>
            <a:lstStyle/>
            <a:p>
              <a:r>
                <a:rPr lang="en-US" sz="3600" dirty="0">
                  <a:latin typeface="+mj-lt"/>
                </a:rPr>
                <a:t>Strongest</a:t>
              </a:r>
            </a:p>
          </p:txBody>
        </p:sp>
        <p:sp>
          <p:nvSpPr>
            <p:cNvPr id="12" name="TextBox 11">
              <a:extLst>
                <a:ext uri="{FF2B5EF4-FFF2-40B4-BE49-F238E27FC236}">
                  <a16:creationId xmlns:a16="http://schemas.microsoft.com/office/drawing/2014/main" id="{4A2B6913-1DD4-6D4A-6F84-047C615E0F11}"/>
                </a:ext>
              </a:extLst>
            </p:cNvPr>
            <p:cNvSpPr txBox="1"/>
            <p:nvPr/>
          </p:nvSpPr>
          <p:spPr>
            <a:xfrm>
              <a:off x="11867356" y="4572000"/>
              <a:ext cx="1782732" cy="646331"/>
            </a:xfrm>
            <a:prstGeom prst="rect">
              <a:avLst/>
            </a:prstGeom>
            <a:noFill/>
          </p:spPr>
          <p:txBody>
            <a:bodyPr wrap="none" rtlCol="0">
              <a:spAutoFit/>
            </a:bodyPr>
            <a:lstStyle/>
            <a:p>
              <a:r>
                <a:rPr lang="en-US" sz="3600" dirty="0">
                  <a:latin typeface="+mj-lt"/>
                </a:rPr>
                <a:t>Weakest</a:t>
              </a:r>
            </a:p>
          </p:txBody>
        </p:sp>
        <p:cxnSp>
          <p:nvCxnSpPr>
            <p:cNvPr id="13" name="Straight Arrow Connector 12">
              <a:extLst>
                <a:ext uri="{FF2B5EF4-FFF2-40B4-BE49-F238E27FC236}">
                  <a16:creationId xmlns:a16="http://schemas.microsoft.com/office/drawing/2014/main" id="{A30268E6-1C93-B93A-A3C5-21278032F941}"/>
                </a:ext>
              </a:extLst>
            </p:cNvPr>
            <p:cNvCxnSpPr>
              <a:cxnSpLocks/>
            </p:cNvCxnSpPr>
            <p:nvPr/>
          </p:nvCxnSpPr>
          <p:spPr bwMode="auto">
            <a:xfrm>
              <a:off x="12540778" y="2110275"/>
              <a:ext cx="0" cy="249046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2226650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a:extLst>
              <a:ext uri="{FF2B5EF4-FFF2-40B4-BE49-F238E27FC236}">
                <a16:creationId xmlns:a16="http://schemas.microsoft.com/office/drawing/2014/main" id="{052C46B4-8A89-4C49-A8AF-EBFE4E272AC7}"/>
              </a:ext>
            </a:extLst>
          </p:cNvPr>
          <p:cNvSpPr>
            <a:spLocks noGrp="1" noChangeArrowheads="1"/>
          </p:cNvSpPr>
          <p:nvPr>
            <p:ph type="body" idx="1"/>
          </p:nvPr>
        </p:nvSpPr>
        <p:spPr>
          <a:xfrm>
            <a:off x="742157" y="1028804"/>
            <a:ext cx="17335499" cy="5785080"/>
          </a:xfrm>
        </p:spPr>
        <p:txBody>
          <a:bodyPr/>
          <a:lstStyle/>
          <a:p>
            <a:pPr>
              <a:lnSpc>
                <a:spcPct val="90000"/>
              </a:lnSpc>
            </a:pPr>
            <a:r>
              <a:rPr lang="en-US" altLang="en-US" sz="3742" b="1" dirty="0">
                <a:latin typeface="Times New Roman" panose="02020603050405020304" pitchFamily="18" charset="0"/>
                <a:cs typeface="Times New Roman" panose="02020603050405020304" pitchFamily="18" charset="0"/>
              </a:rPr>
              <a:t>Wiener Number W</a:t>
            </a:r>
            <a:r>
              <a:rPr lang="en-US" altLang="en-US" sz="3742" i="1" dirty="0">
                <a:latin typeface="Times New Roman" panose="02020603050405020304" pitchFamily="18" charset="0"/>
                <a:cs typeface="Times New Roman" panose="02020603050405020304" pitchFamily="18" charset="0"/>
              </a:rPr>
              <a:t> </a:t>
            </a:r>
            <a:r>
              <a:rPr lang="en-US" altLang="en-US" sz="3742" dirty="0">
                <a:latin typeface="Times New Roman" panose="02020603050405020304" pitchFamily="18" charset="0"/>
                <a:cs typeface="Times New Roman" panose="02020603050405020304" pitchFamily="18" charset="0"/>
              </a:rPr>
              <a:t>is the total distance between all carbon atoms (sum of the distances between each pair of carbon atoms in the molecule, in terms of carbon-carbon bonds).</a:t>
            </a:r>
          </a:p>
          <a:p>
            <a:pPr>
              <a:lnSpc>
                <a:spcPct val="90000"/>
              </a:lnSpc>
            </a:pPr>
            <a:endParaRPr lang="en-US" altLang="en-US" sz="3742" dirty="0">
              <a:latin typeface="Times New Roman" panose="02020603050405020304" pitchFamily="18" charset="0"/>
              <a:cs typeface="Times New Roman" panose="02020603050405020304" pitchFamily="18" charset="0"/>
            </a:endParaRPr>
          </a:p>
          <a:p>
            <a:pPr>
              <a:lnSpc>
                <a:spcPct val="90000"/>
              </a:lnSpc>
            </a:pPr>
            <a:r>
              <a:rPr lang="en-US" altLang="en-US" sz="3742" b="1" dirty="0">
                <a:latin typeface="Times New Roman" panose="02020603050405020304" pitchFamily="18" charset="0"/>
                <a:cs typeface="Times New Roman" panose="02020603050405020304" pitchFamily="18" charset="0"/>
              </a:rPr>
              <a:t>The smaller this number, the larger is the compactness of the molecule.</a:t>
            </a:r>
          </a:p>
          <a:p>
            <a:pPr>
              <a:lnSpc>
                <a:spcPct val="90000"/>
              </a:lnSpc>
            </a:pPr>
            <a:endParaRPr lang="en-US" altLang="en-US" sz="3742" b="1" dirty="0">
              <a:latin typeface="Times New Roman" panose="02020603050405020304" pitchFamily="18" charset="0"/>
              <a:cs typeface="Times New Roman" panose="02020603050405020304" pitchFamily="18" charset="0"/>
            </a:endParaRPr>
          </a:p>
          <a:p>
            <a:pPr>
              <a:lnSpc>
                <a:spcPct val="90000"/>
              </a:lnSpc>
            </a:pPr>
            <a:r>
              <a:rPr lang="en-US" altLang="en-US" sz="3742" i="1" dirty="0">
                <a:latin typeface="Times New Roman" panose="02020603050405020304" pitchFamily="18" charset="0"/>
                <a:cs typeface="Times New Roman" panose="02020603050405020304" pitchFamily="18" charset="0"/>
              </a:rPr>
              <a:t>Method of calculation</a:t>
            </a:r>
            <a:r>
              <a:rPr lang="en-US" altLang="en-US" sz="3742" dirty="0">
                <a:latin typeface="Times New Roman" panose="02020603050405020304" pitchFamily="18" charset="0"/>
                <a:cs typeface="Times New Roman" panose="02020603050405020304" pitchFamily="18" charset="0"/>
              </a:rPr>
              <a:t>: Multiply the number of carbon atoms on one side of any bond by those on the other side; W is the sum of these two values for all bonds.</a:t>
            </a:r>
          </a:p>
          <a:p>
            <a:pPr>
              <a:lnSpc>
                <a:spcPct val="90000"/>
              </a:lnSpc>
            </a:pPr>
            <a:r>
              <a:rPr lang="en-US" altLang="en-US" sz="3742" dirty="0">
                <a:latin typeface="Times New Roman" panose="02020603050405020304" pitchFamily="18" charset="0"/>
                <a:cs typeface="Times New Roman" panose="02020603050405020304" pitchFamily="18" charset="0"/>
              </a:rPr>
              <a:t>W can also be obtained by simply adding all the elements of the graph distance matrix above the main diagonal.</a:t>
            </a:r>
          </a:p>
          <a:p>
            <a:pPr>
              <a:lnSpc>
                <a:spcPct val="90000"/>
              </a:lnSpc>
            </a:pPr>
            <a:r>
              <a:rPr lang="en-US" altLang="en-US" sz="3742" dirty="0">
                <a:latin typeface="Times New Roman" panose="02020603050405020304" pitchFamily="18" charset="0"/>
                <a:cs typeface="Times New Roman" panose="02020603050405020304" pitchFamily="18" charset="0"/>
              </a:rPr>
              <a:t>Or </a:t>
            </a:r>
            <a:r>
              <a:rPr lang="en-US" sz="4000" dirty="0">
                <a:latin typeface="Times New Roman" panose="02020603050405020304" pitchFamily="18" charset="0"/>
                <a:cs typeface="Times New Roman" panose="02020603050405020304" pitchFamily="18" charset="0"/>
              </a:rPr>
              <a:t>This topological index is defined as the half-sum of the elements of the distance matrix.</a:t>
            </a:r>
          </a:p>
        </p:txBody>
      </p:sp>
      <p:sp>
        <p:nvSpPr>
          <p:cNvPr id="5" name="TextBox 3">
            <a:extLst>
              <a:ext uri="{FF2B5EF4-FFF2-40B4-BE49-F238E27FC236}">
                <a16:creationId xmlns:a16="http://schemas.microsoft.com/office/drawing/2014/main" id="{4ECF3D67-7AF0-459E-B438-25E595D6CD19}"/>
              </a:ext>
            </a:extLst>
          </p:cNvPr>
          <p:cNvSpPr txBox="1">
            <a:spLocks noChangeArrowheads="1"/>
          </p:cNvSpPr>
          <p:nvPr/>
        </p:nvSpPr>
        <p:spPr bwMode="auto">
          <a:xfrm>
            <a:off x="7142956" y="-159636"/>
            <a:ext cx="6629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4800" b="1" dirty="0">
                <a:solidFill>
                  <a:srgbClr val="C00000"/>
                </a:solidFill>
                <a:latin typeface="Times New Roman" panose="02020603050405020304" pitchFamily="18" charset="0"/>
                <a:cs typeface="Times New Roman" panose="02020603050405020304" pitchFamily="18" charset="0"/>
              </a:rPr>
              <a:t>Topological Descriptors</a:t>
            </a:r>
          </a:p>
        </p:txBody>
      </p:sp>
      <p:grpSp>
        <p:nvGrpSpPr>
          <p:cNvPr id="18" name="Group 17">
            <a:extLst>
              <a:ext uri="{FF2B5EF4-FFF2-40B4-BE49-F238E27FC236}">
                <a16:creationId xmlns:a16="http://schemas.microsoft.com/office/drawing/2014/main" id="{F28F638F-3DB6-479C-AC60-6FBF8F2A9E73}"/>
              </a:ext>
            </a:extLst>
          </p:cNvPr>
          <p:cNvGrpSpPr/>
          <p:nvPr/>
        </p:nvGrpSpPr>
        <p:grpSpPr>
          <a:xfrm>
            <a:off x="8590756" y="6520631"/>
            <a:ext cx="3505200" cy="2672404"/>
            <a:chOff x="1275556" y="7074746"/>
            <a:chExt cx="3505200" cy="2672404"/>
          </a:xfrm>
        </p:grpSpPr>
        <p:sp>
          <p:nvSpPr>
            <p:cNvPr id="2" name="TextBox 1">
              <a:extLst>
                <a:ext uri="{FF2B5EF4-FFF2-40B4-BE49-F238E27FC236}">
                  <a16:creationId xmlns:a16="http://schemas.microsoft.com/office/drawing/2014/main" id="{6FB65AAD-6F67-45E8-B3D0-6A85BB950B0B}"/>
                </a:ext>
              </a:extLst>
            </p:cNvPr>
            <p:cNvSpPr txBox="1"/>
            <p:nvPr/>
          </p:nvSpPr>
          <p:spPr>
            <a:xfrm>
              <a:off x="2215244" y="8317089"/>
              <a:ext cx="5334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12</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2DEC7EF-6EBC-42B1-9C92-BE442606188E}"/>
                </a:ext>
              </a:extLst>
            </p:cNvPr>
            <p:cNvSpPr txBox="1"/>
            <p:nvPr/>
          </p:nvSpPr>
          <p:spPr>
            <a:xfrm>
              <a:off x="1402670" y="8225970"/>
              <a:ext cx="5334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6</a:t>
              </a:r>
              <a:endParaRPr lang="en-IN"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B122775-CCEE-4C7D-B1C3-B4381C89436C}"/>
                </a:ext>
              </a:extLst>
            </p:cNvPr>
            <p:cNvSpPr txBox="1"/>
            <p:nvPr/>
          </p:nvSpPr>
          <p:spPr>
            <a:xfrm>
              <a:off x="2075657" y="7245344"/>
              <a:ext cx="5334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6</a:t>
              </a:r>
              <a:endParaRPr lang="en-IN" sz="2400" dirty="0">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47204F6A-1073-4B44-BF8D-83B63690553F}"/>
                </a:ext>
              </a:extLst>
            </p:cNvPr>
            <p:cNvGrpSpPr/>
            <p:nvPr/>
          </p:nvGrpSpPr>
          <p:grpSpPr>
            <a:xfrm>
              <a:off x="1275556" y="7074746"/>
              <a:ext cx="3352800" cy="2672404"/>
              <a:chOff x="1275556" y="7074746"/>
              <a:chExt cx="3352800" cy="2672404"/>
            </a:xfrm>
          </p:grpSpPr>
          <p:grpSp>
            <p:nvGrpSpPr>
              <p:cNvPr id="11" name="Group 10">
                <a:extLst>
                  <a:ext uri="{FF2B5EF4-FFF2-40B4-BE49-F238E27FC236}">
                    <a16:creationId xmlns:a16="http://schemas.microsoft.com/office/drawing/2014/main" id="{97C3B8E7-638E-49C1-9751-B3DDDCA95C3D}"/>
                  </a:ext>
                </a:extLst>
              </p:cNvPr>
              <p:cNvGrpSpPr/>
              <p:nvPr/>
            </p:nvGrpSpPr>
            <p:grpSpPr>
              <a:xfrm>
                <a:off x="1275556" y="7965531"/>
                <a:ext cx="1676400" cy="926701"/>
                <a:chOff x="1275556" y="7965531"/>
                <a:chExt cx="1676400" cy="926701"/>
              </a:xfrm>
            </p:grpSpPr>
            <p:cxnSp>
              <p:nvCxnSpPr>
                <p:cNvPr id="4" name="Straight Connector 3">
                  <a:extLst>
                    <a:ext uri="{FF2B5EF4-FFF2-40B4-BE49-F238E27FC236}">
                      <a16:creationId xmlns:a16="http://schemas.microsoft.com/office/drawing/2014/main" id="{818976DB-9969-4114-983C-08768D78E3E9}"/>
                    </a:ext>
                  </a:extLst>
                </p:cNvPr>
                <p:cNvCxnSpPr/>
                <p:nvPr/>
              </p:nvCxnSpPr>
              <p:spPr>
                <a:xfrm flipV="1">
                  <a:off x="1275556" y="7965531"/>
                  <a:ext cx="1066801" cy="890834"/>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E455DF97-0FDA-47AA-B8FC-EDE660FA06B9}"/>
                    </a:ext>
                  </a:extLst>
                </p:cNvPr>
                <p:cNvCxnSpPr/>
                <p:nvPr/>
              </p:nvCxnSpPr>
              <p:spPr>
                <a:xfrm>
                  <a:off x="2342357" y="7965531"/>
                  <a:ext cx="609599" cy="9267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5FDB2995-4E6C-4BD5-9231-54287D68568E}"/>
                  </a:ext>
                </a:extLst>
              </p:cNvPr>
              <p:cNvGrpSpPr/>
              <p:nvPr/>
            </p:nvGrpSpPr>
            <p:grpSpPr>
              <a:xfrm>
                <a:off x="2951956" y="7965531"/>
                <a:ext cx="1676400" cy="926701"/>
                <a:chOff x="1275556" y="7965531"/>
                <a:chExt cx="1676400" cy="926701"/>
              </a:xfrm>
            </p:grpSpPr>
            <p:cxnSp>
              <p:nvCxnSpPr>
                <p:cNvPr id="16" name="Straight Connector 15">
                  <a:extLst>
                    <a:ext uri="{FF2B5EF4-FFF2-40B4-BE49-F238E27FC236}">
                      <a16:creationId xmlns:a16="http://schemas.microsoft.com/office/drawing/2014/main" id="{6EA7CD30-E571-46E7-9E86-566F23C706CF}"/>
                    </a:ext>
                  </a:extLst>
                </p:cNvPr>
                <p:cNvCxnSpPr/>
                <p:nvPr/>
              </p:nvCxnSpPr>
              <p:spPr>
                <a:xfrm flipV="1">
                  <a:off x="1275556" y="7965531"/>
                  <a:ext cx="1066801" cy="89083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F436DBB-9344-403B-AD73-2679AA77F539}"/>
                    </a:ext>
                  </a:extLst>
                </p:cNvPr>
                <p:cNvCxnSpPr/>
                <p:nvPr/>
              </p:nvCxnSpPr>
              <p:spPr>
                <a:xfrm>
                  <a:off x="2342357" y="7965531"/>
                  <a:ext cx="609599" cy="926701"/>
                </a:xfrm>
                <a:prstGeom prst="line">
                  <a:avLst/>
                </a:prstGeom>
              </p:spPr>
              <p:style>
                <a:lnRef idx="1">
                  <a:schemeClr val="dk1"/>
                </a:lnRef>
                <a:fillRef idx="0">
                  <a:schemeClr val="dk1"/>
                </a:fillRef>
                <a:effectRef idx="0">
                  <a:schemeClr val="dk1"/>
                </a:effectRef>
                <a:fontRef idx="minor">
                  <a:schemeClr val="tx1"/>
                </a:fontRef>
              </p:style>
            </p:cxnSp>
          </p:grpSp>
          <p:cxnSp>
            <p:nvCxnSpPr>
              <p:cNvPr id="13" name="Straight Connector 12">
                <a:extLst>
                  <a:ext uri="{FF2B5EF4-FFF2-40B4-BE49-F238E27FC236}">
                    <a16:creationId xmlns:a16="http://schemas.microsoft.com/office/drawing/2014/main" id="{E08EA226-F4F0-4644-B69F-379D4DDE416E}"/>
                  </a:ext>
                </a:extLst>
              </p:cNvPr>
              <p:cNvCxnSpPr/>
              <p:nvPr/>
            </p:nvCxnSpPr>
            <p:spPr>
              <a:xfrm>
                <a:off x="2342357" y="7074746"/>
                <a:ext cx="0" cy="89078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2BE3B7E-076A-4FC4-8BB5-A7C0EF340401}"/>
                  </a:ext>
                </a:extLst>
              </p:cNvPr>
              <p:cNvCxnSpPr/>
              <p:nvPr/>
            </p:nvCxnSpPr>
            <p:spPr>
              <a:xfrm>
                <a:off x="2951956" y="8856365"/>
                <a:ext cx="0" cy="890785"/>
              </a:xfrm>
              <a:prstGeom prst="line">
                <a:avLst/>
              </a:prstGeom>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BE0B65CC-7C11-433C-9F6C-E7F17F218E4B}"/>
                </a:ext>
              </a:extLst>
            </p:cNvPr>
            <p:cNvSpPr txBox="1"/>
            <p:nvPr/>
          </p:nvSpPr>
          <p:spPr>
            <a:xfrm>
              <a:off x="4247356" y="7995137"/>
              <a:ext cx="5334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6</a:t>
              </a:r>
              <a:endParaRPr lang="en-IN" sz="24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594BD108-64C7-4832-8A15-5D418B18D3EA}"/>
                </a:ext>
              </a:extLst>
            </p:cNvPr>
            <p:cNvSpPr txBox="1"/>
            <p:nvPr/>
          </p:nvSpPr>
          <p:spPr>
            <a:xfrm>
              <a:off x="3294854" y="8325181"/>
              <a:ext cx="5334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10</a:t>
              </a:r>
              <a:endParaRPr lang="en-IN"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EFD23D53-94CD-4FD1-9DBC-04F6A6DAA653}"/>
                </a:ext>
              </a:extLst>
            </p:cNvPr>
            <p:cNvSpPr txBox="1"/>
            <p:nvPr/>
          </p:nvSpPr>
          <p:spPr>
            <a:xfrm>
              <a:off x="2723357" y="9153405"/>
              <a:ext cx="5334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6</a:t>
              </a:r>
              <a:endParaRPr lang="en-IN" sz="2400" dirty="0">
                <a:latin typeface="Times New Roman" panose="02020603050405020304" pitchFamily="18" charset="0"/>
                <a:cs typeface="Times New Roman" panose="02020603050405020304" pitchFamily="18" charset="0"/>
              </a:endParaRPr>
            </a:p>
          </p:txBody>
        </p:sp>
      </p:grpSp>
      <p:sp>
        <p:nvSpPr>
          <p:cNvPr id="19" name="TextBox 18">
            <a:extLst>
              <a:ext uri="{FF2B5EF4-FFF2-40B4-BE49-F238E27FC236}">
                <a16:creationId xmlns:a16="http://schemas.microsoft.com/office/drawing/2014/main" id="{D5B8F5B4-3485-4539-9584-61FC0C0A0E3F}"/>
              </a:ext>
            </a:extLst>
          </p:cNvPr>
          <p:cNvSpPr txBox="1"/>
          <p:nvPr/>
        </p:nvSpPr>
        <p:spPr>
          <a:xfrm>
            <a:off x="3435645" y="7272058"/>
            <a:ext cx="4343398" cy="584775"/>
          </a:xfrm>
          <a:prstGeom prst="rect">
            <a:avLst/>
          </a:prstGeom>
          <a:noFill/>
        </p:spPr>
        <p:txBody>
          <a:bodyPr wrap="square" rtlCol="0">
            <a:spAutoFit/>
          </a:bodyPr>
          <a:lstStyle/>
          <a:p>
            <a:r>
              <a:rPr lang="en-US" sz="3200" dirty="0"/>
              <a:t>W = 6+ 6+12+6+10+6</a:t>
            </a:r>
            <a:endParaRPr lang="en-IN" sz="3200" dirty="0"/>
          </a:p>
        </p:txBody>
      </p:sp>
      <p:sp>
        <p:nvSpPr>
          <p:cNvPr id="6" name="TextBox 5">
            <a:extLst>
              <a:ext uri="{FF2B5EF4-FFF2-40B4-BE49-F238E27FC236}">
                <a16:creationId xmlns:a16="http://schemas.microsoft.com/office/drawing/2014/main" id="{92D10B9E-AA49-3A8A-6D7A-6CD2CECC5078}"/>
              </a:ext>
            </a:extLst>
          </p:cNvPr>
          <p:cNvSpPr txBox="1"/>
          <p:nvPr/>
        </p:nvSpPr>
        <p:spPr>
          <a:xfrm>
            <a:off x="310244" y="9237640"/>
            <a:ext cx="18440399" cy="1077218"/>
          </a:xfrm>
          <a:prstGeom prst="rect">
            <a:avLst/>
          </a:prstGeom>
          <a:noFill/>
        </p:spPr>
        <p:txBody>
          <a:bodyPr wrap="square">
            <a:spAutoFit/>
          </a:bodyPr>
          <a:lstStyle/>
          <a:p>
            <a:r>
              <a:rPr lang="en-US" sz="3200" b="1" dirty="0">
                <a:effectLst/>
                <a:latin typeface="Times New Roman" panose="02020603050405020304" pitchFamily="18" charset="0"/>
                <a:ea typeface="Calibri" panose="020F0502020204030204" pitchFamily="34" charset="0"/>
                <a:cs typeface="Calibri" panose="020F0502020204030204" pitchFamily="34" charset="0"/>
              </a:rPr>
              <a:t>Weiner showed that the index value is closely correlated with the </a:t>
            </a:r>
            <a:r>
              <a:rPr lang="en-US" sz="3200" b="1" i="1" dirty="0">
                <a:effectLst/>
                <a:latin typeface="Times New Roman" panose="02020603050405020304" pitchFamily="18" charset="0"/>
                <a:ea typeface="Calibri" panose="020F0502020204030204" pitchFamily="34" charset="0"/>
                <a:cs typeface="Calibri" panose="020F0502020204030204" pitchFamily="34" charset="0"/>
              </a:rPr>
              <a:t>boiling point of a series of alkanes</a:t>
            </a:r>
            <a:r>
              <a:rPr lang="en-US" sz="3200" b="1" i="1" dirty="0">
                <a:latin typeface="Times New Roman" panose="02020603050405020304" pitchFamily="18" charset="0"/>
                <a:ea typeface="Calibri" panose="020F0502020204030204" pitchFamily="34" charset="0"/>
                <a:cs typeface="Calibri" panose="020F0502020204030204" pitchFamily="34" charset="0"/>
              </a:rPr>
              <a:t>, </a:t>
            </a:r>
            <a:r>
              <a:rPr lang="en-US" sz="3200" b="1" dirty="0">
                <a:effectLst/>
                <a:latin typeface="Times New Roman" panose="02020603050405020304" pitchFamily="18" charset="0"/>
                <a:ea typeface="Calibri" panose="020F0502020204030204" pitchFamily="34" charset="0"/>
                <a:cs typeface="Calibri" panose="020F0502020204030204" pitchFamily="34" charset="0"/>
              </a:rPr>
              <a:t>also observed that it is correlated with other physical properties such as </a:t>
            </a:r>
            <a:r>
              <a:rPr lang="en-US" sz="3200" b="1" i="1" dirty="0">
                <a:effectLst/>
                <a:latin typeface="Times New Roman" panose="02020603050405020304" pitchFamily="18" charset="0"/>
                <a:ea typeface="Calibri" panose="020F0502020204030204" pitchFamily="34" charset="0"/>
                <a:cs typeface="Calibri" panose="020F0502020204030204" pitchFamily="34" charset="0"/>
              </a:rPr>
              <a:t>density, surface tension and viscosity</a:t>
            </a:r>
            <a:r>
              <a:rPr lang="en-US" sz="3200" b="1" dirty="0">
                <a:effectLst/>
                <a:latin typeface="Times New Roman" panose="02020603050405020304" pitchFamily="18" charset="0"/>
                <a:ea typeface="Calibri" panose="020F0502020204030204" pitchFamily="34" charset="0"/>
                <a:cs typeface="Calibri" panose="020F0502020204030204" pitchFamily="34" charset="0"/>
              </a:rPr>
              <a:t>.</a:t>
            </a:r>
            <a:endParaRPr lang="en-IN" sz="3200" b="1" dirty="0"/>
          </a:p>
        </p:txBody>
      </p:sp>
    </p:spTree>
    <p:extLst>
      <p:ext uri="{BB962C8B-B14F-4D97-AF65-F5344CB8AC3E}">
        <p14:creationId xmlns:p14="http://schemas.microsoft.com/office/powerpoint/2010/main" val="2405456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659" name="Rectangle 3">
                <a:extLst>
                  <a:ext uri="{FF2B5EF4-FFF2-40B4-BE49-F238E27FC236}">
                    <a16:creationId xmlns:a16="http://schemas.microsoft.com/office/drawing/2014/main" id="{052C46B4-8A89-4C49-A8AF-EBFE4E272AC7}"/>
                  </a:ext>
                </a:extLst>
              </p:cNvPr>
              <p:cNvSpPr>
                <a:spLocks noGrp="1" noChangeArrowheads="1"/>
              </p:cNvSpPr>
              <p:nvPr>
                <p:ph type="body" idx="1"/>
              </p:nvPr>
            </p:nvSpPr>
            <p:spPr>
              <a:xfrm>
                <a:off x="742157" y="1028804"/>
                <a:ext cx="17335499" cy="5785080"/>
              </a:xfrm>
            </p:spPr>
            <p:txBody>
              <a:bodyPr/>
              <a:lstStyle/>
              <a:p>
                <a:pPr algn="just">
                  <a:lnSpc>
                    <a:spcPct val="115000"/>
                  </a:lnSpc>
                  <a:spcAft>
                    <a:spcPts val="1000"/>
                  </a:spcAft>
                </a:pPr>
                <a:r>
                  <a:rPr lang="en-US" altLang="en-US" sz="3742" b="1" dirty="0">
                    <a:latin typeface="Times New Roman" panose="02020603050405020304" pitchFamily="18" charset="0"/>
                    <a:cs typeface="Times New Roman" panose="02020603050405020304" pitchFamily="18" charset="0"/>
                  </a:rPr>
                  <a:t>Platt Number F</a:t>
                </a:r>
                <a:r>
                  <a:rPr lang="en-US" altLang="en-US" sz="3742" i="1" dirty="0">
                    <a:latin typeface="Times New Roman" panose="02020603050405020304" pitchFamily="18" charset="0"/>
                    <a:cs typeface="Times New Roman" panose="02020603050405020304" pitchFamily="18" charset="0"/>
                  </a:rPr>
                  <a:t> </a:t>
                </a:r>
                <a:r>
                  <a:rPr lang="en-US" altLang="en-US" sz="4000" dirty="0">
                    <a:solidFill>
                      <a:srgbClr val="000000"/>
                    </a:solidFill>
                    <a:latin typeface="Times New Roman" panose="02020603050405020304" pitchFamily="18" charset="0"/>
                    <a:cs typeface="Calibri" panose="020F0502020204030204" pitchFamily="34" charset="0"/>
                  </a:rPr>
                  <a:t>I</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 equal</a:t>
                </a:r>
                <a:r>
                  <a:rPr lang="en-US" sz="4000" spc="23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to</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the total</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sum of edge-degrees</a:t>
                </a:r>
                <a:r>
                  <a:rPr lang="en-US" sz="4000" spc="23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in a graph G.</a:t>
                </a:r>
                <a:r>
                  <a:rPr lang="en-US" sz="4000" spc="24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The</a:t>
                </a:r>
                <a:r>
                  <a:rPr lang="en-US" sz="4000" spc="23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i="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edge-degree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of an edge</a:t>
                </a:r>
                <a:r>
                  <a:rPr lang="en-US" sz="4000" spc="24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i="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e</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D(</a:t>
                </a:r>
                <a:r>
                  <a:rPr lang="en-US" sz="4000" i="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e</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is the</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number of its</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adjacent edges.</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This</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index</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was</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named</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the </a:t>
                </a:r>
                <a:r>
                  <a:rPr lang="en-US" sz="4000" i="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Platt</a:t>
                </a:r>
                <a:r>
                  <a:rPr lang="en-US" sz="4000" i="1"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i="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number. </a:t>
                </a:r>
                <a:endParaRPr lang="en-US" altLang="en-US" sz="3742" dirty="0">
                  <a:latin typeface="Times New Roman" panose="02020603050405020304" pitchFamily="18" charset="0"/>
                  <a:cs typeface="Times New Roman" panose="02020603050405020304" pitchFamily="18" charset="0"/>
                </a:endParaRPr>
              </a:p>
              <a:p>
                <a:pPr>
                  <a:lnSpc>
                    <a:spcPct val="90000"/>
                  </a:lnSpc>
                </a:pPr>
                <a:endParaRPr lang="en-US" altLang="en-US" sz="3742" dirty="0">
                  <a:latin typeface="Times New Roman" panose="02020603050405020304" pitchFamily="18" charset="0"/>
                  <a:cs typeface="Times New Roman" panose="02020603050405020304" pitchFamily="18" charset="0"/>
                </a:endParaRPr>
              </a:p>
              <a:p>
                <a:pPr algn="just">
                  <a:lnSpc>
                    <a:spcPct val="115000"/>
                  </a:lnSpc>
                  <a:spcAft>
                    <a:spcPts val="1000"/>
                  </a:spcAft>
                </a:pPr>
                <a:r>
                  <a:rPr lang="en-US" altLang="en-US" sz="3742" i="1" dirty="0">
                    <a:latin typeface="Times New Roman" panose="02020603050405020304" pitchFamily="18" charset="0"/>
                    <a:cs typeface="Times New Roman" panose="02020603050405020304" pitchFamily="18" charset="0"/>
                  </a:rPr>
                  <a:t>Method of calculation</a:t>
                </a:r>
                <a:r>
                  <a:rPr lang="en-US" altLang="en-US" sz="3742" dirty="0">
                    <a:latin typeface="Times New Roman" panose="02020603050405020304" pitchFamily="18" charset="0"/>
                    <a:cs typeface="Times New Roman" panose="02020603050405020304" pitchFamily="18"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The</a:t>
                </a:r>
                <a:r>
                  <a:rPr lang="en-US" sz="4000" spc="16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Platt</a:t>
                </a:r>
                <a:r>
                  <a:rPr lang="en-US" sz="4000" spc="14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number</a:t>
                </a:r>
                <a:r>
                  <a:rPr lang="en-US" sz="4000" spc="12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of</a:t>
                </a:r>
                <a:r>
                  <a:rPr lang="en-US" sz="4000" spc="10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a:t>
                </a:r>
                <a:r>
                  <a:rPr lang="en-US" sz="4000" spc="12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graph</a:t>
                </a:r>
                <a:r>
                  <a:rPr lang="en-US" sz="4000" spc="15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G</a:t>
                </a:r>
                <a:r>
                  <a:rPr lang="en-US" sz="4000" spc="16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is</a:t>
                </a:r>
                <a:r>
                  <a:rPr lang="en-US" sz="4000" spc="13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defined</a:t>
                </a:r>
                <a:r>
                  <a:rPr lang="en-US" sz="4000" spc="13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by</a:t>
                </a:r>
                <a:endParaRPr lang="en-IN"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F(G) =</a:t>
                </a:r>
                <a14:m>
                  <m:oMath xmlns:m="http://schemas.openxmlformats.org/officeDocument/2006/math">
                    <m:nary>
                      <m:naryPr>
                        <m:chr m:val="∑"/>
                        <m:limLoc m:val="undOvr"/>
                        <m:ctrlPr>
                          <a:rPr lang="en-IN" sz="40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ctrlPr>
                      </m:naryPr>
                      <m:sub>
                        <m:r>
                          <a:rPr lang="en-US" sz="40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𝑖</m:t>
                        </m:r>
                        <m:r>
                          <a:rPr lang="en-US" sz="40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=1</m:t>
                        </m:r>
                      </m:sub>
                      <m:sup>
                        <m:r>
                          <a:rPr lang="en-US" sz="40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𝑀</m:t>
                        </m:r>
                      </m:sup>
                      <m:e>
                        <m:r>
                          <m:rPr>
                            <m:sty m:val="p"/>
                          </m:rPr>
                          <a:rPr lang="en-US" sz="4000">
                            <a:solidFill>
                              <a:srgbClr val="000000"/>
                            </a:solidFill>
                            <a:effectLst/>
                            <a:latin typeface="Cambria Math" panose="02040503050406030204" pitchFamily="18" charset="0"/>
                            <a:ea typeface="Calibri" panose="020F0502020204030204" pitchFamily="34" charset="0"/>
                            <a:cs typeface="Calibri" panose="020F0502020204030204" pitchFamily="34" charset="0"/>
                          </a:rPr>
                          <m:t>D</m:t>
                        </m:r>
                        <m:r>
                          <a:rPr lang="en-US" sz="4000">
                            <a:solidFill>
                              <a:srgbClr val="000000"/>
                            </a:solidFill>
                            <a:effectLst/>
                            <a:latin typeface="Cambria Math" panose="02040503050406030204" pitchFamily="18" charset="0"/>
                            <a:ea typeface="Calibri" panose="020F0502020204030204" pitchFamily="34" charset="0"/>
                            <a:cs typeface="Calibri" panose="020F0502020204030204" pitchFamily="34" charset="0"/>
                          </a:rPr>
                          <m:t>(</m:t>
                        </m:r>
                        <m:sSub>
                          <m:sSubPr>
                            <m:ctrlPr>
                              <a:rPr lang="en-IN" sz="40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40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𝑒</m:t>
                            </m:r>
                          </m:e>
                          <m:sub>
                            <m:r>
                              <a:rPr lang="en-US" sz="40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𝑖</m:t>
                            </m:r>
                          </m:sub>
                        </m:sSub>
                        <m:r>
                          <a:rPr lang="en-US" sz="4000">
                            <a:solidFill>
                              <a:srgbClr val="000000"/>
                            </a:solidFill>
                            <a:effectLst/>
                            <a:latin typeface="Cambria Math" panose="02040503050406030204" pitchFamily="18" charset="0"/>
                            <a:ea typeface="Calibri" panose="020F0502020204030204" pitchFamily="34" charset="0"/>
                            <a:cs typeface="Calibri" panose="020F0502020204030204" pitchFamily="34" charset="0"/>
                          </a:rPr>
                          <m:t>)</m:t>
                        </m:r>
                      </m:e>
                    </m:nary>
                  </m:oMath>
                </a14:m>
                <a:r>
                  <a:rPr lang="en-US" sz="40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 The Platt number, thus represents the first neighbors sum.</a:t>
                </a:r>
                <a:endParaRPr lang="en-IN"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a:lnSpc>
                    <a:spcPct val="90000"/>
                  </a:lnSpc>
                </a:pPr>
                <a:endParaRPr lang="en-US" sz="4000" dirty="0">
                  <a:latin typeface="Times New Roman" panose="02020603050405020304" pitchFamily="18" charset="0"/>
                  <a:cs typeface="Times New Roman" panose="02020603050405020304" pitchFamily="18" charset="0"/>
                </a:endParaRPr>
              </a:p>
            </p:txBody>
          </p:sp>
        </mc:Choice>
        <mc:Fallback xmlns="">
          <p:sp>
            <p:nvSpPr>
              <p:cNvPr id="70659" name="Rectangle 3">
                <a:extLst>
                  <a:ext uri="{FF2B5EF4-FFF2-40B4-BE49-F238E27FC236}">
                    <a16:creationId xmlns:a16="http://schemas.microsoft.com/office/drawing/2014/main" id="{052C46B4-8A89-4C49-A8AF-EBFE4E272AC7}"/>
                  </a:ext>
                </a:extLst>
              </p:cNvPr>
              <p:cNvSpPr>
                <a:spLocks noGrp="1" noRot="1" noChangeAspect="1" noMove="1" noResize="1" noEditPoints="1" noAdjustHandles="1" noChangeArrowheads="1" noChangeShapeType="1" noTextEdit="1"/>
              </p:cNvSpPr>
              <p:nvPr>
                <p:ph type="body" idx="1"/>
              </p:nvPr>
            </p:nvSpPr>
            <p:spPr>
              <a:xfrm>
                <a:off x="742157" y="1028804"/>
                <a:ext cx="17335499" cy="5785080"/>
              </a:xfrm>
              <a:blipFill>
                <a:blip r:embed="rId2"/>
                <a:stretch>
                  <a:fillRect l="-1794" t="-2107" r="-1759"/>
                </a:stretch>
              </a:blipFill>
            </p:spPr>
            <p:txBody>
              <a:bodyPr/>
              <a:lstStyle/>
              <a:p>
                <a:r>
                  <a:rPr lang="en-IN">
                    <a:noFill/>
                  </a:rPr>
                  <a:t> </a:t>
                </a:r>
              </a:p>
            </p:txBody>
          </p:sp>
        </mc:Fallback>
      </mc:AlternateContent>
      <p:sp>
        <p:nvSpPr>
          <p:cNvPr id="5" name="TextBox 3">
            <a:extLst>
              <a:ext uri="{FF2B5EF4-FFF2-40B4-BE49-F238E27FC236}">
                <a16:creationId xmlns:a16="http://schemas.microsoft.com/office/drawing/2014/main" id="{4ECF3D67-7AF0-459E-B438-25E595D6CD19}"/>
              </a:ext>
            </a:extLst>
          </p:cNvPr>
          <p:cNvSpPr txBox="1">
            <a:spLocks noChangeArrowheads="1"/>
          </p:cNvSpPr>
          <p:nvPr/>
        </p:nvSpPr>
        <p:spPr bwMode="auto">
          <a:xfrm>
            <a:off x="7142956" y="-159636"/>
            <a:ext cx="6629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4800" b="1" dirty="0">
                <a:solidFill>
                  <a:srgbClr val="C00000"/>
                </a:solidFill>
                <a:latin typeface="Times New Roman" panose="02020603050405020304" pitchFamily="18" charset="0"/>
                <a:cs typeface="Times New Roman" panose="02020603050405020304" pitchFamily="18" charset="0"/>
              </a:rPr>
              <a:t>Topological Descriptors</a:t>
            </a:r>
          </a:p>
        </p:txBody>
      </p:sp>
      <p:pic>
        <p:nvPicPr>
          <p:cNvPr id="3" name="Picture 2">
            <a:extLst>
              <a:ext uri="{FF2B5EF4-FFF2-40B4-BE49-F238E27FC236}">
                <a16:creationId xmlns:a16="http://schemas.microsoft.com/office/drawing/2014/main" id="{3463F8D5-E04D-CBAE-F47F-2376B0FB3550}"/>
              </a:ext>
            </a:extLst>
          </p:cNvPr>
          <p:cNvPicPr>
            <a:picLocks noChangeAspect="1"/>
          </p:cNvPicPr>
          <p:nvPr/>
        </p:nvPicPr>
        <p:blipFill>
          <a:blip r:embed="rId3"/>
          <a:stretch>
            <a:fillRect/>
          </a:stretch>
        </p:blipFill>
        <p:spPr>
          <a:xfrm>
            <a:off x="1123156" y="5359400"/>
            <a:ext cx="5788746" cy="3028995"/>
          </a:xfrm>
          <a:prstGeom prst="rect">
            <a:avLst/>
          </a:prstGeom>
        </p:spPr>
      </p:pic>
      <p:sp>
        <p:nvSpPr>
          <p:cNvPr id="7" name="TextBox 6">
            <a:extLst>
              <a:ext uri="{FF2B5EF4-FFF2-40B4-BE49-F238E27FC236}">
                <a16:creationId xmlns:a16="http://schemas.microsoft.com/office/drawing/2014/main" id="{7EEB6F4F-772D-DB51-2662-9FEB157A4852}"/>
              </a:ext>
            </a:extLst>
          </p:cNvPr>
          <p:cNvSpPr txBox="1"/>
          <p:nvPr/>
        </p:nvSpPr>
        <p:spPr>
          <a:xfrm>
            <a:off x="2226829" y="7901938"/>
            <a:ext cx="3581400" cy="523220"/>
          </a:xfrm>
          <a:prstGeom prst="rect">
            <a:avLst/>
          </a:prstGeom>
          <a:noFill/>
        </p:spPr>
        <p:txBody>
          <a:bodyPr wrap="square">
            <a:spAutoFit/>
          </a:bodyPr>
          <a:lstStyle/>
          <a:p>
            <a:r>
              <a:rPr lang="en-US" sz="2800" dirty="0">
                <a:effectLst/>
                <a:latin typeface="Times New Roman" panose="02020603050405020304" pitchFamily="18" charset="0"/>
                <a:ea typeface="Calibri" panose="020F0502020204030204" pitchFamily="34" charset="0"/>
                <a:cs typeface="Calibri" panose="020F0502020204030204" pitchFamily="34" charset="0"/>
              </a:rPr>
              <a:t>2, 4 di-methyl pentane </a:t>
            </a:r>
            <a:endParaRPr lang="en-IN" sz="2800" dirty="0"/>
          </a:p>
        </p:txBody>
      </p:sp>
      <p:sp>
        <p:nvSpPr>
          <p:cNvPr id="12" name="TextBox 11">
            <a:extLst>
              <a:ext uri="{FF2B5EF4-FFF2-40B4-BE49-F238E27FC236}">
                <a16:creationId xmlns:a16="http://schemas.microsoft.com/office/drawing/2014/main" id="{15495FE8-EBA9-E663-4830-9E33E4A2C85F}"/>
              </a:ext>
            </a:extLst>
          </p:cNvPr>
          <p:cNvSpPr txBox="1"/>
          <p:nvPr/>
        </p:nvSpPr>
        <p:spPr>
          <a:xfrm>
            <a:off x="7904956" y="6858523"/>
            <a:ext cx="5523839" cy="584775"/>
          </a:xfrm>
          <a:prstGeom prst="rect">
            <a:avLst/>
          </a:prstGeom>
          <a:noFill/>
        </p:spPr>
        <p:txBody>
          <a:bodyPr wrap="square" rtlCol="0">
            <a:spAutoFit/>
          </a:bodyPr>
          <a:lstStyle/>
          <a:p>
            <a:r>
              <a:rPr lang="en-US" sz="3200" dirty="0"/>
              <a:t>F = 2 + 2 + 3 + 3 + 2 + 2 = 14</a:t>
            </a:r>
            <a:endParaRPr lang="en-IN" sz="3200" dirty="0"/>
          </a:p>
        </p:txBody>
      </p:sp>
      <p:sp>
        <p:nvSpPr>
          <p:cNvPr id="22" name="TextBox 21">
            <a:extLst>
              <a:ext uri="{FF2B5EF4-FFF2-40B4-BE49-F238E27FC236}">
                <a16:creationId xmlns:a16="http://schemas.microsoft.com/office/drawing/2014/main" id="{EC432D8E-2D59-7B23-FA31-06C175918523}"/>
              </a:ext>
            </a:extLst>
          </p:cNvPr>
          <p:cNvSpPr txBox="1"/>
          <p:nvPr/>
        </p:nvSpPr>
        <p:spPr>
          <a:xfrm>
            <a:off x="665956" y="8974603"/>
            <a:ext cx="17335499" cy="1077218"/>
          </a:xfrm>
          <a:prstGeom prst="rect">
            <a:avLst/>
          </a:prstGeom>
          <a:noFill/>
        </p:spPr>
        <p:txBody>
          <a:bodyPr wrap="square">
            <a:spAutoFit/>
          </a:bodyPr>
          <a:lstStyle/>
          <a:p>
            <a:r>
              <a:rPr lang="en-US" sz="3200" b="1" dirty="0">
                <a:latin typeface="Times New Roman" panose="02020603050405020304" pitchFamily="18" charset="0"/>
                <a:ea typeface="Calibri" panose="020F0502020204030204" pitchFamily="34" charset="0"/>
                <a:cs typeface="Calibri" panose="020F0502020204030204" pitchFamily="34" charset="0"/>
              </a:rPr>
              <a:t>P</a:t>
            </a:r>
            <a:r>
              <a:rPr lang="en-US" sz="3200" b="1" dirty="0">
                <a:effectLst/>
                <a:latin typeface="Times New Roman" panose="02020603050405020304" pitchFamily="18" charset="0"/>
                <a:ea typeface="Calibri" panose="020F0502020204030204" pitchFamily="34" charset="0"/>
                <a:cs typeface="Calibri" panose="020F0502020204030204" pitchFamily="34" charset="0"/>
              </a:rPr>
              <a:t>redicting physical</a:t>
            </a:r>
            <a:r>
              <a:rPr lang="en-US" sz="3200" b="1" spc="5" dirty="0">
                <a:effectLst/>
                <a:latin typeface="Times New Roman" panose="02020603050405020304" pitchFamily="18" charset="0"/>
                <a:ea typeface="Calibri" panose="020F0502020204030204" pitchFamily="34" charset="0"/>
                <a:cs typeface="Calibri" panose="020F0502020204030204" pitchFamily="34" charset="0"/>
              </a:rPr>
              <a:t> </a:t>
            </a:r>
            <a:r>
              <a:rPr lang="en-US" sz="3200" b="1" dirty="0">
                <a:effectLst/>
                <a:latin typeface="Times New Roman" panose="02020603050405020304" pitchFamily="18" charset="0"/>
                <a:ea typeface="Calibri" panose="020F0502020204030204" pitchFamily="34" charset="0"/>
                <a:cs typeface="Calibri" panose="020F0502020204030204" pitchFamily="34" charset="0"/>
              </a:rPr>
              <a:t>parameters</a:t>
            </a:r>
            <a:r>
              <a:rPr lang="en-US" sz="3200" b="1" spc="5" dirty="0">
                <a:effectLst/>
                <a:latin typeface="Times New Roman" panose="02020603050405020304" pitchFamily="18" charset="0"/>
                <a:ea typeface="Calibri" panose="020F0502020204030204" pitchFamily="34" charset="0"/>
                <a:cs typeface="Calibri" panose="020F0502020204030204" pitchFamily="34" charset="0"/>
              </a:rPr>
              <a:t> </a:t>
            </a:r>
            <a:r>
              <a:rPr lang="en-US" sz="3200" b="1" dirty="0">
                <a:effectLst/>
                <a:latin typeface="Times New Roman" panose="02020603050405020304" pitchFamily="18" charset="0"/>
                <a:ea typeface="Calibri" panose="020F0502020204030204" pitchFamily="34" charset="0"/>
                <a:cs typeface="Calibri" panose="020F0502020204030204" pitchFamily="34" charset="0"/>
              </a:rPr>
              <a:t>(molar volumes,</a:t>
            </a:r>
            <a:r>
              <a:rPr lang="en-US" sz="3200" b="1" spc="5" dirty="0">
                <a:effectLst/>
                <a:latin typeface="Times New Roman" panose="02020603050405020304" pitchFamily="18" charset="0"/>
                <a:ea typeface="Calibri" panose="020F0502020204030204" pitchFamily="34" charset="0"/>
                <a:cs typeface="Calibri" panose="020F0502020204030204" pitchFamily="34" charset="0"/>
              </a:rPr>
              <a:t> </a:t>
            </a:r>
            <a:r>
              <a:rPr lang="en-US" sz="3200" b="1" dirty="0">
                <a:effectLst/>
                <a:latin typeface="Times New Roman" panose="02020603050405020304" pitchFamily="18" charset="0"/>
                <a:ea typeface="Calibri" panose="020F0502020204030204" pitchFamily="34" charset="0"/>
                <a:cs typeface="Calibri" panose="020F0502020204030204" pitchFamily="34" charset="0"/>
              </a:rPr>
              <a:t>boiling</a:t>
            </a:r>
            <a:r>
              <a:rPr lang="en-US" sz="3200" b="1" spc="5" dirty="0">
                <a:effectLst/>
                <a:latin typeface="Times New Roman" panose="02020603050405020304" pitchFamily="18" charset="0"/>
                <a:ea typeface="Calibri" panose="020F0502020204030204" pitchFamily="34" charset="0"/>
                <a:cs typeface="Calibri" panose="020F0502020204030204" pitchFamily="34" charset="0"/>
              </a:rPr>
              <a:t> </a:t>
            </a:r>
            <a:r>
              <a:rPr lang="en-US" sz="3200" b="1" dirty="0">
                <a:effectLst/>
                <a:latin typeface="Times New Roman" panose="02020603050405020304" pitchFamily="18" charset="0"/>
                <a:ea typeface="Calibri" panose="020F0502020204030204" pitchFamily="34" charset="0"/>
                <a:cs typeface="Calibri" panose="020F0502020204030204" pitchFamily="34" charset="0"/>
              </a:rPr>
              <a:t>points,</a:t>
            </a:r>
            <a:r>
              <a:rPr lang="en-US" sz="3200" b="1" spc="5" dirty="0">
                <a:effectLst/>
                <a:latin typeface="Times New Roman" panose="02020603050405020304" pitchFamily="18" charset="0"/>
                <a:ea typeface="Calibri" panose="020F0502020204030204" pitchFamily="34" charset="0"/>
                <a:cs typeface="Calibri" panose="020F0502020204030204" pitchFamily="34" charset="0"/>
              </a:rPr>
              <a:t> </a:t>
            </a:r>
            <a:r>
              <a:rPr lang="en-US" sz="3200" b="1" dirty="0">
                <a:effectLst/>
                <a:latin typeface="Times New Roman" panose="02020603050405020304" pitchFamily="18" charset="0"/>
                <a:ea typeface="Calibri" panose="020F0502020204030204" pitchFamily="34" charset="0"/>
                <a:cs typeface="Calibri" panose="020F0502020204030204" pitchFamily="34" charset="0"/>
              </a:rPr>
              <a:t>heats</a:t>
            </a:r>
            <a:r>
              <a:rPr lang="en-US" sz="3200" b="1" spc="5" dirty="0">
                <a:effectLst/>
                <a:latin typeface="Times New Roman" panose="02020603050405020304" pitchFamily="18" charset="0"/>
                <a:ea typeface="Calibri" panose="020F0502020204030204" pitchFamily="34" charset="0"/>
                <a:cs typeface="Calibri" panose="020F0502020204030204" pitchFamily="34" charset="0"/>
              </a:rPr>
              <a:t> </a:t>
            </a:r>
            <a:r>
              <a:rPr lang="en-US" sz="3200" b="1" dirty="0">
                <a:effectLst/>
                <a:latin typeface="Times New Roman" panose="02020603050405020304" pitchFamily="18" charset="0"/>
                <a:ea typeface="Calibri" panose="020F0502020204030204" pitchFamily="34" charset="0"/>
                <a:cs typeface="Calibri" panose="020F0502020204030204" pitchFamily="34" charset="0"/>
              </a:rPr>
              <a:t>of formation,</a:t>
            </a:r>
            <a:r>
              <a:rPr lang="en-US" sz="3200" b="1" spc="5" dirty="0">
                <a:effectLst/>
                <a:latin typeface="Times New Roman" panose="02020603050405020304" pitchFamily="18" charset="0"/>
                <a:ea typeface="Calibri" panose="020F0502020204030204" pitchFamily="34" charset="0"/>
                <a:cs typeface="Calibri" panose="020F0502020204030204" pitchFamily="34" charset="0"/>
              </a:rPr>
              <a:t> </a:t>
            </a:r>
            <a:r>
              <a:rPr lang="en-US" sz="3200" b="1" dirty="0">
                <a:effectLst/>
                <a:latin typeface="Times New Roman" panose="02020603050405020304" pitchFamily="18" charset="0"/>
                <a:ea typeface="Calibri" panose="020F0502020204030204" pitchFamily="34" charset="0"/>
                <a:cs typeface="Calibri" panose="020F0502020204030204" pitchFamily="34" charset="0"/>
              </a:rPr>
              <a:t>heats</a:t>
            </a:r>
            <a:r>
              <a:rPr lang="en-US" sz="3200" b="1" spc="5" dirty="0">
                <a:effectLst/>
                <a:latin typeface="Times New Roman" panose="02020603050405020304" pitchFamily="18" charset="0"/>
                <a:ea typeface="Calibri" panose="020F0502020204030204" pitchFamily="34" charset="0"/>
                <a:cs typeface="Calibri" panose="020F0502020204030204" pitchFamily="34" charset="0"/>
              </a:rPr>
              <a:t> </a:t>
            </a:r>
            <a:r>
              <a:rPr lang="en-US" sz="3200" b="1" dirty="0">
                <a:effectLst/>
                <a:latin typeface="Times New Roman" panose="02020603050405020304" pitchFamily="18" charset="0"/>
                <a:ea typeface="Calibri" panose="020F0502020204030204" pitchFamily="34" charset="0"/>
                <a:cs typeface="Calibri" panose="020F0502020204030204" pitchFamily="34" charset="0"/>
              </a:rPr>
              <a:t>of vaporization)</a:t>
            </a:r>
            <a:r>
              <a:rPr lang="en-US" sz="3200" b="1" spc="5" dirty="0">
                <a:effectLst/>
                <a:latin typeface="Times New Roman" panose="02020603050405020304" pitchFamily="18" charset="0"/>
                <a:ea typeface="Calibri" panose="020F0502020204030204" pitchFamily="34" charset="0"/>
                <a:cs typeface="Calibri" panose="020F0502020204030204" pitchFamily="34" charset="0"/>
              </a:rPr>
              <a:t> </a:t>
            </a:r>
            <a:r>
              <a:rPr lang="en-US" sz="3200" b="1" dirty="0">
                <a:effectLst/>
                <a:latin typeface="Times New Roman" panose="02020603050405020304" pitchFamily="18" charset="0"/>
                <a:ea typeface="Calibri" panose="020F0502020204030204" pitchFamily="34" charset="0"/>
                <a:cs typeface="Calibri" panose="020F0502020204030204" pitchFamily="34" charset="0"/>
              </a:rPr>
              <a:t>of alkanes</a:t>
            </a:r>
            <a:endParaRPr lang="en-IN" sz="4400" b="1" dirty="0"/>
          </a:p>
        </p:txBody>
      </p:sp>
    </p:spTree>
    <p:extLst>
      <p:ext uri="{BB962C8B-B14F-4D97-AF65-F5344CB8AC3E}">
        <p14:creationId xmlns:p14="http://schemas.microsoft.com/office/powerpoint/2010/main" val="608506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a:extLst>
              <a:ext uri="{FF2B5EF4-FFF2-40B4-BE49-F238E27FC236}">
                <a16:creationId xmlns:a16="http://schemas.microsoft.com/office/drawing/2014/main" id="{052C46B4-8A89-4C49-A8AF-EBFE4E272AC7}"/>
              </a:ext>
            </a:extLst>
          </p:cNvPr>
          <p:cNvSpPr>
            <a:spLocks noGrp="1" noChangeArrowheads="1"/>
          </p:cNvSpPr>
          <p:nvPr>
            <p:ph type="body" idx="1"/>
          </p:nvPr>
        </p:nvSpPr>
        <p:spPr>
          <a:xfrm>
            <a:off x="742157" y="1028804"/>
            <a:ext cx="17335499" cy="5785080"/>
          </a:xfrm>
        </p:spPr>
        <p:txBody>
          <a:bodyPr/>
          <a:lstStyle/>
          <a:p>
            <a:pPr algn="just">
              <a:lnSpc>
                <a:spcPct val="115000"/>
              </a:lnSpc>
              <a:spcAft>
                <a:spcPts val="1000"/>
              </a:spcAft>
            </a:pPr>
            <a:r>
              <a:rPr lang="en-US" altLang="en-US" sz="3742" b="1" dirty="0">
                <a:latin typeface="Times New Roman" panose="02020603050405020304" pitchFamily="18" charset="0"/>
                <a:cs typeface="Times New Roman" panose="02020603050405020304" pitchFamily="18" charset="0"/>
              </a:rPr>
              <a:t>Largest Eigenvalues x</a:t>
            </a:r>
            <a:r>
              <a:rPr lang="en-US" altLang="en-US" sz="3742" b="1" baseline="-25000" dirty="0">
                <a:latin typeface="Times New Roman" panose="02020603050405020304" pitchFamily="18" charset="0"/>
                <a:cs typeface="Times New Roman" panose="02020603050405020304" pitchFamily="18" charset="0"/>
              </a:rPr>
              <a:t>i</a:t>
            </a:r>
            <a:r>
              <a:rPr lang="en-US" altLang="en-US" sz="3742" i="1" dirty="0">
                <a:latin typeface="Times New Roman" panose="02020603050405020304" pitchFamily="18" charset="0"/>
                <a:cs typeface="Times New Roman" panose="02020603050405020304" pitchFamily="18" charset="0"/>
              </a:rPr>
              <a:t> </a:t>
            </a:r>
            <a:r>
              <a:rPr lang="en-US" altLang="en-US" sz="4000" dirty="0">
                <a:solidFill>
                  <a:srgbClr val="000000"/>
                </a:solidFill>
                <a:latin typeface="Times New Roman" panose="02020603050405020304" pitchFamily="18" charset="0"/>
                <a:cs typeface="Calibri" panose="020F0502020204030204" pitchFamily="34" charset="0"/>
              </a:rPr>
              <a:t>I</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 equal</a:t>
            </a:r>
            <a:r>
              <a:rPr lang="en-US" sz="4000" spc="23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to</a:t>
            </a:r>
            <a:r>
              <a:rPr lang="en-US" sz="4000" spc="5"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the highest eigenvalues of the characteristic polynomial</a:t>
            </a:r>
            <a:endParaRPr lang="en-US" altLang="en-US" sz="3742" dirty="0">
              <a:latin typeface="Times New Roman" panose="02020603050405020304" pitchFamily="18" charset="0"/>
              <a:cs typeface="Times New Roman" panose="02020603050405020304" pitchFamily="18" charset="0"/>
            </a:endParaRPr>
          </a:p>
          <a:p>
            <a:pPr>
              <a:lnSpc>
                <a:spcPct val="90000"/>
              </a:lnSpc>
            </a:pPr>
            <a:endParaRPr lang="en-US" altLang="en-US" sz="3742" dirty="0">
              <a:latin typeface="Times New Roman" panose="02020603050405020304" pitchFamily="18" charset="0"/>
              <a:cs typeface="Times New Roman" panose="02020603050405020304" pitchFamily="18" charset="0"/>
            </a:endParaRPr>
          </a:p>
          <a:p>
            <a:pPr algn="just">
              <a:lnSpc>
                <a:spcPct val="115000"/>
              </a:lnSpc>
              <a:spcAft>
                <a:spcPts val="1000"/>
              </a:spcAft>
              <a:tabLst>
                <a:tab pos="418465" algn="l"/>
              </a:tabLst>
            </a:pPr>
            <a:r>
              <a:rPr lang="en-US" altLang="en-US" sz="3742" i="1" dirty="0">
                <a:latin typeface="Times New Roman" panose="02020603050405020304" pitchFamily="18" charset="0"/>
                <a:cs typeface="Times New Roman" panose="02020603050405020304" pitchFamily="18" charset="0"/>
              </a:rPr>
              <a:t>Method of calculation</a:t>
            </a:r>
            <a:r>
              <a:rPr lang="en-US" altLang="en-US" sz="3742" dirty="0">
                <a:latin typeface="Times New Roman" panose="02020603050405020304" pitchFamily="18" charset="0"/>
                <a:cs typeface="Times New Roman" panose="02020603050405020304" pitchFamily="18" charset="0"/>
              </a:rPr>
              <a:t>: </a:t>
            </a:r>
          </a:p>
          <a:p>
            <a:pPr algn="just">
              <a:lnSpc>
                <a:spcPct val="115000"/>
              </a:lnSpc>
              <a:spcAft>
                <a:spcPts val="1000"/>
              </a:spcAft>
              <a:tabLst>
                <a:tab pos="418465" algn="l"/>
              </a:tabLst>
            </a:pPr>
            <a:r>
              <a:rPr lang="en-US" sz="3742"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t>
            </a:r>
            <a:r>
              <a:rPr lang="en-US" sz="4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G;x</a:t>
            </a:r>
            <a:r>
              <a:rPr lang="en-US" sz="4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det |</a:t>
            </a:r>
            <a:r>
              <a:rPr lang="en-US" sz="4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xI</a:t>
            </a:r>
            <a:r>
              <a:rPr lang="en-US" sz="4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	or det |A- </a:t>
            </a:r>
            <a:r>
              <a:rPr lang="en-US" sz="4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xI</a:t>
            </a:r>
            <a:r>
              <a:rPr lang="en-US" sz="4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4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a:lnSpc>
                <a:spcPct val="90000"/>
              </a:lnSpc>
            </a:pPr>
            <a:r>
              <a:rPr lang="en-US" sz="4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solve the characteristic polynomial P(</a:t>
            </a:r>
            <a:r>
              <a:rPr lang="en-US" sz="4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G;x</a:t>
            </a:r>
            <a:r>
              <a:rPr lang="en-US" sz="4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0</a:t>
            </a:r>
            <a:endParaRPr lang="en-US" sz="4000" dirty="0">
              <a:latin typeface="Times New Roman" panose="02020603050405020304" pitchFamily="18" charset="0"/>
              <a:cs typeface="Times New Roman" panose="02020603050405020304" pitchFamily="18" charset="0"/>
            </a:endParaRPr>
          </a:p>
        </p:txBody>
      </p:sp>
      <p:sp>
        <p:nvSpPr>
          <p:cNvPr id="5" name="TextBox 3">
            <a:extLst>
              <a:ext uri="{FF2B5EF4-FFF2-40B4-BE49-F238E27FC236}">
                <a16:creationId xmlns:a16="http://schemas.microsoft.com/office/drawing/2014/main" id="{4ECF3D67-7AF0-459E-B438-25E595D6CD19}"/>
              </a:ext>
            </a:extLst>
          </p:cNvPr>
          <p:cNvSpPr txBox="1">
            <a:spLocks noChangeArrowheads="1"/>
          </p:cNvSpPr>
          <p:nvPr/>
        </p:nvSpPr>
        <p:spPr bwMode="auto">
          <a:xfrm>
            <a:off x="7142956" y="-159636"/>
            <a:ext cx="6629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4800" b="1" dirty="0">
                <a:solidFill>
                  <a:srgbClr val="C00000"/>
                </a:solidFill>
                <a:latin typeface="Times New Roman" panose="02020603050405020304" pitchFamily="18" charset="0"/>
                <a:cs typeface="Times New Roman" panose="02020603050405020304" pitchFamily="18" charset="0"/>
              </a:rPr>
              <a:t>Topological Descriptors</a:t>
            </a:r>
          </a:p>
        </p:txBody>
      </p:sp>
      <p:grpSp>
        <p:nvGrpSpPr>
          <p:cNvPr id="6" name="Group 5">
            <a:extLst>
              <a:ext uri="{FF2B5EF4-FFF2-40B4-BE49-F238E27FC236}">
                <a16:creationId xmlns:a16="http://schemas.microsoft.com/office/drawing/2014/main" id="{2CEBD188-F1E6-5E57-7789-1C9188C28F69}"/>
              </a:ext>
            </a:extLst>
          </p:cNvPr>
          <p:cNvGrpSpPr/>
          <p:nvPr/>
        </p:nvGrpSpPr>
        <p:grpSpPr>
          <a:xfrm>
            <a:off x="11951803" y="2755899"/>
            <a:ext cx="6280467" cy="7517214"/>
            <a:chOff x="11951803" y="2755899"/>
            <a:chExt cx="6280467" cy="7517214"/>
          </a:xfrm>
        </p:grpSpPr>
        <p:sp>
          <p:nvSpPr>
            <p:cNvPr id="2" name="Text Box 2">
              <a:extLst>
                <a:ext uri="{FF2B5EF4-FFF2-40B4-BE49-F238E27FC236}">
                  <a16:creationId xmlns:a16="http://schemas.microsoft.com/office/drawing/2014/main" id="{B4D9879E-51A6-69B1-93CA-498598552AA2}"/>
                </a:ext>
              </a:extLst>
            </p:cNvPr>
            <p:cNvSpPr txBox="1">
              <a:spLocks noChangeArrowheads="1"/>
            </p:cNvSpPr>
            <p:nvPr/>
          </p:nvSpPr>
          <p:spPr bwMode="auto">
            <a:xfrm>
              <a:off x="13010356" y="2755899"/>
              <a:ext cx="3886200" cy="59875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US" sz="24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Alkane Tree                       xi</a:t>
              </a:r>
              <a:endParaRPr lang="en-IN" sz="24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E6F2DFE-3D67-A4D9-EC75-593806EC997D}"/>
                </a:ext>
              </a:extLst>
            </p:cNvPr>
            <p:cNvPicPr>
              <a:picLocks noChangeAspect="1"/>
            </p:cNvPicPr>
            <p:nvPr/>
          </p:nvPicPr>
          <p:blipFill rotWithShape="1">
            <a:blip r:embed="rId2"/>
            <a:srcRect l="29249" t="18287" r="42433" b="14992"/>
            <a:stretch/>
          </p:blipFill>
          <p:spPr bwMode="auto">
            <a:xfrm>
              <a:off x="11951803" y="3354655"/>
              <a:ext cx="6280467" cy="6918458"/>
            </a:xfrm>
            <a:prstGeom prst="rect">
              <a:avLst/>
            </a:prstGeom>
            <a:ln>
              <a:noFill/>
            </a:ln>
            <a:extLst>
              <a:ext uri="{53640926-AAD7-44D8-BBD7-CCE9431645EC}">
                <a14:shadowObscured xmlns:a14="http://schemas.microsoft.com/office/drawing/2010/main"/>
              </a:ext>
            </a:extLst>
          </p:spPr>
        </p:pic>
      </p:grpSp>
      <p:sp>
        <p:nvSpPr>
          <p:cNvPr id="8" name="TextBox 7">
            <a:extLst>
              <a:ext uri="{FF2B5EF4-FFF2-40B4-BE49-F238E27FC236}">
                <a16:creationId xmlns:a16="http://schemas.microsoft.com/office/drawing/2014/main" id="{520DCDB2-582C-E026-A643-597007E6331A}"/>
              </a:ext>
            </a:extLst>
          </p:cNvPr>
          <p:cNvSpPr txBox="1"/>
          <p:nvPr/>
        </p:nvSpPr>
        <p:spPr>
          <a:xfrm>
            <a:off x="1961356" y="8242300"/>
            <a:ext cx="2133600" cy="646331"/>
          </a:xfrm>
          <a:prstGeom prst="rect">
            <a:avLst/>
          </a:prstGeom>
          <a:noFill/>
        </p:spPr>
        <p:txBody>
          <a:bodyPr wrap="square" rtlCol="0">
            <a:spAutoFit/>
          </a:bodyPr>
          <a:lstStyle/>
          <a:p>
            <a:r>
              <a:rPr lang="en-US" sz="3600" b="1" dirty="0"/>
              <a:t>Branching</a:t>
            </a:r>
            <a:endParaRPr lang="en-IN" sz="3600" b="1" dirty="0"/>
          </a:p>
        </p:txBody>
      </p:sp>
    </p:spTree>
    <p:extLst>
      <p:ext uri="{BB962C8B-B14F-4D97-AF65-F5344CB8AC3E}">
        <p14:creationId xmlns:p14="http://schemas.microsoft.com/office/powerpoint/2010/main" val="141344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3">
            <a:extLst>
              <a:ext uri="{FF2B5EF4-FFF2-40B4-BE49-F238E27FC236}">
                <a16:creationId xmlns:a16="http://schemas.microsoft.com/office/drawing/2014/main" id="{916087AB-AEA7-4B65-8E1D-310AB8AF6622}"/>
              </a:ext>
            </a:extLst>
          </p:cNvPr>
          <p:cNvSpPr txBox="1">
            <a:spLocks noChangeArrowheads="1"/>
          </p:cNvSpPr>
          <p:nvPr/>
        </p:nvSpPr>
        <p:spPr bwMode="auto">
          <a:xfrm>
            <a:off x="1351756" y="698500"/>
            <a:ext cx="17068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6000" b="1" dirty="0">
                <a:solidFill>
                  <a:srgbClr val="C00000"/>
                </a:solidFill>
                <a:latin typeface="Times New Roman" panose="02020603050405020304" pitchFamily="18" charset="0"/>
                <a:cs typeface="Times New Roman" panose="02020603050405020304" pitchFamily="18" charset="0"/>
              </a:rPr>
              <a:t>Predictive Model for Glass Transition Temperature</a:t>
            </a:r>
          </a:p>
        </p:txBody>
      </p:sp>
      <p:sp>
        <p:nvSpPr>
          <p:cNvPr id="4" name="Rectangle 3">
            <a:extLst>
              <a:ext uri="{FF2B5EF4-FFF2-40B4-BE49-F238E27FC236}">
                <a16:creationId xmlns:a16="http://schemas.microsoft.com/office/drawing/2014/main" id="{7E7EE227-FF51-4368-B4A2-39C44FC0280F}"/>
              </a:ext>
            </a:extLst>
          </p:cNvPr>
          <p:cNvSpPr/>
          <p:nvPr/>
        </p:nvSpPr>
        <p:spPr>
          <a:xfrm>
            <a:off x="132556" y="5209488"/>
            <a:ext cx="18745200" cy="3970318"/>
          </a:xfrm>
          <a:prstGeom prst="rect">
            <a:avLst/>
          </a:prstGeom>
        </p:spPr>
        <p:txBody>
          <a:bodyPr wrap="square">
            <a:spAutoFit/>
          </a:bodyPr>
          <a:lstStyle/>
          <a:p>
            <a:pPr>
              <a:defRPr/>
            </a:pPr>
            <a:r>
              <a:rPr lang="en-US" sz="3600" dirty="0">
                <a:solidFill>
                  <a:srgbClr val="0000FF"/>
                </a:solidFill>
                <a:latin typeface="Times New Roman" panose="02020603050405020304" pitchFamily="18" charset="0"/>
                <a:cs typeface="Times New Roman" panose="02020603050405020304" pitchFamily="18" charset="0"/>
              </a:rPr>
              <a:t>Glass transition temperature: </a:t>
            </a:r>
          </a:p>
          <a:p>
            <a:pPr algn="just">
              <a:defRPr/>
            </a:pPr>
            <a:r>
              <a:rPr lang="en-US" sz="3600" dirty="0" err="1">
                <a:solidFill>
                  <a:srgbClr val="0000FF"/>
                </a:solidFill>
                <a:latin typeface="Times New Roman" panose="02020603050405020304" pitchFamily="18" charset="0"/>
                <a:cs typeface="Times New Roman" panose="02020603050405020304" pitchFamily="18" charset="0"/>
              </a:rPr>
              <a:t>Tg</a:t>
            </a:r>
            <a:r>
              <a:rPr lang="en-US" sz="3600" dirty="0">
                <a:solidFill>
                  <a:srgbClr val="0000FF"/>
                </a:solidFill>
                <a:latin typeface="Times New Roman" panose="02020603050405020304" pitchFamily="18" charset="0"/>
                <a:cs typeface="Times New Roman" panose="02020603050405020304" pitchFamily="18" charset="0"/>
              </a:rPr>
              <a:t> of a non-crystalline material is the critical temperature at which the material changes its behavior from being glassy to rubbery</a:t>
            </a:r>
          </a:p>
          <a:p>
            <a:pPr algn="just">
              <a:defRPr/>
            </a:pPr>
            <a:endParaRPr lang="en-US" sz="3600" dirty="0">
              <a:solidFill>
                <a:srgbClr val="0000FF"/>
              </a:solidFill>
              <a:latin typeface="Times New Roman" panose="02020603050405020304" pitchFamily="18" charset="0"/>
              <a:cs typeface="Times New Roman" panose="02020603050405020304" pitchFamily="18" charset="0"/>
            </a:endParaRPr>
          </a:p>
          <a:p>
            <a:pPr marL="712912" indent="-712912">
              <a:buFont typeface="Arial" pitchFamily="34" charset="0"/>
              <a:buChar char="•"/>
              <a:defRPr/>
            </a:pPr>
            <a:r>
              <a:rPr lang="en-US" sz="3600" dirty="0">
                <a:solidFill>
                  <a:srgbClr val="0000FF"/>
                </a:solidFill>
                <a:latin typeface="Times New Roman" panose="02020603050405020304" pitchFamily="18" charset="0"/>
                <a:cs typeface="Times New Roman" panose="02020603050405020304" pitchFamily="18" charset="0"/>
              </a:rPr>
              <a:t>A predictive tool designed to predict the glass transition temperature of  polyesters.</a:t>
            </a:r>
          </a:p>
          <a:p>
            <a:pPr marL="712912" indent="-712912">
              <a:buFont typeface="Arial" pitchFamily="34" charset="0"/>
              <a:buChar char="•"/>
              <a:defRPr/>
            </a:pPr>
            <a:r>
              <a:rPr lang="en-US" sz="3600" dirty="0">
                <a:solidFill>
                  <a:srgbClr val="0000FF"/>
                </a:solidFill>
                <a:latin typeface="Times New Roman" panose="02020603050405020304" pitchFamily="18" charset="0"/>
                <a:cs typeface="Times New Roman" panose="02020603050405020304" pitchFamily="18" charset="0"/>
              </a:rPr>
              <a:t>Based on monomer unit the topological indices were calculated and used in the transfer function.</a:t>
            </a:r>
          </a:p>
          <a:p>
            <a:pPr marL="712912" indent="-712912">
              <a:buFont typeface="Arial" pitchFamily="34" charset="0"/>
              <a:buChar char="•"/>
              <a:defRPr/>
            </a:pPr>
            <a:r>
              <a:rPr lang="en-US" sz="3600" dirty="0">
                <a:solidFill>
                  <a:srgbClr val="0000FF"/>
                </a:solidFill>
                <a:latin typeface="Times New Roman" panose="02020603050405020304" pitchFamily="18" charset="0"/>
                <a:cs typeface="Times New Roman" panose="02020603050405020304" pitchFamily="18" charset="0"/>
              </a:rPr>
              <a:t>In house validation and high impact on business</a:t>
            </a:r>
            <a:endParaRPr lang="en-US" sz="3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CB68095-EC0F-44AB-8C97-02097BC357F1}"/>
              </a:ext>
            </a:extLst>
          </p:cNvPr>
          <p:cNvPicPr>
            <a:picLocks noChangeAspect="1"/>
          </p:cNvPicPr>
          <p:nvPr/>
        </p:nvPicPr>
        <p:blipFill>
          <a:blip r:embed="rId2"/>
          <a:stretch>
            <a:fillRect/>
          </a:stretch>
        </p:blipFill>
        <p:spPr>
          <a:xfrm>
            <a:off x="14458156" y="1666986"/>
            <a:ext cx="3733800" cy="3733800"/>
          </a:xfrm>
          <a:prstGeom prst="rect">
            <a:avLst/>
          </a:prstGeom>
        </p:spPr>
      </p:pic>
      <p:pic>
        <p:nvPicPr>
          <p:cNvPr id="3" name="Picture 2">
            <a:extLst>
              <a:ext uri="{FF2B5EF4-FFF2-40B4-BE49-F238E27FC236}">
                <a16:creationId xmlns:a16="http://schemas.microsoft.com/office/drawing/2014/main" id="{C30A688B-B98C-47CC-A761-0B7DFABA4282}"/>
              </a:ext>
            </a:extLst>
          </p:cNvPr>
          <p:cNvPicPr>
            <a:picLocks noChangeAspect="1"/>
          </p:cNvPicPr>
          <p:nvPr/>
        </p:nvPicPr>
        <p:blipFill>
          <a:blip r:embed="rId3"/>
          <a:stretch>
            <a:fillRect/>
          </a:stretch>
        </p:blipFill>
        <p:spPr>
          <a:xfrm>
            <a:off x="2113756" y="1993900"/>
            <a:ext cx="3219978" cy="2914878"/>
          </a:xfrm>
          <a:prstGeom prst="rect">
            <a:avLst/>
          </a:prstGeom>
        </p:spPr>
      </p:pic>
      <p:pic>
        <p:nvPicPr>
          <p:cNvPr id="5" name="Picture 4">
            <a:extLst>
              <a:ext uri="{FF2B5EF4-FFF2-40B4-BE49-F238E27FC236}">
                <a16:creationId xmlns:a16="http://schemas.microsoft.com/office/drawing/2014/main" id="{130AB80E-038D-4754-9194-34D597699080}"/>
              </a:ext>
            </a:extLst>
          </p:cNvPr>
          <p:cNvPicPr>
            <a:picLocks noChangeAspect="1"/>
          </p:cNvPicPr>
          <p:nvPr/>
        </p:nvPicPr>
        <p:blipFill>
          <a:blip r:embed="rId4"/>
          <a:stretch>
            <a:fillRect/>
          </a:stretch>
        </p:blipFill>
        <p:spPr>
          <a:xfrm>
            <a:off x="6914356" y="1936750"/>
            <a:ext cx="6709195" cy="2971800"/>
          </a:xfrm>
          <a:prstGeom prst="rect">
            <a:avLst/>
          </a:prstGeom>
        </p:spPr>
      </p:pic>
      <p:sp>
        <p:nvSpPr>
          <p:cNvPr id="7" name="TextBox 6">
            <a:extLst>
              <a:ext uri="{FF2B5EF4-FFF2-40B4-BE49-F238E27FC236}">
                <a16:creationId xmlns:a16="http://schemas.microsoft.com/office/drawing/2014/main" id="{059A1798-9546-4C7F-A2E8-6D12E6E3A059}"/>
              </a:ext>
            </a:extLst>
          </p:cNvPr>
          <p:cNvSpPr txBox="1"/>
          <p:nvPr/>
        </p:nvSpPr>
        <p:spPr>
          <a:xfrm>
            <a:off x="132556" y="10191375"/>
            <a:ext cx="5562600" cy="369332"/>
          </a:xfrm>
          <a:prstGeom prst="rect">
            <a:avLst/>
          </a:prstGeom>
          <a:noFill/>
        </p:spPr>
        <p:txBody>
          <a:bodyPr wrap="square">
            <a:spAutoFit/>
          </a:bodyPr>
          <a:lstStyle/>
          <a:p>
            <a:r>
              <a:rPr lang="en-US" altLang="en-US" sz="1800" b="1" dirty="0">
                <a:solidFill>
                  <a:srgbClr val="002060"/>
                </a:solidFill>
                <a:latin typeface="Times New Roman" panose="02020603050405020304" pitchFamily="18" charset="0"/>
                <a:cs typeface="Times New Roman" panose="02020603050405020304" pitchFamily="18" charset="0"/>
              </a:rPr>
              <a:t>Patra,</a:t>
            </a:r>
            <a:r>
              <a:rPr lang="en-US" altLang="en-US" sz="1800" i="1" dirty="0">
                <a:solidFill>
                  <a:srgbClr val="002060"/>
                </a:solidFill>
                <a:latin typeface="Times New Roman" panose="02020603050405020304" pitchFamily="18" charset="0"/>
                <a:cs typeface="Times New Roman" panose="02020603050405020304" pitchFamily="18" charset="0"/>
              </a:rPr>
              <a:t> </a:t>
            </a:r>
            <a:r>
              <a:rPr lang="en-US" sz="1800" i="1" dirty="0">
                <a:solidFill>
                  <a:srgbClr val="002060"/>
                </a:solidFill>
                <a:effectLst/>
                <a:latin typeface="Times New Roman" panose="02020603050405020304" pitchFamily="18" charset="0"/>
                <a:ea typeface="Times New Roman" panose="02020603050405020304" pitchFamily="18" charset="0"/>
              </a:rPr>
              <a:t>GE Plastic (confidential)</a:t>
            </a:r>
            <a:endParaRPr lang="en-IN" sz="1800" i="1" dirty="0">
              <a:solidFill>
                <a:srgbClr val="002060"/>
              </a:solidFill>
              <a:effectLst/>
              <a:latin typeface="Courier New" panose="02070309020205020404" pitchFamily="49" charset="0"/>
              <a:ea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G:\C8H18-isomers.jpg">
            <a:extLst>
              <a:ext uri="{FF2B5EF4-FFF2-40B4-BE49-F238E27FC236}">
                <a16:creationId xmlns:a16="http://schemas.microsoft.com/office/drawing/2014/main" id="{7E81CCA9-4603-4965-8B84-69E4C4E0BD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25672" y="963284"/>
            <a:ext cx="8809648" cy="9730116"/>
          </a:xfrm>
          <a:noFill/>
        </p:spPr>
      </p:pic>
      <p:sp>
        <p:nvSpPr>
          <p:cNvPr id="26627" name="Rectangle 1">
            <a:extLst>
              <a:ext uri="{FF2B5EF4-FFF2-40B4-BE49-F238E27FC236}">
                <a16:creationId xmlns:a16="http://schemas.microsoft.com/office/drawing/2014/main" id="{0B075787-5324-4A9C-9F5F-0ABC3C6850D5}"/>
              </a:ext>
            </a:extLst>
          </p:cNvPr>
          <p:cNvSpPr>
            <a:spLocks noGrp="1" noChangeArrowheads="1"/>
          </p:cNvSpPr>
          <p:nvPr>
            <p:ph type="title"/>
          </p:nvPr>
        </p:nvSpPr>
        <p:spPr>
          <a:xfrm>
            <a:off x="7889689" y="-72949"/>
            <a:ext cx="4500139" cy="1036233"/>
          </a:xfrm>
        </p:spPr>
        <p:txBody>
          <a:bodyPr lIns="140333" tIns="72973" rIns="140333" bIns="72973"/>
          <a:lstStyle/>
          <a:p>
            <a:pPr>
              <a:buSzPct val="45000"/>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pPr>
            <a:r>
              <a:rPr lang="en-US" altLang="en-US" sz="4800" b="1" dirty="0">
                <a:solidFill>
                  <a:srgbClr val="C00000"/>
                </a:solidFill>
                <a:latin typeface="Times New Roman" panose="02020603050405020304" pitchFamily="18" charset="0"/>
                <a:cs typeface="Times New Roman" panose="02020603050405020304" pitchFamily="18" charset="0"/>
              </a:rPr>
              <a:t>Octane Isomers  </a:t>
            </a:r>
            <a:endParaRPr lang="hr-HR" altLang="en-US" sz="4800" b="1" dirty="0">
              <a:solidFill>
                <a:srgbClr val="C00000"/>
              </a:solidFill>
              <a:latin typeface="Times New Roman" panose="02020603050405020304" pitchFamily="18" charset="0"/>
              <a:cs typeface="Times New Roman" panose="02020603050405020304" pitchFamily="18" charset="0"/>
            </a:endParaRPr>
          </a:p>
        </p:txBody>
      </p:sp>
      <p:sp>
        <p:nvSpPr>
          <p:cNvPr id="26634" name="Rectangle 39">
            <a:extLst>
              <a:ext uri="{FF2B5EF4-FFF2-40B4-BE49-F238E27FC236}">
                <a16:creationId xmlns:a16="http://schemas.microsoft.com/office/drawing/2014/main" id="{7B92A7E1-007D-4E90-BBAB-770DACA303F0}"/>
              </a:ext>
            </a:extLst>
          </p:cNvPr>
          <p:cNvSpPr>
            <a:spLocks noChangeArrowheads="1"/>
          </p:cNvSpPr>
          <p:nvPr/>
        </p:nvSpPr>
        <p:spPr bwMode="auto">
          <a:xfrm>
            <a:off x="9940558" y="9602607"/>
            <a:ext cx="8628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200" dirty="0">
                <a:solidFill>
                  <a:srgbClr val="002060"/>
                </a:solidFill>
                <a:latin typeface="Times New Roman" panose="02020603050405020304" pitchFamily="18" charset="0"/>
                <a:cs typeface="Times New Roman" panose="02020603050405020304" pitchFamily="18" charset="0"/>
              </a:rPr>
              <a:t>**</a:t>
            </a:r>
            <a:r>
              <a:rPr lang="en-US" altLang="en-US" sz="2400" i="1" dirty="0" err="1">
                <a:solidFill>
                  <a:srgbClr val="002060"/>
                </a:solidFill>
                <a:latin typeface="Times New Roman" panose="02020603050405020304" pitchFamily="18" charset="0"/>
                <a:cs typeface="Times New Roman" panose="02020603050405020304" pitchFamily="18" charset="0"/>
              </a:rPr>
              <a:t>H.Narumi</a:t>
            </a:r>
            <a:r>
              <a:rPr lang="en-US" altLang="en-US" sz="2400" i="1" dirty="0">
                <a:solidFill>
                  <a:srgbClr val="002060"/>
                </a:solidFill>
                <a:latin typeface="Times New Roman" panose="02020603050405020304" pitchFamily="18" charset="0"/>
                <a:cs typeface="Times New Roman" panose="02020603050405020304" pitchFamily="18" charset="0"/>
              </a:rPr>
              <a:t> and </a:t>
            </a:r>
            <a:r>
              <a:rPr lang="en-US" altLang="en-US" sz="2400" i="1" dirty="0" err="1">
                <a:solidFill>
                  <a:srgbClr val="002060"/>
                </a:solidFill>
                <a:latin typeface="Times New Roman" panose="02020603050405020304" pitchFamily="18" charset="0"/>
                <a:cs typeface="Times New Roman" panose="02020603050405020304" pitchFamily="18" charset="0"/>
              </a:rPr>
              <a:t>H.Hosoya</a:t>
            </a:r>
            <a:r>
              <a:rPr lang="en-US" altLang="en-US" sz="2400" i="1" dirty="0">
                <a:solidFill>
                  <a:srgbClr val="002060"/>
                </a:solidFill>
                <a:latin typeface="Times New Roman" panose="02020603050405020304" pitchFamily="18" charset="0"/>
                <a:cs typeface="Times New Roman" panose="02020603050405020304" pitchFamily="18" charset="0"/>
              </a:rPr>
              <a:t>, Bull. Chem. Soc. </a:t>
            </a:r>
            <a:r>
              <a:rPr lang="en-US" altLang="en-US" sz="2400" i="1" dirty="0" err="1">
                <a:solidFill>
                  <a:srgbClr val="002060"/>
                </a:solidFill>
                <a:latin typeface="Times New Roman" panose="02020603050405020304" pitchFamily="18" charset="0"/>
                <a:cs typeface="Times New Roman" panose="02020603050405020304" pitchFamily="18" charset="0"/>
              </a:rPr>
              <a:t>Jpn</a:t>
            </a:r>
            <a:r>
              <a:rPr lang="en-US" altLang="en-US" sz="2400" i="1" dirty="0">
                <a:solidFill>
                  <a:srgbClr val="002060"/>
                </a:solidFill>
                <a:latin typeface="Times New Roman" panose="02020603050405020304" pitchFamily="18" charset="0"/>
                <a:cs typeface="Times New Roman" panose="02020603050405020304" pitchFamily="18" charset="0"/>
              </a:rPr>
              <a:t>., 53, 1228 (1980)</a:t>
            </a:r>
          </a:p>
        </p:txBody>
      </p:sp>
      <p:grpSp>
        <p:nvGrpSpPr>
          <p:cNvPr id="10" name="Group 9">
            <a:extLst>
              <a:ext uri="{FF2B5EF4-FFF2-40B4-BE49-F238E27FC236}">
                <a16:creationId xmlns:a16="http://schemas.microsoft.com/office/drawing/2014/main" id="{DC9B9565-732A-4553-BA05-CA669DD68578}"/>
              </a:ext>
            </a:extLst>
          </p:cNvPr>
          <p:cNvGrpSpPr/>
          <p:nvPr/>
        </p:nvGrpSpPr>
        <p:grpSpPr>
          <a:xfrm>
            <a:off x="10267156" y="1592029"/>
            <a:ext cx="7425973" cy="7072001"/>
            <a:chOff x="8851670" y="2195613"/>
            <a:chExt cx="7425973" cy="7072001"/>
          </a:xfrm>
        </p:grpSpPr>
        <p:grpSp>
          <p:nvGrpSpPr>
            <p:cNvPr id="8" name="Group 7">
              <a:extLst>
                <a:ext uri="{FF2B5EF4-FFF2-40B4-BE49-F238E27FC236}">
                  <a16:creationId xmlns:a16="http://schemas.microsoft.com/office/drawing/2014/main" id="{F08D910F-D45E-4EE8-BBB3-559B6963F058}"/>
                </a:ext>
              </a:extLst>
            </p:cNvPr>
            <p:cNvGrpSpPr/>
            <p:nvPr/>
          </p:nvGrpSpPr>
          <p:grpSpPr>
            <a:xfrm>
              <a:off x="8911079" y="2195613"/>
              <a:ext cx="7366564" cy="7072001"/>
              <a:chOff x="8911079" y="2195613"/>
              <a:chExt cx="7366564" cy="7072001"/>
            </a:xfrm>
          </p:grpSpPr>
          <p:grpSp>
            <p:nvGrpSpPr>
              <p:cNvPr id="26628" name="Group 40">
                <a:extLst>
                  <a:ext uri="{FF2B5EF4-FFF2-40B4-BE49-F238E27FC236}">
                    <a16:creationId xmlns:a16="http://schemas.microsoft.com/office/drawing/2014/main" id="{C7DE1A88-B993-45DD-8D16-CF12EDBA9AFE}"/>
                  </a:ext>
                </a:extLst>
              </p:cNvPr>
              <p:cNvGrpSpPr>
                <a:grpSpLocks/>
              </p:cNvGrpSpPr>
              <p:nvPr/>
            </p:nvGrpSpPr>
            <p:grpSpPr bwMode="auto">
              <a:xfrm>
                <a:off x="11643836" y="6591789"/>
                <a:ext cx="2732758" cy="2675825"/>
                <a:chOff x="7086600" y="762000"/>
                <a:chExt cx="1752600" cy="1716314"/>
              </a:xfrm>
            </p:grpSpPr>
            <p:sp>
              <p:nvSpPr>
                <p:cNvPr id="3" name="Rectangle 2">
                  <a:extLst>
                    <a:ext uri="{FF2B5EF4-FFF2-40B4-BE49-F238E27FC236}">
                      <a16:creationId xmlns:a16="http://schemas.microsoft.com/office/drawing/2014/main" id="{DF4D292D-EA98-4086-9E46-099A72689815}"/>
                    </a:ext>
                  </a:extLst>
                </p:cNvPr>
                <p:cNvSpPr/>
                <p:nvPr/>
              </p:nvSpPr>
              <p:spPr>
                <a:xfrm>
                  <a:off x="7086600" y="762000"/>
                  <a:ext cx="1752600" cy="171631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grpSp>
              <p:nvGrpSpPr>
                <p:cNvPr id="2" name="Group 1">
                  <a:extLst>
                    <a:ext uri="{FF2B5EF4-FFF2-40B4-BE49-F238E27FC236}">
                      <a16:creationId xmlns:a16="http://schemas.microsoft.com/office/drawing/2014/main" id="{00231D68-EC80-4AD0-B3A2-717B90E12CB1}"/>
                    </a:ext>
                  </a:extLst>
                </p:cNvPr>
                <p:cNvGrpSpPr/>
                <p:nvPr/>
              </p:nvGrpSpPr>
              <p:grpSpPr>
                <a:xfrm>
                  <a:off x="7086600" y="838200"/>
                  <a:ext cx="1600200" cy="1640114"/>
                  <a:chOff x="7086600" y="838200"/>
                  <a:chExt cx="1600200" cy="1640114"/>
                </a:xfrm>
                <a:noFill/>
              </p:grpSpPr>
              <p:pic>
                <p:nvPicPr>
                  <p:cNvPr id="5" name="Picture 3" descr="G:\octane.png">
                    <a:extLst>
                      <a:ext uri="{FF2B5EF4-FFF2-40B4-BE49-F238E27FC236}">
                        <a16:creationId xmlns:a16="http://schemas.microsoft.com/office/drawing/2014/main" id="{05499BEC-3C79-4A5F-B2CA-57ED7D7223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2" t="48222" r="68173" b="42315"/>
                  <a:stretch/>
                </p:blipFill>
                <p:spPr bwMode="auto">
                  <a:xfrm>
                    <a:off x="7391400" y="838200"/>
                    <a:ext cx="1237343" cy="5696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3" descr="G:\octane.png">
                    <a:extLst>
                      <a:ext uri="{FF2B5EF4-FFF2-40B4-BE49-F238E27FC236}">
                        <a16:creationId xmlns:a16="http://schemas.microsoft.com/office/drawing/2014/main" id="{79A37CDA-75E8-4944-8D8E-D654D7C5F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119" r="68513"/>
                  <a:stretch/>
                </p:blipFill>
                <p:spPr bwMode="auto">
                  <a:xfrm>
                    <a:off x="7511143" y="1219200"/>
                    <a:ext cx="1175657" cy="6721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3" descr="G:\octane.png">
                    <a:extLst>
                      <a:ext uri="{FF2B5EF4-FFF2-40B4-BE49-F238E27FC236}">
                        <a16:creationId xmlns:a16="http://schemas.microsoft.com/office/drawing/2014/main" id="{D590D6FE-446F-4C14-9C5E-C045DCF2AD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710" t="67661" b="22078"/>
                  <a:stretch/>
                </p:blipFill>
                <p:spPr bwMode="auto">
                  <a:xfrm>
                    <a:off x="7086600" y="1897742"/>
                    <a:ext cx="1429657" cy="5805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grpSp>
            <p:nvGrpSpPr>
              <p:cNvPr id="26629" name="Group 7">
                <a:extLst>
                  <a:ext uri="{FF2B5EF4-FFF2-40B4-BE49-F238E27FC236}">
                    <a16:creationId xmlns:a16="http://schemas.microsoft.com/office/drawing/2014/main" id="{99D42BB8-2885-4DFB-B1B7-DFB9D900C360}"/>
                  </a:ext>
                </a:extLst>
              </p:cNvPr>
              <p:cNvGrpSpPr>
                <a:grpSpLocks/>
              </p:cNvGrpSpPr>
              <p:nvPr/>
            </p:nvGrpSpPr>
            <p:grpSpPr bwMode="auto">
              <a:xfrm>
                <a:off x="14376594" y="7287355"/>
                <a:ext cx="1901049" cy="1324299"/>
                <a:chOff x="7086600" y="5715000"/>
                <a:chExt cx="1219200" cy="849086"/>
              </a:xfrm>
            </p:grpSpPr>
            <p:sp>
              <p:nvSpPr>
                <p:cNvPr id="4" name="Rectangle 3">
                  <a:extLst>
                    <a:ext uri="{FF2B5EF4-FFF2-40B4-BE49-F238E27FC236}">
                      <a16:creationId xmlns:a16="http://schemas.microsoft.com/office/drawing/2014/main" id="{541113DD-BE49-4C6F-A078-4455259CCF39}"/>
                    </a:ext>
                  </a:extLst>
                </p:cNvPr>
                <p:cNvSpPr/>
                <p:nvPr/>
              </p:nvSpPr>
              <p:spPr>
                <a:xfrm>
                  <a:off x="7162800" y="5715000"/>
                  <a:ext cx="1143000" cy="837976"/>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pic>
              <p:nvPicPr>
                <p:cNvPr id="26661" name="Picture 3" descr="G:\octane.png">
                  <a:extLst>
                    <a:ext uri="{FF2B5EF4-FFF2-40B4-BE49-F238E27FC236}">
                      <a16:creationId xmlns:a16="http://schemas.microsoft.com/office/drawing/2014/main" id="{D4134312-EAAD-4578-AF18-F3FD1D9D1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5306" t="87686" r="7581"/>
                <a:stretch>
                  <a:fillRect/>
                </a:stretch>
              </p:blipFill>
              <p:spPr bwMode="auto">
                <a:xfrm>
                  <a:off x="7086600" y="5867400"/>
                  <a:ext cx="1012371" cy="69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0" name="Group 11">
                <a:extLst>
                  <a:ext uri="{FF2B5EF4-FFF2-40B4-BE49-F238E27FC236}">
                    <a16:creationId xmlns:a16="http://schemas.microsoft.com/office/drawing/2014/main" id="{6422A93F-9404-414A-BBB3-918EA4446D17}"/>
                  </a:ext>
                </a:extLst>
              </p:cNvPr>
              <p:cNvGrpSpPr>
                <a:grpSpLocks/>
              </p:cNvGrpSpPr>
              <p:nvPr/>
            </p:nvGrpSpPr>
            <p:grpSpPr bwMode="auto">
              <a:xfrm>
                <a:off x="8911079" y="2720336"/>
                <a:ext cx="2965440" cy="1069340"/>
                <a:chOff x="6328228" y="2659034"/>
                <a:chExt cx="1901372" cy="685800"/>
              </a:xfrm>
            </p:grpSpPr>
            <p:sp>
              <p:nvSpPr>
                <p:cNvPr id="9" name="Rectangle 8">
                  <a:extLst>
                    <a:ext uri="{FF2B5EF4-FFF2-40B4-BE49-F238E27FC236}">
                      <a16:creationId xmlns:a16="http://schemas.microsoft.com/office/drawing/2014/main" id="{86F60413-0D08-41C3-92D9-BA82E8F4F55B}"/>
                    </a:ext>
                  </a:extLst>
                </p:cNvPr>
                <p:cNvSpPr/>
                <p:nvPr/>
              </p:nvSpPr>
              <p:spPr>
                <a:xfrm>
                  <a:off x="6328228" y="2659034"/>
                  <a:ext cx="1771227" cy="6858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pic>
              <p:nvPicPr>
                <p:cNvPr id="26659" name="Picture 3" descr="G:\octane.png">
                  <a:extLst>
                    <a:ext uri="{FF2B5EF4-FFF2-40B4-BE49-F238E27FC236}">
                      <a16:creationId xmlns:a16="http://schemas.microsoft.com/office/drawing/2014/main" id="{5CFF5722-A8CC-4D77-9995-AA4B894C8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000" b="92624"/>
                <a:stretch>
                  <a:fillRect/>
                </a:stretch>
              </p:blipFill>
              <p:spPr bwMode="auto">
                <a:xfrm>
                  <a:off x="6362700" y="2783114"/>
                  <a:ext cx="1866900" cy="41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1" name="Group 30">
                <a:extLst>
                  <a:ext uri="{FF2B5EF4-FFF2-40B4-BE49-F238E27FC236}">
                    <a16:creationId xmlns:a16="http://schemas.microsoft.com/office/drawing/2014/main" id="{120BFE71-A292-4DD7-831B-49A08CC7B677}"/>
                  </a:ext>
                </a:extLst>
              </p:cNvPr>
              <p:cNvGrpSpPr>
                <a:grpSpLocks/>
              </p:cNvGrpSpPr>
              <p:nvPr/>
            </p:nvGrpSpPr>
            <p:grpSpPr bwMode="auto">
              <a:xfrm>
                <a:off x="8985339" y="4492715"/>
                <a:ext cx="2420867" cy="4299637"/>
                <a:chOff x="4800600" y="1749196"/>
                <a:chExt cx="1553027" cy="2880861"/>
              </a:xfrm>
            </p:grpSpPr>
            <p:sp>
              <p:nvSpPr>
                <p:cNvPr id="21" name="Rectangle 20">
                  <a:extLst>
                    <a:ext uri="{FF2B5EF4-FFF2-40B4-BE49-F238E27FC236}">
                      <a16:creationId xmlns:a16="http://schemas.microsoft.com/office/drawing/2014/main" id="{5673898D-A457-41B2-8310-5F84905B8198}"/>
                    </a:ext>
                  </a:extLst>
                </p:cNvPr>
                <p:cNvSpPr/>
                <p:nvPr/>
              </p:nvSpPr>
              <p:spPr>
                <a:xfrm>
                  <a:off x="4800600" y="1749196"/>
                  <a:ext cx="1553027" cy="270671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grpSp>
              <p:nvGrpSpPr>
                <p:cNvPr id="26654" name="Group 19">
                  <a:extLst>
                    <a:ext uri="{FF2B5EF4-FFF2-40B4-BE49-F238E27FC236}">
                      <a16:creationId xmlns:a16="http://schemas.microsoft.com/office/drawing/2014/main" id="{090BBAC8-5BD7-4A46-808A-CA1D7EAF60DC}"/>
                    </a:ext>
                  </a:extLst>
                </p:cNvPr>
                <p:cNvGrpSpPr>
                  <a:grpSpLocks/>
                </p:cNvGrpSpPr>
                <p:nvPr/>
              </p:nvGrpSpPr>
              <p:grpSpPr bwMode="auto">
                <a:xfrm>
                  <a:off x="4800600" y="2010748"/>
                  <a:ext cx="1447800" cy="2619309"/>
                  <a:chOff x="6172200" y="3705291"/>
                  <a:chExt cx="1447800" cy="2619309"/>
                </a:xfrm>
              </p:grpSpPr>
              <p:pic>
                <p:nvPicPr>
                  <p:cNvPr id="26655" name="Picture 3" descr="G:\octane.png">
                    <a:extLst>
                      <a:ext uri="{FF2B5EF4-FFF2-40B4-BE49-F238E27FC236}">
                        <a16:creationId xmlns:a16="http://schemas.microsoft.com/office/drawing/2014/main" id="{D4DC73E4-5320-4CDB-9326-1CB786C1A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476" r="61224" b="54698"/>
                  <a:stretch>
                    <a:fillRect/>
                  </a:stretch>
                </p:blipFill>
                <p:spPr bwMode="auto">
                  <a:xfrm>
                    <a:off x="6172200" y="3705291"/>
                    <a:ext cx="1447800" cy="1857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6" name="Picture 3" descr="G:\octane.png">
                    <a:extLst>
                      <a:ext uri="{FF2B5EF4-FFF2-40B4-BE49-F238E27FC236}">
                        <a16:creationId xmlns:a16="http://schemas.microsoft.com/office/drawing/2014/main" id="{DE62E285-B24F-48D7-9A61-FB3D98E3A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 t="9933" r="69388" b="75076"/>
                  <a:stretch>
                    <a:fillRect/>
                  </a:stretch>
                </p:blipFill>
                <p:spPr bwMode="auto">
                  <a:xfrm>
                    <a:off x="6172200" y="5476422"/>
                    <a:ext cx="1143000" cy="84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a16="http://schemas.microsoft.com/office/drawing/2014/main" id="{4B904AB6-4E4D-4165-A56C-BF83AA90E6D6}"/>
                      </a:ext>
                    </a:extLst>
                  </p:cNvPr>
                  <p:cNvCxnSpPr>
                    <a:endCxn id="26656" idx="0"/>
                  </p:cNvCxnSpPr>
                  <p:nvPr/>
                </p:nvCxnSpPr>
                <p:spPr>
                  <a:xfrm flipV="1">
                    <a:off x="6477089" y="5477093"/>
                    <a:ext cx="266778" cy="162536"/>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26632" name="Group 38">
                <a:extLst>
                  <a:ext uri="{FF2B5EF4-FFF2-40B4-BE49-F238E27FC236}">
                    <a16:creationId xmlns:a16="http://schemas.microsoft.com/office/drawing/2014/main" id="{5CADA35F-09B2-4EBD-9F10-06702637B049}"/>
                  </a:ext>
                </a:extLst>
              </p:cNvPr>
              <p:cNvGrpSpPr>
                <a:grpSpLocks/>
              </p:cNvGrpSpPr>
              <p:nvPr/>
            </p:nvGrpSpPr>
            <p:grpSpPr bwMode="auto">
              <a:xfrm>
                <a:off x="14495410" y="2314430"/>
                <a:ext cx="1782233" cy="4576873"/>
                <a:chOff x="7467600" y="2703286"/>
                <a:chExt cx="1143000" cy="2935514"/>
              </a:xfrm>
            </p:grpSpPr>
            <p:sp>
              <p:nvSpPr>
                <p:cNvPr id="29" name="Rectangle 28">
                  <a:extLst>
                    <a:ext uri="{FF2B5EF4-FFF2-40B4-BE49-F238E27FC236}">
                      <a16:creationId xmlns:a16="http://schemas.microsoft.com/office/drawing/2014/main" id="{39E4B7C6-8AE1-4C34-BA62-F660ADDF4F19}"/>
                    </a:ext>
                  </a:extLst>
                </p:cNvPr>
                <p:cNvSpPr/>
                <p:nvPr/>
              </p:nvSpPr>
              <p:spPr>
                <a:xfrm>
                  <a:off x="7467600" y="2703286"/>
                  <a:ext cx="1143000" cy="2935514"/>
                </a:xfrm>
                <a:prstGeom prst="rect">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grpSp>
              <p:nvGrpSpPr>
                <p:cNvPr id="28" name="Group 27">
                  <a:extLst>
                    <a:ext uri="{FF2B5EF4-FFF2-40B4-BE49-F238E27FC236}">
                      <a16:creationId xmlns:a16="http://schemas.microsoft.com/office/drawing/2014/main" id="{D99BF591-5269-4365-AA82-CE4C01CFA105}"/>
                    </a:ext>
                  </a:extLst>
                </p:cNvPr>
                <p:cNvGrpSpPr/>
                <p:nvPr/>
              </p:nvGrpSpPr>
              <p:grpSpPr>
                <a:xfrm>
                  <a:off x="7543800" y="2743200"/>
                  <a:ext cx="845457" cy="2743200"/>
                  <a:chOff x="228600" y="1447800"/>
                  <a:chExt cx="845457" cy="2743200"/>
                </a:xfrm>
                <a:solidFill>
                  <a:srgbClr val="00FFFF"/>
                </a:solidFill>
              </p:grpSpPr>
              <p:pic>
                <p:nvPicPr>
                  <p:cNvPr id="25" name="Picture 3" descr="G:\octane.png">
                    <a:extLst>
                      <a:ext uri="{FF2B5EF4-FFF2-40B4-BE49-F238E27FC236}">
                        <a16:creationId xmlns:a16="http://schemas.microsoft.com/office/drawing/2014/main" id="{3F984AD8-F596-44C3-85A9-03E1FA8C0D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46" t="9981" r="6026" b="54561"/>
                  <a:stretch/>
                </p:blipFill>
                <p:spPr bwMode="auto">
                  <a:xfrm>
                    <a:off x="228600" y="1447800"/>
                    <a:ext cx="841829" cy="2006147"/>
                  </a:xfrm>
                  <a:prstGeom prst="rect">
                    <a:avLst/>
                  </a:prstGeom>
                  <a:grpFill/>
                  <a:ln w="9525">
                    <a:noFill/>
                    <a:miter lim="800000"/>
                    <a:headEnd/>
                    <a:tailEnd/>
                  </a:ln>
                </p:spPr>
              </p:pic>
              <p:pic>
                <p:nvPicPr>
                  <p:cNvPr id="26" name="Picture 3" descr="G:\octane.png">
                    <a:extLst>
                      <a:ext uri="{FF2B5EF4-FFF2-40B4-BE49-F238E27FC236}">
                        <a16:creationId xmlns:a16="http://schemas.microsoft.com/office/drawing/2014/main" id="{0129AA34-D869-4212-AE70-CE8DB9C9A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696" r="77357"/>
                  <a:stretch/>
                </p:blipFill>
                <p:spPr bwMode="auto">
                  <a:xfrm>
                    <a:off x="228600" y="3551464"/>
                    <a:ext cx="845457" cy="639536"/>
                  </a:xfrm>
                  <a:prstGeom prst="rect">
                    <a:avLst/>
                  </a:prstGeom>
                  <a:grpFill/>
                  <a:ln w="9525">
                    <a:noFill/>
                    <a:miter lim="800000"/>
                    <a:headEnd/>
                    <a:tailEnd/>
                  </a:ln>
                </p:spPr>
              </p:pic>
              <p:cxnSp>
                <p:nvCxnSpPr>
                  <p:cNvPr id="27" name="Straight Connector 26">
                    <a:extLst>
                      <a:ext uri="{FF2B5EF4-FFF2-40B4-BE49-F238E27FC236}">
                        <a16:creationId xmlns:a16="http://schemas.microsoft.com/office/drawing/2014/main" id="{97EE8FF2-B822-47AF-9C4F-D8A984F36B6E}"/>
                      </a:ext>
                    </a:extLst>
                  </p:cNvPr>
                  <p:cNvCxnSpPr/>
                  <p:nvPr/>
                </p:nvCxnSpPr>
                <p:spPr>
                  <a:xfrm>
                    <a:off x="228600" y="3637643"/>
                    <a:ext cx="266700" cy="172357"/>
                  </a:xfrm>
                  <a:prstGeom prst="line">
                    <a:avLst/>
                  </a:prstGeom>
                  <a:grpFill/>
                  <a:ln w="19050">
                    <a:noFill/>
                  </a:ln>
                </p:spPr>
                <p:style>
                  <a:lnRef idx="1">
                    <a:schemeClr val="dk1"/>
                  </a:lnRef>
                  <a:fillRef idx="0">
                    <a:schemeClr val="dk1"/>
                  </a:fillRef>
                  <a:effectRef idx="0">
                    <a:schemeClr val="dk1"/>
                  </a:effectRef>
                  <a:fontRef idx="minor">
                    <a:schemeClr val="tx1"/>
                  </a:fontRef>
                </p:style>
              </p:cxnSp>
            </p:grpSp>
          </p:grpSp>
          <p:grpSp>
            <p:nvGrpSpPr>
              <p:cNvPr id="26633" name="Group 41">
                <a:extLst>
                  <a:ext uri="{FF2B5EF4-FFF2-40B4-BE49-F238E27FC236}">
                    <a16:creationId xmlns:a16="http://schemas.microsoft.com/office/drawing/2014/main" id="{66988AAA-535F-4954-849B-10866A5CC44D}"/>
                  </a:ext>
                </a:extLst>
              </p:cNvPr>
              <p:cNvGrpSpPr>
                <a:grpSpLocks/>
              </p:cNvGrpSpPr>
              <p:nvPr/>
            </p:nvGrpSpPr>
            <p:grpSpPr bwMode="auto">
              <a:xfrm>
                <a:off x="12000284" y="2195613"/>
                <a:ext cx="2302051" cy="4304588"/>
                <a:chOff x="4876800" y="4038600"/>
                <a:chExt cx="1476827" cy="2761342"/>
              </a:xfrm>
            </p:grpSpPr>
            <p:sp>
              <p:nvSpPr>
                <p:cNvPr id="37" name="Rectangle 36">
                  <a:extLst>
                    <a:ext uri="{FF2B5EF4-FFF2-40B4-BE49-F238E27FC236}">
                      <a16:creationId xmlns:a16="http://schemas.microsoft.com/office/drawing/2014/main" id="{91974A4E-23A1-4A3C-AAB4-8FD7C6CF8570}"/>
                    </a:ext>
                  </a:extLst>
                </p:cNvPr>
                <p:cNvSpPr/>
                <p:nvPr/>
              </p:nvSpPr>
              <p:spPr>
                <a:xfrm>
                  <a:off x="4876800" y="4170394"/>
                  <a:ext cx="1476827" cy="2535862"/>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7"/>
                </a:p>
              </p:txBody>
            </p:sp>
            <p:grpSp>
              <p:nvGrpSpPr>
                <p:cNvPr id="26644" name="Group 33">
                  <a:extLst>
                    <a:ext uri="{FF2B5EF4-FFF2-40B4-BE49-F238E27FC236}">
                      <a16:creationId xmlns:a16="http://schemas.microsoft.com/office/drawing/2014/main" id="{1A9F9F6F-53CB-42DF-A570-DE2D94C80D31}"/>
                    </a:ext>
                  </a:extLst>
                </p:cNvPr>
                <p:cNvGrpSpPr>
                  <a:grpSpLocks/>
                </p:cNvGrpSpPr>
                <p:nvPr/>
              </p:nvGrpSpPr>
              <p:grpSpPr bwMode="auto">
                <a:xfrm>
                  <a:off x="4876800" y="4038600"/>
                  <a:ext cx="1371600" cy="2761342"/>
                  <a:chOff x="4876800" y="4038600"/>
                  <a:chExt cx="1371600" cy="2761342"/>
                </a:xfrm>
              </p:grpSpPr>
              <p:grpSp>
                <p:nvGrpSpPr>
                  <p:cNvPr id="26645" name="Group 31">
                    <a:extLst>
                      <a:ext uri="{FF2B5EF4-FFF2-40B4-BE49-F238E27FC236}">
                        <a16:creationId xmlns:a16="http://schemas.microsoft.com/office/drawing/2014/main" id="{D97CC8BD-DC9A-4466-BEFF-702FF4C4DA46}"/>
                      </a:ext>
                    </a:extLst>
                  </p:cNvPr>
                  <p:cNvGrpSpPr>
                    <a:grpSpLocks/>
                  </p:cNvGrpSpPr>
                  <p:nvPr/>
                </p:nvGrpSpPr>
                <p:grpSpPr bwMode="auto">
                  <a:xfrm>
                    <a:off x="4876800" y="4038600"/>
                    <a:ext cx="1371600" cy="2271486"/>
                    <a:chOff x="4572000" y="4510314"/>
                    <a:chExt cx="1371600" cy="2271486"/>
                  </a:xfrm>
                </p:grpSpPr>
                <p:pic>
                  <p:nvPicPr>
                    <p:cNvPr id="26649" name="Picture 3" descr="G:\octane.png">
                      <a:extLst>
                        <a:ext uri="{FF2B5EF4-FFF2-40B4-BE49-F238E27FC236}">
                          <a16:creationId xmlns:a16="http://schemas.microsoft.com/office/drawing/2014/main" id="{87C414AA-C4E0-4668-A6C9-6BD27A0B8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6581" r="66667" b="10007"/>
                    <a:stretch>
                      <a:fillRect/>
                    </a:stretch>
                  </p:blipFill>
                  <p:spPr bwMode="auto">
                    <a:xfrm>
                      <a:off x="4876800" y="4510314"/>
                      <a:ext cx="1066800" cy="189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0" name="Picture 3" descr="G:\octane.png">
                      <a:extLst>
                        <a:ext uri="{FF2B5EF4-FFF2-40B4-BE49-F238E27FC236}">
                          <a16:creationId xmlns:a16="http://schemas.microsoft.com/office/drawing/2014/main" id="{081BD196-E5B1-4580-A434-ED3CF4B0E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5306" t="52637" b="34567"/>
                    <a:stretch>
                      <a:fillRect/>
                    </a:stretch>
                  </p:blipFill>
                  <p:spPr bwMode="auto">
                    <a:xfrm>
                      <a:off x="4572000" y="6057900"/>
                      <a:ext cx="12954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46" name="Group 32">
                    <a:extLst>
                      <a:ext uri="{FF2B5EF4-FFF2-40B4-BE49-F238E27FC236}">
                        <a16:creationId xmlns:a16="http://schemas.microsoft.com/office/drawing/2014/main" id="{4FF96F4B-2D6E-42E9-B056-3B5F16337F2C}"/>
                      </a:ext>
                    </a:extLst>
                  </p:cNvPr>
                  <p:cNvGrpSpPr>
                    <a:grpSpLocks/>
                  </p:cNvGrpSpPr>
                  <p:nvPr/>
                </p:nvGrpSpPr>
                <p:grpSpPr bwMode="auto">
                  <a:xfrm>
                    <a:off x="5109029" y="6019800"/>
                    <a:ext cx="1139371" cy="780142"/>
                    <a:chOff x="232229" y="5925458"/>
                    <a:chExt cx="1139371" cy="780142"/>
                  </a:xfrm>
                </p:grpSpPr>
                <p:pic>
                  <p:nvPicPr>
                    <p:cNvPr id="26647" name="Picture 3" descr="G:\octane.png">
                      <a:extLst>
                        <a:ext uri="{FF2B5EF4-FFF2-40B4-BE49-F238E27FC236}">
                          <a16:creationId xmlns:a16="http://schemas.microsoft.com/office/drawing/2014/main" id="{18089676-09D5-41E0-BC9E-59210B972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1181" r="69485" b="65031"/>
                    <a:stretch>
                      <a:fillRect/>
                    </a:stretch>
                  </p:blipFill>
                  <p:spPr bwMode="auto">
                    <a:xfrm>
                      <a:off x="232229" y="5925458"/>
                      <a:ext cx="1139371" cy="780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Connector 37">
                      <a:extLst>
                        <a:ext uri="{FF2B5EF4-FFF2-40B4-BE49-F238E27FC236}">
                          <a16:creationId xmlns:a16="http://schemas.microsoft.com/office/drawing/2014/main" id="{AEA00180-2444-47F2-9E00-71A3539B1DD1}"/>
                        </a:ext>
                      </a:extLst>
                    </p:cNvPr>
                    <p:cNvCxnSpPr/>
                    <p:nvPr/>
                  </p:nvCxnSpPr>
                  <p:spPr>
                    <a:xfrm flipV="1">
                      <a:off x="952792" y="6086323"/>
                      <a:ext cx="266782" cy="161965"/>
                    </a:xfrm>
                    <a:prstGeom prst="line">
                      <a:avLst/>
                    </a:prstGeom>
                    <a:ln w="19050"/>
                  </p:spPr>
                  <p:style>
                    <a:lnRef idx="1">
                      <a:schemeClr val="dk1"/>
                    </a:lnRef>
                    <a:fillRef idx="0">
                      <a:schemeClr val="dk1"/>
                    </a:fillRef>
                    <a:effectRef idx="0">
                      <a:schemeClr val="dk1"/>
                    </a:effectRef>
                    <a:fontRef idx="minor">
                      <a:schemeClr val="tx1"/>
                    </a:fontRef>
                  </p:style>
                </p:cxnSp>
              </p:grpSp>
            </p:grpSp>
          </p:grpSp>
        </p:grpSp>
        <p:sp>
          <p:nvSpPr>
            <p:cNvPr id="26635" name="TextBox 42">
              <a:extLst>
                <a:ext uri="{FF2B5EF4-FFF2-40B4-BE49-F238E27FC236}">
                  <a16:creationId xmlns:a16="http://schemas.microsoft.com/office/drawing/2014/main" id="{7D0F7201-ADDA-4649-BEC6-1F6330585369}"/>
                </a:ext>
              </a:extLst>
            </p:cNvPr>
            <p:cNvSpPr txBox="1">
              <a:spLocks noChangeArrowheads="1"/>
            </p:cNvSpPr>
            <p:nvPr/>
          </p:nvSpPr>
          <p:spPr bwMode="auto">
            <a:xfrm>
              <a:off x="8851670" y="2821870"/>
              <a:ext cx="891117" cy="57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119" b="1">
                  <a:latin typeface="Arial" panose="020B0604020202020204" pitchFamily="34" charset="0"/>
                </a:rPr>
                <a:t>A</a:t>
              </a:r>
            </a:p>
          </p:txBody>
        </p:sp>
        <p:sp>
          <p:nvSpPr>
            <p:cNvPr id="26636" name="TextBox 46">
              <a:extLst>
                <a:ext uri="{FF2B5EF4-FFF2-40B4-BE49-F238E27FC236}">
                  <a16:creationId xmlns:a16="http://schemas.microsoft.com/office/drawing/2014/main" id="{29FDFBE3-01F9-49A2-9D14-F6B78743547C}"/>
                </a:ext>
              </a:extLst>
            </p:cNvPr>
            <p:cNvSpPr txBox="1">
              <a:spLocks noChangeArrowheads="1"/>
            </p:cNvSpPr>
            <p:nvPr/>
          </p:nvSpPr>
          <p:spPr bwMode="auto">
            <a:xfrm>
              <a:off x="11940875" y="2346607"/>
              <a:ext cx="891117" cy="57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119" b="1">
                  <a:latin typeface="Arial" panose="020B0604020202020204" pitchFamily="34" charset="0"/>
                </a:rPr>
                <a:t>C</a:t>
              </a:r>
            </a:p>
          </p:txBody>
        </p:sp>
        <p:sp>
          <p:nvSpPr>
            <p:cNvPr id="26637" name="TextBox 47">
              <a:extLst>
                <a:ext uri="{FF2B5EF4-FFF2-40B4-BE49-F238E27FC236}">
                  <a16:creationId xmlns:a16="http://schemas.microsoft.com/office/drawing/2014/main" id="{2E34B3F4-479B-4301-AF99-1356865C0F2B}"/>
                </a:ext>
              </a:extLst>
            </p:cNvPr>
            <p:cNvSpPr txBox="1">
              <a:spLocks noChangeArrowheads="1"/>
            </p:cNvSpPr>
            <p:nvPr/>
          </p:nvSpPr>
          <p:spPr bwMode="auto">
            <a:xfrm>
              <a:off x="14436001" y="2227792"/>
              <a:ext cx="891117" cy="57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119" b="1">
                  <a:latin typeface="Arial" panose="020B0604020202020204" pitchFamily="34" charset="0"/>
                </a:rPr>
                <a:t>D</a:t>
              </a:r>
            </a:p>
          </p:txBody>
        </p:sp>
        <p:sp>
          <p:nvSpPr>
            <p:cNvPr id="26638" name="TextBox 48">
              <a:extLst>
                <a:ext uri="{FF2B5EF4-FFF2-40B4-BE49-F238E27FC236}">
                  <a16:creationId xmlns:a16="http://schemas.microsoft.com/office/drawing/2014/main" id="{B748FDD8-4C82-4FED-84C4-AFAC46A7DD55}"/>
                </a:ext>
              </a:extLst>
            </p:cNvPr>
            <p:cNvSpPr txBox="1">
              <a:spLocks noChangeArrowheads="1"/>
            </p:cNvSpPr>
            <p:nvPr/>
          </p:nvSpPr>
          <p:spPr bwMode="auto">
            <a:xfrm>
              <a:off x="8911078" y="4485287"/>
              <a:ext cx="891117" cy="57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119" b="1">
                  <a:latin typeface="Arial" panose="020B0604020202020204" pitchFamily="34" charset="0"/>
                </a:rPr>
                <a:t>B</a:t>
              </a:r>
            </a:p>
          </p:txBody>
        </p:sp>
        <p:sp>
          <p:nvSpPr>
            <p:cNvPr id="26639" name="TextBox 49">
              <a:extLst>
                <a:ext uri="{FF2B5EF4-FFF2-40B4-BE49-F238E27FC236}">
                  <a16:creationId xmlns:a16="http://schemas.microsoft.com/office/drawing/2014/main" id="{CB16B5A8-D5F9-445D-95FF-2C3934081D29}"/>
                </a:ext>
              </a:extLst>
            </p:cNvPr>
            <p:cNvSpPr txBox="1">
              <a:spLocks noChangeArrowheads="1"/>
            </p:cNvSpPr>
            <p:nvPr/>
          </p:nvSpPr>
          <p:spPr bwMode="auto">
            <a:xfrm>
              <a:off x="11584428" y="6505152"/>
              <a:ext cx="891117" cy="57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119" b="1">
                  <a:latin typeface="Arial" panose="020B0604020202020204" pitchFamily="34" charset="0"/>
                </a:rPr>
                <a:t>E</a:t>
              </a:r>
            </a:p>
          </p:txBody>
        </p:sp>
        <p:sp>
          <p:nvSpPr>
            <p:cNvPr id="26640" name="TextBox 50">
              <a:extLst>
                <a:ext uri="{FF2B5EF4-FFF2-40B4-BE49-F238E27FC236}">
                  <a16:creationId xmlns:a16="http://schemas.microsoft.com/office/drawing/2014/main" id="{BF508061-E7C3-4153-9151-967C952EC7C4}"/>
                </a:ext>
              </a:extLst>
            </p:cNvPr>
            <p:cNvSpPr txBox="1">
              <a:spLocks noChangeArrowheads="1"/>
            </p:cNvSpPr>
            <p:nvPr/>
          </p:nvSpPr>
          <p:spPr bwMode="auto">
            <a:xfrm>
              <a:off x="14376594" y="7218045"/>
              <a:ext cx="891117" cy="57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3119" b="1">
                  <a:latin typeface="Arial" panose="020B0604020202020204" pitchFamily="34" charset="0"/>
                </a:rPr>
                <a:t>F</a:t>
              </a:r>
            </a:p>
          </p:txBody>
        </p:sp>
      </p:grpSp>
      <p:sp>
        <p:nvSpPr>
          <p:cNvPr id="26641" name="Rectangle 43">
            <a:extLst>
              <a:ext uri="{FF2B5EF4-FFF2-40B4-BE49-F238E27FC236}">
                <a16:creationId xmlns:a16="http://schemas.microsoft.com/office/drawing/2014/main" id="{ECCB7F03-4793-4269-9A44-CC2771EE973C}"/>
              </a:ext>
            </a:extLst>
          </p:cNvPr>
          <p:cNvSpPr>
            <a:spLocks noChangeArrowheads="1"/>
          </p:cNvSpPr>
          <p:nvPr/>
        </p:nvSpPr>
        <p:spPr bwMode="auto">
          <a:xfrm>
            <a:off x="2150385" y="704933"/>
            <a:ext cx="14068960" cy="5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Clr>
                <a:srgbClr val="C00000"/>
              </a:buClr>
            </a:pPr>
            <a:r>
              <a:rPr lang="en-US" altLang="en-US" sz="2807" dirty="0">
                <a:solidFill>
                  <a:srgbClr val="0000FF"/>
                </a:solidFill>
                <a:latin typeface="Times New Roman" panose="02020603050405020304" pitchFamily="18" charset="0"/>
                <a:cs typeface="Times New Roman" panose="02020603050405020304" pitchFamily="18" charset="0"/>
              </a:rPr>
              <a:t>The number of terminal methyl groups are considered for the subgrouping of the molecules**</a:t>
            </a:r>
          </a:p>
        </p:txBody>
      </p:sp>
      <p:cxnSp>
        <p:nvCxnSpPr>
          <p:cNvPr id="45" name="Straight Connector 44">
            <a:extLst>
              <a:ext uri="{FF2B5EF4-FFF2-40B4-BE49-F238E27FC236}">
                <a16:creationId xmlns:a16="http://schemas.microsoft.com/office/drawing/2014/main" id="{13C5320C-57A0-4F29-A5BF-83ECA9D07113}"/>
              </a:ext>
            </a:extLst>
          </p:cNvPr>
          <p:cNvCxnSpPr/>
          <p:nvPr/>
        </p:nvCxnSpPr>
        <p:spPr bwMode="auto">
          <a:xfrm flipH="1" flipV="1">
            <a:off x="14822152" y="5584331"/>
            <a:ext cx="148519" cy="435657"/>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3D5894AB-4F9D-4FC4-B5CA-3758FC320BF0}"/>
              </a:ext>
            </a:extLst>
          </p:cNvPr>
          <p:cNvSpPr>
            <a:spLocks noGrp="1" noChangeArrowheads="1"/>
          </p:cNvSpPr>
          <p:nvPr>
            <p:ph type="title"/>
          </p:nvPr>
        </p:nvSpPr>
        <p:spPr>
          <a:xfrm>
            <a:off x="3409156" y="622300"/>
            <a:ext cx="12954000" cy="1164730"/>
          </a:xfrm>
        </p:spPr>
        <p:txBody>
          <a:bodyPr lIns="140333" tIns="72973" rIns="140333" bIns="72973"/>
          <a:lstStyle/>
          <a:p>
            <a:pPr>
              <a:buSzPct val="45000"/>
              <a:tabLst>
                <a:tab pos="1128777" algn="l"/>
                <a:tab pos="2257555" algn="l"/>
                <a:tab pos="3386332" algn="l"/>
                <a:tab pos="4515109" algn="l"/>
                <a:tab pos="5643886" algn="l"/>
                <a:tab pos="6772664" algn="l"/>
                <a:tab pos="7901441" algn="l"/>
                <a:tab pos="9030218" algn="l"/>
                <a:tab pos="10158995" algn="l"/>
                <a:tab pos="11287773" algn="l"/>
                <a:tab pos="12416550" algn="l"/>
                <a:tab pos="13545327" algn="l"/>
              </a:tabLst>
            </a:pPr>
            <a:r>
              <a:rPr lang="en-US" altLang="en-US" sz="4400" b="1" dirty="0">
                <a:solidFill>
                  <a:srgbClr val="C00000"/>
                </a:solidFill>
                <a:latin typeface="Times New Roman" panose="02020603050405020304" pitchFamily="18" charset="0"/>
                <a:cs typeface="Times New Roman" panose="02020603050405020304" pitchFamily="18" charset="0"/>
              </a:rPr>
              <a:t>Ordering of Octane Isomers and Topological Indices </a:t>
            </a:r>
            <a:endParaRPr lang="hr-HR" altLang="en-US" sz="4400" b="1" dirty="0">
              <a:solidFill>
                <a:srgbClr val="C00000"/>
              </a:solidFill>
              <a:latin typeface="Times New Roman" panose="02020603050405020304" pitchFamily="18" charset="0"/>
              <a:cs typeface="Times New Roman" panose="02020603050405020304" pitchFamily="18" charset="0"/>
            </a:endParaRPr>
          </a:p>
        </p:txBody>
      </p:sp>
      <p:sp>
        <p:nvSpPr>
          <p:cNvPr id="27651" name="TextBox 4">
            <a:extLst>
              <a:ext uri="{FF2B5EF4-FFF2-40B4-BE49-F238E27FC236}">
                <a16:creationId xmlns:a16="http://schemas.microsoft.com/office/drawing/2014/main" id="{37A381A0-3945-42F2-B58C-F1F8B1789212}"/>
              </a:ext>
            </a:extLst>
          </p:cNvPr>
          <p:cNvSpPr txBox="1">
            <a:spLocks noChangeArrowheads="1"/>
          </p:cNvSpPr>
          <p:nvPr/>
        </p:nvSpPr>
        <p:spPr bwMode="auto">
          <a:xfrm>
            <a:off x="551656" y="1855148"/>
            <a:ext cx="17907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Clr>
                <a:srgbClr val="C00000"/>
              </a:buClr>
              <a:buFont typeface="Wingdings" panose="05000000000000000000" pitchFamily="2" charset="2"/>
              <a:buChar char="Ø"/>
            </a:pPr>
            <a:r>
              <a:rPr lang="en-US" altLang="en-US" sz="4000" dirty="0">
                <a:solidFill>
                  <a:srgbClr val="0000FF"/>
                </a:solidFill>
                <a:latin typeface="Times New Roman" panose="02020603050405020304" pitchFamily="18" charset="0"/>
                <a:cs typeface="Times New Roman" panose="02020603050405020304" pitchFamily="18" charset="0"/>
              </a:rPr>
              <a:t>The eigenvalues of eighteen octane isomers are conjugated (</a:t>
            </a:r>
            <a:r>
              <a:rPr lang="el-GR" altLang="en-US" sz="4000" dirty="0">
                <a:solidFill>
                  <a:srgbClr val="0000FF"/>
                </a:solidFill>
                <a:latin typeface="Times New Roman" panose="02020603050405020304" pitchFamily="18" charset="0"/>
                <a:cs typeface="Times New Roman" panose="02020603050405020304" pitchFamily="18" charset="0"/>
              </a:rPr>
              <a:t>± λ</a:t>
            </a:r>
            <a:r>
              <a:rPr lang="en-US" altLang="en-US" sz="4000" dirty="0">
                <a:solidFill>
                  <a:srgbClr val="0000FF"/>
                </a:solidFill>
                <a:latin typeface="Times New Roman" panose="02020603050405020304" pitchFamily="18" charset="0"/>
                <a:cs typeface="Times New Roman" panose="02020603050405020304" pitchFamily="18" charset="0"/>
              </a:rPr>
              <a:t>1, </a:t>
            </a:r>
            <a:r>
              <a:rPr lang="el-GR" altLang="en-US" sz="4000" dirty="0">
                <a:solidFill>
                  <a:srgbClr val="0000FF"/>
                </a:solidFill>
                <a:latin typeface="Times New Roman" panose="02020603050405020304" pitchFamily="18" charset="0"/>
                <a:cs typeface="Times New Roman" panose="02020603050405020304" pitchFamily="18" charset="0"/>
              </a:rPr>
              <a:t>± λ</a:t>
            </a:r>
            <a:r>
              <a:rPr lang="en-US" altLang="en-US" sz="4000" dirty="0">
                <a:solidFill>
                  <a:srgbClr val="0000FF"/>
                </a:solidFill>
                <a:latin typeface="Times New Roman" panose="02020603050405020304" pitchFamily="18" charset="0"/>
                <a:cs typeface="Times New Roman" panose="02020603050405020304" pitchFamily="18" charset="0"/>
              </a:rPr>
              <a:t>2,</a:t>
            </a:r>
            <a:r>
              <a:rPr lang="el-GR" altLang="en-US" sz="4000" dirty="0">
                <a:solidFill>
                  <a:srgbClr val="0000FF"/>
                </a:solidFill>
                <a:latin typeface="Times New Roman" panose="02020603050405020304" pitchFamily="18" charset="0"/>
                <a:cs typeface="Times New Roman" panose="02020603050405020304" pitchFamily="18" charset="0"/>
              </a:rPr>
              <a:t> ± λ</a:t>
            </a:r>
            <a:r>
              <a:rPr lang="en-US" altLang="en-US" sz="4000" dirty="0">
                <a:solidFill>
                  <a:srgbClr val="0000FF"/>
                </a:solidFill>
                <a:latin typeface="Times New Roman" panose="02020603050405020304" pitchFamily="18" charset="0"/>
                <a:cs typeface="Times New Roman" panose="02020603050405020304" pitchFamily="18" charset="0"/>
              </a:rPr>
              <a:t>3, </a:t>
            </a:r>
            <a:r>
              <a:rPr lang="el-GR" altLang="en-US" sz="4000" dirty="0">
                <a:solidFill>
                  <a:srgbClr val="0000FF"/>
                </a:solidFill>
                <a:latin typeface="Times New Roman" panose="02020603050405020304" pitchFamily="18" charset="0"/>
                <a:cs typeface="Times New Roman" panose="02020603050405020304" pitchFamily="18" charset="0"/>
              </a:rPr>
              <a:t>± λ</a:t>
            </a:r>
            <a:r>
              <a:rPr lang="en-US" altLang="en-US" sz="4000" dirty="0">
                <a:solidFill>
                  <a:srgbClr val="0000FF"/>
                </a:solidFill>
                <a:latin typeface="Times New Roman" panose="02020603050405020304" pitchFamily="18" charset="0"/>
                <a:cs typeface="Times New Roman" panose="02020603050405020304" pitchFamily="18" charset="0"/>
              </a:rPr>
              <a:t>4)</a:t>
            </a:r>
          </a:p>
          <a:p>
            <a:pPr eaLnBrk="1" hangingPunct="1">
              <a:buClr>
                <a:srgbClr val="C00000"/>
              </a:buClr>
              <a:buFont typeface="Wingdings" panose="05000000000000000000" pitchFamily="2" charset="2"/>
              <a:buChar char="Ø"/>
            </a:pPr>
            <a:endParaRPr lang="en-US" altLang="en-US" sz="4000" dirty="0">
              <a:solidFill>
                <a:srgbClr val="0000FF"/>
              </a:solidFill>
              <a:latin typeface="Times New Roman" panose="02020603050405020304" pitchFamily="18" charset="0"/>
              <a:cs typeface="Times New Roman" panose="02020603050405020304" pitchFamily="18" charset="0"/>
            </a:endParaRPr>
          </a:p>
          <a:p>
            <a:pPr eaLnBrk="1" hangingPunct="1">
              <a:buClr>
                <a:srgbClr val="C00000"/>
              </a:buClr>
              <a:buFont typeface="Wingdings" panose="05000000000000000000" pitchFamily="2" charset="2"/>
              <a:buChar char="Ø"/>
            </a:pPr>
            <a:r>
              <a:rPr lang="en-US" altLang="en-US" sz="4000" dirty="0">
                <a:solidFill>
                  <a:srgbClr val="0000FF"/>
                </a:solidFill>
                <a:latin typeface="Times New Roman" panose="02020603050405020304" pitchFamily="18" charset="0"/>
                <a:cs typeface="Times New Roman" panose="02020603050405020304" pitchFamily="18" charset="0"/>
              </a:rPr>
              <a:t>The number of terminal methyl groups are considered for subgrouping of the isomers</a:t>
            </a:r>
          </a:p>
          <a:p>
            <a:pPr eaLnBrk="1" hangingPunct="1">
              <a:buClr>
                <a:srgbClr val="C00000"/>
              </a:buClr>
              <a:buFont typeface="Wingdings" panose="05000000000000000000" pitchFamily="2" charset="2"/>
              <a:buChar char="Ø"/>
            </a:pPr>
            <a:endParaRPr lang="en-US" altLang="en-US" sz="4000" dirty="0">
              <a:solidFill>
                <a:srgbClr val="0000FF"/>
              </a:solidFill>
              <a:latin typeface="Times New Roman" panose="02020603050405020304" pitchFamily="18" charset="0"/>
              <a:cs typeface="Times New Roman" panose="02020603050405020304" pitchFamily="18" charset="0"/>
            </a:endParaRPr>
          </a:p>
          <a:p>
            <a:pPr eaLnBrk="1" hangingPunct="1">
              <a:buClr>
                <a:srgbClr val="C00000"/>
              </a:buClr>
              <a:buFont typeface="Wingdings" panose="05000000000000000000" pitchFamily="2" charset="2"/>
              <a:buChar char="Ø"/>
            </a:pPr>
            <a:r>
              <a:rPr lang="en-US" altLang="en-US" sz="4000" dirty="0">
                <a:solidFill>
                  <a:srgbClr val="0000FF"/>
                </a:solidFill>
                <a:latin typeface="Times New Roman" panose="02020603050405020304" pitchFamily="18" charset="0"/>
                <a:cs typeface="Times New Roman" panose="02020603050405020304" pitchFamily="18" charset="0"/>
              </a:rPr>
              <a:t>The maximum eigenvalue of graph depicts the branching character</a:t>
            </a:r>
          </a:p>
          <a:p>
            <a:pPr eaLnBrk="1" hangingPunct="1">
              <a:buClr>
                <a:srgbClr val="C00000"/>
              </a:buClr>
              <a:buFont typeface="Wingdings" panose="05000000000000000000" pitchFamily="2" charset="2"/>
              <a:buChar char="Ø"/>
            </a:pPr>
            <a:endParaRPr lang="en-US" altLang="en-US" sz="4000" dirty="0">
              <a:solidFill>
                <a:srgbClr val="0000FF"/>
              </a:solidFill>
              <a:latin typeface="Times New Roman" panose="02020603050405020304" pitchFamily="18" charset="0"/>
              <a:cs typeface="Times New Roman" panose="02020603050405020304" pitchFamily="18" charset="0"/>
            </a:endParaRPr>
          </a:p>
          <a:p>
            <a:pPr eaLnBrk="1" hangingPunct="1">
              <a:buClr>
                <a:srgbClr val="C00000"/>
              </a:buClr>
              <a:buFont typeface="Wingdings" panose="05000000000000000000" pitchFamily="2" charset="2"/>
              <a:buChar char="Ø"/>
            </a:pPr>
            <a:r>
              <a:rPr lang="en-US" altLang="en-US" sz="4000" dirty="0">
                <a:solidFill>
                  <a:srgbClr val="0000FF"/>
                </a:solidFill>
                <a:latin typeface="Times New Roman" panose="02020603050405020304" pitchFamily="18" charset="0"/>
                <a:cs typeface="Times New Roman" panose="02020603050405020304" pitchFamily="18" charset="0"/>
              </a:rPr>
              <a:t>The ordering of isomeric molecule and generation of topological descriptors done using eigenvalues</a:t>
            </a:r>
          </a:p>
        </p:txBody>
      </p:sp>
      <p:sp>
        <p:nvSpPr>
          <p:cNvPr id="3" name="TextBox 2">
            <a:extLst>
              <a:ext uri="{FF2B5EF4-FFF2-40B4-BE49-F238E27FC236}">
                <a16:creationId xmlns:a16="http://schemas.microsoft.com/office/drawing/2014/main" id="{06BBA7A5-DA61-F32C-C84E-E65F9679F31C}"/>
              </a:ext>
            </a:extLst>
          </p:cNvPr>
          <p:cNvSpPr txBox="1"/>
          <p:nvPr/>
        </p:nvSpPr>
        <p:spPr>
          <a:xfrm>
            <a:off x="6990556" y="7153970"/>
            <a:ext cx="8991600" cy="452431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A – (-</a:t>
            </a:r>
            <a:r>
              <a:rPr lang="el-GR" altLang="en-US" sz="3200" dirty="0">
                <a:latin typeface="Times New Roman" panose="02020603050405020304" pitchFamily="18" charset="0"/>
                <a:cs typeface="Times New Roman" panose="02020603050405020304" pitchFamily="18" charset="0"/>
              </a:rPr>
              <a:t> λ </a:t>
            </a:r>
            <a:r>
              <a:rPr lang="en-IN" sz="3200" dirty="0"/>
              <a:t>1 ,</a:t>
            </a:r>
            <a:r>
              <a:rPr lang="el-GR" altLang="en-US" sz="3200" dirty="0">
                <a:latin typeface="Times New Roman" panose="02020603050405020304" pitchFamily="18" charset="0"/>
                <a:cs typeface="Times New Roman" panose="02020603050405020304" pitchFamily="18" charset="0"/>
              </a:rPr>
              <a:t> λ</a:t>
            </a:r>
            <a:r>
              <a:rPr lang="en-IN" altLang="en-US" sz="3200" dirty="0">
                <a:latin typeface="Times New Roman" panose="02020603050405020304" pitchFamily="18" charset="0"/>
                <a:cs typeface="Times New Roman" panose="02020603050405020304" pitchFamily="18" charset="0"/>
              </a:rPr>
              <a:t>4</a:t>
            </a:r>
            <a:r>
              <a:rPr lang="en-IN" sz="3200" dirty="0"/>
              <a:t>)</a:t>
            </a:r>
          </a:p>
          <a:p>
            <a:r>
              <a:rPr lang="en-IN" sz="3200" dirty="0">
                <a:latin typeface="Times New Roman" panose="02020603050405020304" pitchFamily="18" charset="0"/>
                <a:cs typeface="Times New Roman" panose="02020603050405020304" pitchFamily="18" charset="0"/>
              </a:rPr>
              <a:t>B – (-</a:t>
            </a:r>
            <a:r>
              <a:rPr lang="el-GR" altLang="en-US" sz="3200" dirty="0">
                <a:latin typeface="Times New Roman" panose="02020603050405020304" pitchFamily="18" charset="0"/>
                <a:cs typeface="Times New Roman" panose="02020603050405020304" pitchFamily="18" charset="0"/>
              </a:rPr>
              <a:t> λ </a:t>
            </a:r>
            <a:r>
              <a:rPr lang="en-IN" altLang="en-US" sz="3200" dirty="0">
                <a:latin typeface="Times New Roman" panose="02020603050405020304" pitchFamily="18" charset="0"/>
                <a:cs typeface="Times New Roman" panose="02020603050405020304" pitchFamily="18" charset="0"/>
              </a:rPr>
              <a:t>2</a:t>
            </a:r>
            <a:r>
              <a:rPr lang="en-IN" sz="3200" dirty="0"/>
              <a:t> ,</a:t>
            </a:r>
            <a:r>
              <a:rPr lang="el-GR" altLang="en-US" sz="3200" dirty="0">
                <a:latin typeface="Times New Roman" panose="02020603050405020304" pitchFamily="18" charset="0"/>
                <a:cs typeface="Times New Roman" panose="02020603050405020304" pitchFamily="18" charset="0"/>
              </a:rPr>
              <a:t> λ</a:t>
            </a:r>
            <a:r>
              <a:rPr lang="en-IN" altLang="en-US" sz="3200" dirty="0">
                <a:latin typeface="Times New Roman" panose="02020603050405020304" pitchFamily="18" charset="0"/>
                <a:cs typeface="Times New Roman" panose="02020603050405020304" pitchFamily="18" charset="0"/>
              </a:rPr>
              <a:t>4</a:t>
            </a:r>
            <a:r>
              <a:rPr lang="en-IN" sz="3200" dirty="0"/>
              <a:t>)</a:t>
            </a:r>
          </a:p>
          <a:p>
            <a:r>
              <a:rPr lang="en-IN" sz="3200" dirty="0"/>
              <a:t>C </a:t>
            </a:r>
            <a:r>
              <a:rPr lang="en-IN" sz="3200" dirty="0">
                <a:latin typeface="Times New Roman" panose="02020603050405020304" pitchFamily="18" charset="0"/>
                <a:cs typeface="Times New Roman" panose="02020603050405020304" pitchFamily="18" charset="0"/>
              </a:rPr>
              <a:t> – (-</a:t>
            </a:r>
            <a:r>
              <a:rPr lang="el-GR" altLang="en-US" sz="3200" dirty="0">
                <a:latin typeface="Times New Roman" panose="02020603050405020304" pitchFamily="18" charset="0"/>
                <a:cs typeface="Times New Roman" panose="02020603050405020304" pitchFamily="18" charset="0"/>
              </a:rPr>
              <a:t> λ </a:t>
            </a:r>
            <a:r>
              <a:rPr lang="en-IN" altLang="en-US" sz="3200" dirty="0">
                <a:latin typeface="Times New Roman" panose="02020603050405020304" pitchFamily="18" charset="0"/>
                <a:cs typeface="Times New Roman" panose="02020603050405020304" pitchFamily="18" charset="0"/>
              </a:rPr>
              <a:t>3</a:t>
            </a:r>
            <a:r>
              <a:rPr lang="en-IN" sz="3200" dirty="0"/>
              <a:t> ,</a:t>
            </a:r>
            <a:r>
              <a:rPr lang="el-GR" altLang="en-US" sz="3200" dirty="0">
                <a:latin typeface="Times New Roman" panose="02020603050405020304" pitchFamily="18" charset="0"/>
                <a:cs typeface="Times New Roman" panose="02020603050405020304" pitchFamily="18" charset="0"/>
              </a:rPr>
              <a:t> λ</a:t>
            </a:r>
            <a:r>
              <a:rPr lang="en-IN" altLang="en-US" sz="3200" dirty="0">
                <a:latin typeface="Times New Roman" panose="02020603050405020304" pitchFamily="18" charset="0"/>
                <a:cs typeface="Times New Roman" panose="02020603050405020304" pitchFamily="18" charset="0"/>
              </a:rPr>
              <a:t>4</a:t>
            </a:r>
            <a:r>
              <a:rPr lang="en-IN" sz="3200" dirty="0"/>
              <a:t>)</a:t>
            </a:r>
          </a:p>
          <a:p>
            <a:r>
              <a:rPr lang="en-IN" sz="3200" dirty="0">
                <a:latin typeface="Times New Roman" panose="02020603050405020304" pitchFamily="18" charset="0"/>
                <a:cs typeface="Times New Roman" panose="02020603050405020304" pitchFamily="18" charset="0"/>
              </a:rPr>
              <a:t>D – (-</a:t>
            </a:r>
            <a:r>
              <a:rPr lang="el-GR" altLang="en-US" sz="3200" dirty="0">
                <a:latin typeface="Times New Roman" panose="02020603050405020304" pitchFamily="18" charset="0"/>
                <a:cs typeface="Times New Roman" panose="02020603050405020304" pitchFamily="18" charset="0"/>
              </a:rPr>
              <a:t> λ </a:t>
            </a:r>
            <a:r>
              <a:rPr lang="en-IN" altLang="en-US" sz="3200" dirty="0">
                <a:latin typeface="Times New Roman" panose="02020603050405020304" pitchFamily="18" charset="0"/>
                <a:cs typeface="Times New Roman" panose="02020603050405020304" pitchFamily="18" charset="0"/>
              </a:rPr>
              <a:t>4</a:t>
            </a:r>
            <a:r>
              <a:rPr lang="en-IN" sz="3200" dirty="0"/>
              <a:t> ,</a:t>
            </a:r>
            <a:r>
              <a:rPr lang="el-GR" altLang="en-US" sz="3200" dirty="0">
                <a:latin typeface="Times New Roman" panose="02020603050405020304" pitchFamily="18" charset="0"/>
                <a:cs typeface="Times New Roman" panose="02020603050405020304" pitchFamily="18" charset="0"/>
              </a:rPr>
              <a:t> λ</a:t>
            </a:r>
            <a:r>
              <a:rPr lang="en-IN" altLang="en-US" sz="3200" dirty="0">
                <a:latin typeface="Times New Roman" panose="02020603050405020304" pitchFamily="18" charset="0"/>
                <a:cs typeface="Times New Roman" panose="02020603050405020304" pitchFamily="18" charset="0"/>
              </a:rPr>
              <a:t>4</a:t>
            </a:r>
            <a:r>
              <a:rPr lang="en-IN" sz="3200" dirty="0"/>
              <a:t>)</a:t>
            </a:r>
          </a:p>
          <a:p>
            <a:r>
              <a:rPr lang="en-IN" sz="3200" dirty="0">
                <a:latin typeface="Times New Roman" panose="02020603050405020304" pitchFamily="18" charset="0"/>
                <a:cs typeface="Times New Roman" panose="02020603050405020304" pitchFamily="18" charset="0"/>
              </a:rPr>
              <a:t>E – (-</a:t>
            </a:r>
            <a:r>
              <a:rPr lang="el-GR" altLang="en-US" sz="3200" dirty="0">
                <a:latin typeface="Times New Roman" panose="02020603050405020304" pitchFamily="18" charset="0"/>
                <a:cs typeface="Times New Roman" panose="02020603050405020304" pitchFamily="18" charset="0"/>
              </a:rPr>
              <a:t> λ </a:t>
            </a:r>
            <a:r>
              <a:rPr lang="en-IN" altLang="en-US" sz="3200" dirty="0">
                <a:latin typeface="Times New Roman" panose="02020603050405020304" pitchFamily="18" charset="0"/>
                <a:cs typeface="Times New Roman" panose="02020603050405020304" pitchFamily="18" charset="0"/>
              </a:rPr>
              <a:t>5</a:t>
            </a:r>
            <a:r>
              <a:rPr lang="en-IN" sz="3200" dirty="0"/>
              <a:t> ,</a:t>
            </a:r>
            <a:r>
              <a:rPr lang="el-GR" altLang="en-US" sz="3200" dirty="0">
                <a:latin typeface="Times New Roman" panose="02020603050405020304" pitchFamily="18" charset="0"/>
                <a:cs typeface="Times New Roman" panose="02020603050405020304" pitchFamily="18" charset="0"/>
              </a:rPr>
              <a:t> λ</a:t>
            </a:r>
            <a:r>
              <a:rPr lang="en-IN" altLang="en-US" sz="3200" dirty="0">
                <a:latin typeface="Times New Roman" panose="02020603050405020304" pitchFamily="18" charset="0"/>
                <a:cs typeface="Times New Roman" panose="02020603050405020304" pitchFamily="18" charset="0"/>
              </a:rPr>
              <a:t>4</a:t>
            </a:r>
            <a:r>
              <a:rPr lang="en-IN" sz="3200" dirty="0"/>
              <a:t>)</a:t>
            </a:r>
          </a:p>
          <a:p>
            <a:r>
              <a:rPr lang="en-IN" sz="3200" dirty="0">
                <a:latin typeface="Times New Roman" panose="02020603050405020304" pitchFamily="18" charset="0"/>
                <a:cs typeface="Times New Roman" panose="02020603050405020304" pitchFamily="18" charset="0"/>
              </a:rPr>
              <a:t>F – (-</a:t>
            </a:r>
            <a:r>
              <a:rPr lang="el-GR" altLang="en-US" sz="3200" dirty="0">
                <a:latin typeface="Times New Roman" panose="02020603050405020304" pitchFamily="18" charset="0"/>
                <a:cs typeface="Times New Roman" panose="02020603050405020304" pitchFamily="18" charset="0"/>
              </a:rPr>
              <a:t> λ </a:t>
            </a:r>
            <a:r>
              <a:rPr lang="en-IN" altLang="en-US" sz="3200" dirty="0">
                <a:latin typeface="Times New Roman" panose="02020603050405020304" pitchFamily="18" charset="0"/>
                <a:cs typeface="Times New Roman" panose="02020603050405020304" pitchFamily="18" charset="0"/>
              </a:rPr>
              <a:t>6</a:t>
            </a:r>
            <a:r>
              <a:rPr lang="en-IN" sz="3200" dirty="0"/>
              <a:t> ,</a:t>
            </a:r>
            <a:r>
              <a:rPr lang="el-GR" altLang="en-US" sz="3200" dirty="0">
                <a:latin typeface="Times New Roman" panose="02020603050405020304" pitchFamily="18" charset="0"/>
                <a:cs typeface="Times New Roman" panose="02020603050405020304" pitchFamily="18" charset="0"/>
              </a:rPr>
              <a:t> λ</a:t>
            </a:r>
            <a:r>
              <a:rPr lang="en-IN" altLang="en-US" sz="3200" dirty="0">
                <a:latin typeface="Times New Roman" panose="02020603050405020304" pitchFamily="18" charset="0"/>
                <a:cs typeface="Times New Roman" panose="02020603050405020304" pitchFamily="18" charset="0"/>
              </a:rPr>
              <a:t>4</a:t>
            </a:r>
            <a:r>
              <a:rPr lang="en-IN" sz="3200" dirty="0"/>
              <a:t>)</a:t>
            </a:r>
          </a:p>
          <a:p>
            <a:r>
              <a:rPr lang="en-IN" sz="3200" dirty="0"/>
              <a:t>Two descriptor designed as </a:t>
            </a:r>
            <a:r>
              <a:rPr lang="en-IN" sz="3200" dirty="0">
                <a:latin typeface="Times New Roman" panose="02020603050405020304" pitchFamily="18" charset="0"/>
                <a:cs typeface="Times New Roman" panose="02020603050405020304" pitchFamily="18" charset="0"/>
              </a:rPr>
              <a:t>(</a:t>
            </a:r>
            <a:r>
              <a:rPr lang="el-GR" altLang="en-US" sz="3200" dirty="0">
                <a:latin typeface="Times New Roman" panose="02020603050405020304" pitchFamily="18" charset="0"/>
                <a:cs typeface="Times New Roman" panose="02020603050405020304" pitchFamily="18" charset="0"/>
              </a:rPr>
              <a:t>λ</a:t>
            </a:r>
            <a:r>
              <a:rPr lang="en-IN" altLang="en-US" sz="3200" dirty="0">
                <a:latin typeface="Times New Roman" panose="02020603050405020304" pitchFamily="18" charset="0"/>
                <a:cs typeface="Times New Roman" panose="02020603050405020304" pitchFamily="18" charset="0"/>
              </a:rPr>
              <a:t>a +</a:t>
            </a:r>
            <a:r>
              <a:rPr lang="en-IN" sz="3200" dirty="0"/>
              <a:t> </a:t>
            </a:r>
            <a:r>
              <a:rPr lang="el-GR" altLang="en-US" sz="3200" dirty="0">
                <a:latin typeface="Times New Roman" panose="02020603050405020304" pitchFamily="18" charset="0"/>
                <a:cs typeface="Times New Roman" panose="02020603050405020304" pitchFamily="18" charset="0"/>
              </a:rPr>
              <a:t>λ</a:t>
            </a:r>
            <a:r>
              <a:rPr lang="en-IN" altLang="en-US" sz="3200" dirty="0">
                <a:latin typeface="Times New Roman" panose="02020603050405020304" pitchFamily="18" charset="0"/>
                <a:cs typeface="Times New Roman" panose="02020603050405020304" pitchFamily="18" charset="0"/>
              </a:rPr>
              <a:t>b</a:t>
            </a:r>
            <a:r>
              <a:rPr lang="en-IN" sz="3200" dirty="0"/>
              <a:t>) &amp; </a:t>
            </a:r>
            <a:r>
              <a:rPr lang="en-IN" sz="3200" dirty="0">
                <a:latin typeface="Times New Roman" panose="02020603050405020304" pitchFamily="18" charset="0"/>
                <a:cs typeface="Times New Roman" panose="02020603050405020304" pitchFamily="18" charset="0"/>
              </a:rPr>
              <a:t>(</a:t>
            </a:r>
            <a:r>
              <a:rPr lang="el-GR" altLang="en-US" sz="3200" dirty="0">
                <a:latin typeface="Times New Roman" panose="02020603050405020304" pitchFamily="18" charset="0"/>
                <a:cs typeface="Times New Roman" panose="02020603050405020304" pitchFamily="18" charset="0"/>
              </a:rPr>
              <a:t>λ</a:t>
            </a:r>
            <a:r>
              <a:rPr lang="en-IN" altLang="en-US" sz="3200" dirty="0">
                <a:latin typeface="Times New Roman" panose="02020603050405020304" pitchFamily="18" charset="0"/>
                <a:cs typeface="Times New Roman" panose="02020603050405020304" pitchFamily="18" charset="0"/>
              </a:rPr>
              <a:t>a*</a:t>
            </a:r>
            <a:r>
              <a:rPr lang="el-GR" altLang="en-US" sz="3200" dirty="0">
                <a:latin typeface="Times New Roman" panose="02020603050405020304" pitchFamily="18" charset="0"/>
                <a:cs typeface="Times New Roman" panose="02020603050405020304" pitchFamily="18" charset="0"/>
              </a:rPr>
              <a:t>λ</a:t>
            </a:r>
            <a:r>
              <a:rPr lang="en-IN" altLang="en-US" sz="3200" dirty="0">
                <a:latin typeface="Times New Roman" panose="02020603050405020304" pitchFamily="18" charset="0"/>
                <a:cs typeface="Times New Roman" panose="02020603050405020304" pitchFamily="18" charset="0"/>
              </a:rPr>
              <a:t>b</a:t>
            </a:r>
            <a:r>
              <a:rPr lang="en-IN" sz="3200" dirty="0"/>
              <a:t>)</a:t>
            </a:r>
          </a:p>
          <a:p>
            <a:endParaRPr lang="en-IN" sz="3200" dirty="0"/>
          </a:p>
          <a:p>
            <a:r>
              <a:rPr lang="en-IN" sz="3200" dirty="0"/>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0B31004B-B627-4B58-B7DD-A85964C9BD3E}"/>
              </a:ext>
            </a:extLst>
          </p:cNvPr>
          <p:cNvSpPr txBox="1">
            <a:spLocks noChangeArrowheads="1"/>
          </p:cNvSpPr>
          <p:nvPr/>
        </p:nvSpPr>
        <p:spPr bwMode="auto">
          <a:xfrm>
            <a:off x="1285294" y="1434784"/>
            <a:ext cx="15712104" cy="2613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296" tIns="93690" rIns="127296" bIns="63649"/>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tx1"/>
                </a:solidFill>
                <a:latin typeface="Calibri" panose="020F050202020403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tx1"/>
                </a:solidFill>
                <a:latin typeface="Calibri" panose="020F050202020403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tx1"/>
                </a:solidFill>
                <a:latin typeface="Calibri" panose="020F050202020403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tx1"/>
                </a:solidFill>
                <a:latin typeface="Calibri" panose="020F050202020403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tx1"/>
                </a:solidFill>
                <a:latin typeface="Calibri" panose="020F0502020204030204" pitchFamily="34" charset="0"/>
                <a:cs typeface="Arial" panose="020B0604020202020204" pitchFamily="34" charset="0"/>
              </a:defRPr>
            </a:lvl9pPr>
          </a:lstStyle>
          <a:p>
            <a:pPr algn="just" eaLnBrk="1" hangingPunct="1"/>
            <a:r>
              <a:rPr lang="en-IN" altLang="en-US" sz="3200" dirty="0">
                <a:solidFill>
                  <a:srgbClr val="FF0000"/>
                </a:solidFill>
                <a:latin typeface="Times New Roman" panose="02020603050405020304" pitchFamily="18" charset="0"/>
                <a:cs typeface="Times New Roman" panose="02020603050405020304" pitchFamily="18" charset="0"/>
              </a:rPr>
              <a:t>Graph Theory : </a:t>
            </a:r>
            <a:r>
              <a:rPr lang="en-IN" altLang="en-US" sz="3200" dirty="0">
                <a:solidFill>
                  <a:srgbClr val="0000FF"/>
                </a:solidFill>
                <a:latin typeface="Times New Roman" panose="02020603050405020304" pitchFamily="18" charset="0"/>
                <a:cs typeface="Times New Roman" panose="02020603050405020304" pitchFamily="18" charset="0"/>
              </a:rPr>
              <a:t>Topology</a:t>
            </a:r>
          </a:p>
          <a:p>
            <a:pPr algn="just" eaLnBrk="1" hangingPunct="1"/>
            <a:endParaRPr lang="en-IN" altLang="en-US" sz="3200" dirty="0">
              <a:solidFill>
                <a:srgbClr val="0000FF"/>
              </a:solidFill>
              <a:latin typeface="Times New Roman" panose="02020603050405020304" pitchFamily="18" charset="0"/>
              <a:cs typeface="Times New Roman" panose="02020603050405020304" pitchFamily="18" charset="0"/>
            </a:endParaRPr>
          </a:p>
          <a:p>
            <a:pPr algn="just" eaLnBrk="1" hangingPunct="1"/>
            <a:r>
              <a:rPr lang="en-IN" altLang="en-US" sz="3200" dirty="0">
                <a:solidFill>
                  <a:srgbClr val="FF0000"/>
                </a:solidFill>
                <a:latin typeface="Times New Roman" panose="02020603050405020304" pitchFamily="18" charset="0"/>
                <a:cs typeface="Times New Roman" panose="02020603050405020304" pitchFamily="18" charset="0"/>
              </a:rPr>
              <a:t>Molecular Dynamics :</a:t>
            </a:r>
            <a:r>
              <a:rPr lang="en-IN" altLang="en-US" sz="3200" dirty="0">
                <a:solidFill>
                  <a:srgbClr val="0000FF"/>
                </a:solidFill>
                <a:latin typeface="Times New Roman" panose="02020603050405020304" pitchFamily="18" charset="0"/>
                <a:cs typeface="Times New Roman" panose="02020603050405020304" pitchFamily="18" charset="0"/>
              </a:rPr>
              <a:t> A computer simulation of physical movement of atoms and molecules. </a:t>
            </a:r>
          </a:p>
        </p:txBody>
      </p:sp>
      <p:sp>
        <p:nvSpPr>
          <p:cNvPr id="34819" name="Rectangle 2">
            <a:extLst>
              <a:ext uri="{FF2B5EF4-FFF2-40B4-BE49-F238E27FC236}">
                <a16:creationId xmlns:a16="http://schemas.microsoft.com/office/drawing/2014/main" id="{BB7F8200-7AF2-44E0-A880-BDB84B9F81E6}"/>
              </a:ext>
            </a:extLst>
          </p:cNvPr>
          <p:cNvSpPr txBox="1">
            <a:spLocks noChangeArrowheads="1"/>
          </p:cNvSpPr>
          <p:nvPr/>
        </p:nvSpPr>
        <p:spPr bwMode="auto">
          <a:xfrm>
            <a:off x="3332956" y="469014"/>
            <a:ext cx="13335000" cy="591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ct val="200000"/>
              </a:spcBef>
            </a:pPr>
            <a:r>
              <a:rPr lang="en-US" altLang="en-US" sz="4400" b="1" dirty="0">
                <a:solidFill>
                  <a:srgbClr val="C00000"/>
                </a:solidFill>
                <a:latin typeface="Georgia" panose="02040502050405020303" pitchFamily="18" charset="0"/>
              </a:rPr>
              <a:t>How can we study the molecular properties ?</a:t>
            </a:r>
            <a:endParaRPr lang="en-AU" altLang="en-US" sz="4400" b="1" dirty="0">
              <a:solidFill>
                <a:srgbClr val="C00000"/>
              </a:solidFill>
              <a:latin typeface="Georgia" panose="02040502050405020303" pitchFamily="18" charset="0"/>
            </a:endParaRPr>
          </a:p>
        </p:txBody>
      </p:sp>
      <p:pic>
        <p:nvPicPr>
          <p:cNvPr id="34820" name="Picture 2" descr="C:\Users\swarna\Downloads\images.jpeg">
            <a:extLst>
              <a:ext uri="{FF2B5EF4-FFF2-40B4-BE49-F238E27FC236}">
                <a16:creationId xmlns:a16="http://schemas.microsoft.com/office/drawing/2014/main" id="{E8B30519-CECD-4597-9EB0-5C9BF07FF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170" y="4003750"/>
            <a:ext cx="5240262" cy="302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1">
            <a:extLst>
              <a:ext uri="{FF2B5EF4-FFF2-40B4-BE49-F238E27FC236}">
                <a16:creationId xmlns:a16="http://schemas.microsoft.com/office/drawing/2014/main" id="{0EE05E07-8C9D-472B-91BA-80E082663F82}"/>
              </a:ext>
            </a:extLst>
          </p:cNvPr>
          <p:cNvSpPr>
            <a:spLocks noChangeArrowheads="1"/>
          </p:cNvSpPr>
          <p:nvPr/>
        </p:nvSpPr>
        <p:spPr bwMode="auto">
          <a:xfrm>
            <a:off x="6928382" y="4480181"/>
            <a:ext cx="1104899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r>
              <a:rPr lang="en-IN" altLang="en-US" sz="2800" dirty="0">
                <a:solidFill>
                  <a:srgbClr val="0000FF"/>
                </a:solidFill>
                <a:latin typeface="Times New Roman" panose="02020603050405020304" pitchFamily="18" charset="0"/>
                <a:cs typeface="Times New Roman" panose="02020603050405020304" pitchFamily="18" charset="0"/>
              </a:rPr>
              <a:t>Computer simulation act as a bridge between microscopic length and time scales and the macroscopic world of the laboratory. A computer simulation of physical movement of atoms and molecules. This computational method calculates the time dependent behaviour of a molecular system. </a:t>
            </a:r>
            <a:endParaRPr lang="en-US" altLang="en-US" sz="2800" dirty="0">
              <a:solidFill>
                <a:srgbClr val="0000FF"/>
              </a:solidFill>
              <a:latin typeface="Times New Roman" panose="02020603050405020304" pitchFamily="18" charset="0"/>
              <a:cs typeface="Times New Roman" panose="02020603050405020304" pitchFamily="18" charset="0"/>
            </a:endParaRPr>
          </a:p>
        </p:txBody>
      </p:sp>
      <p:sp>
        <p:nvSpPr>
          <p:cNvPr id="6" name="Text Box 2">
            <a:extLst>
              <a:ext uri="{FF2B5EF4-FFF2-40B4-BE49-F238E27FC236}">
                <a16:creationId xmlns:a16="http://schemas.microsoft.com/office/drawing/2014/main" id="{2D7DC888-F409-4333-8D7E-D34AAC2102D6}"/>
              </a:ext>
            </a:extLst>
          </p:cNvPr>
          <p:cNvSpPr txBox="1">
            <a:spLocks noChangeArrowheads="1"/>
          </p:cNvSpPr>
          <p:nvPr/>
        </p:nvSpPr>
        <p:spPr bwMode="auto">
          <a:xfrm>
            <a:off x="2723356" y="7517205"/>
            <a:ext cx="14706600" cy="2795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lnSpc>
                <a:spcPct val="150000"/>
              </a:lnSpc>
            </a:pPr>
            <a:r>
              <a:rPr lang="en-US" altLang="en-US" sz="2400" b="1" dirty="0">
                <a:solidFill>
                  <a:srgbClr val="0000FF"/>
                </a:solidFill>
                <a:latin typeface="Times New Roman" panose="02020603050405020304" pitchFamily="18" charset="0"/>
                <a:cs typeface="Times New Roman" panose="02020603050405020304" pitchFamily="18" charset="0"/>
              </a:rPr>
              <a:t>	In MD simulations, one follows the trajectories of N particles according to Newton’s equation of motion:</a:t>
            </a:r>
            <a:endParaRPr lang="en-US" altLang="en-US" sz="2400" dirty="0">
              <a:solidFill>
                <a:srgbClr val="0000FF"/>
              </a:solidFill>
              <a:latin typeface="Times New Roman" panose="02020603050405020304" pitchFamily="18" charset="0"/>
              <a:cs typeface="Times New Roman" panose="02020603050405020304" pitchFamily="18" charset="0"/>
            </a:endParaRPr>
          </a:p>
          <a:p>
            <a:pPr algn="just" eaLnBrk="1" hangingPunct="1">
              <a:lnSpc>
                <a:spcPct val="150000"/>
              </a:lnSpc>
            </a:pPr>
            <a:endParaRPr lang="en-US" altLang="en-US" sz="2400" b="1" dirty="0">
              <a:solidFill>
                <a:srgbClr val="0000FF"/>
              </a:solidFill>
              <a:latin typeface="Times New Roman" panose="02020603050405020304" pitchFamily="18" charset="0"/>
              <a:cs typeface="Times New Roman" panose="02020603050405020304" pitchFamily="18" charset="0"/>
            </a:endParaRPr>
          </a:p>
          <a:p>
            <a:pPr algn="just" eaLnBrk="1" hangingPunct="1">
              <a:lnSpc>
                <a:spcPct val="150000"/>
              </a:lnSpc>
            </a:pPr>
            <a:r>
              <a:rPr lang="en-US" altLang="en-US" sz="2400" b="1" dirty="0">
                <a:solidFill>
                  <a:srgbClr val="0000FF"/>
                </a:solidFill>
                <a:latin typeface="Times New Roman" panose="02020603050405020304" pitchFamily="18" charset="0"/>
                <a:cs typeface="Times New Roman" panose="02020603050405020304" pitchFamily="18" charset="0"/>
              </a:rPr>
              <a:t>	</a:t>
            </a:r>
          </a:p>
          <a:p>
            <a:pPr algn="just" eaLnBrk="1" hangingPunct="1">
              <a:lnSpc>
                <a:spcPct val="150000"/>
              </a:lnSpc>
            </a:pPr>
            <a:r>
              <a:rPr lang="en-US" altLang="en-US" sz="2400" b="1" dirty="0">
                <a:solidFill>
                  <a:srgbClr val="0000FF"/>
                </a:solidFill>
                <a:latin typeface="Times New Roman" panose="02020603050405020304" pitchFamily="18" charset="0"/>
                <a:cs typeface="Times New Roman" panose="02020603050405020304" pitchFamily="18" charset="0"/>
              </a:rPr>
              <a:t>	</a:t>
            </a:r>
          </a:p>
          <a:p>
            <a:pPr algn="just" eaLnBrk="1" hangingPunct="1">
              <a:lnSpc>
                <a:spcPct val="150000"/>
              </a:lnSpc>
            </a:pPr>
            <a:r>
              <a:rPr lang="en-US" altLang="en-US" sz="2400" b="1" dirty="0">
                <a:solidFill>
                  <a:srgbClr val="0000FF"/>
                </a:solidFill>
                <a:latin typeface="Times New Roman" panose="02020603050405020304" pitchFamily="18" charset="0"/>
                <a:cs typeface="Times New Roman" panose="02020603050405020304" pitchFamily="18" charset="0"/>
              </a:rPr>
              <a:t>where U(r</a:t>
            </a:r>
            <a:r>
              <a:rPr lang="en-US" altLang="en-US" sz="2400" b="1" baseline="-25000" dirty="0">
                <a:solidFill>
                  <a:srgbClr val="0000FF"/>
                </a:solidFill>
                <a:latin typeface="Times New Roman" panose="02020603050405020304" pitchFamily="18" charset="0"/>
                <a:cs typeface="Times New Roman" panose="02020603050405020304" pitchFamily="18" charset="0"/>
              </a:rPr>
              <a:t>1</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r</a:t>
            </a:r>
            <a:r>
              <a:rPr lang="en-US" altLang="en-US" sz="2400" b="1" baseline="-25000" dirty="0" err="1">
                <a:solidFill>
                  <a:srgbClr val="0000FF"/>
                </a:solidFill>
                <a:latin typeface="Times New Roman" panose="02020603050405020304" pitchFamily="18" charset="0"/>
                <a:cs typeface="Times New Roman" panose="02020603050405020304" pitchFamily="18" charset="0"/>
              </a:rPr>
              <a:t>N</a:t>
            </a:r>
            <a:r>
              <a:rPr lang="en-US" altLang="en-US" sz="2400" b="1" dirty="0">
                <a:solidFill>
                  <a:srgbClr val="0000FF"/>
                </a:solidFill>
                <a:latin typeface="Times New Roman" panose="02020603050405020304" pitchFamily="18" charset="0"/>
                <a:cs typeface="Times New Roman" panose="02020603050405020304" pitchFamily="18" charset="0"/>
              </a:rPr>
              <a:t>) is the potential energy function consisting of bonded and non-bonded interactions.</a:t>
            </a:r>
          </a:p>
        </p:txBody>
      </p:sp>
      <p:pic>
        <p:nvPicPr>
          <p:cNvPr id="2" name="Picture 1">
            <a:extLst>
              <a:ext uri="{FF2B5EF4-FFF2-40B4-BE49-F238E27FC236}">
                <a16:creationId xmlns:a16="http://schemas.microsoft.com/office/drawing/2014/main" id="{2DF544F8-3B40-4772-B3EB-9F9F2959E17A}"/>
              </a:ext>
            </a:extLst>
          </p:cNvPr>
          <p:cNvPicPr>
            <a:picLocks noChangeAspect="1"/>
          </p:cNvPicPr>
          <p:nvPr/>
        </p:nvPicPr>
        <p:blipFill>
          <a:blip r:embed="rId3"/>
          <a:stretch>
            <a:fillRect/>
          </a:stretch>
        </p:blipFill>
        <p:spPr>
          <a:xfrm>
            <a:off x="5847556" y="8394700"/>
            <a:ext cx="7575804" cy="131368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A690BEED-49AF-4882-8B50-ACFEE208C100}"/>
              </a:ext>
            </a:extLst>
          </p:cNvPr>
          <p:cNvSpPr txBox="1">
            <a:spLocks noChangeArrowheads="1"/>
          </p:cNvSpPr>
          <p:nvPr/>
        </p:nvSpPr>
        <p:spPr bwMode="auto">
          <a:xfrm>
            <a:off x="7631226" y="-25013"/>
            <a:ext cx="37478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4800" b="1" dirty="0">
                <a:solidFill>
                  <a:srgbClr val="C00000"/>
                </a:solidFill>
                <a:latin typeface="Times New Roman" panose="02020603050405020304" pitchFamily="18" charset="0"/>
                <a:cs typeface="Times New Roman" panose="02020603050405020304" pitchFamily="18" charset="0"/>
              </a:rPr>
              <a:t>QSPR/QSAR</a:t>
            </a:r>
          </a:p>
        </p:txBody>
      </p:sp>
      <p:grpSp>
        <p:nvGrpSpPr>
          <p:cNvPr id="15" name="Group 14">
            <a:extLst>
              <a:ext uri="{FF2B5EF4-FFF2-40B4-BE49-F238E27FC236}">
                <a16:creationId xmlns:a16="http://schemas.microsoft.com/office/drawing/2014/main" id="{458A5231-F6F8-4B7F-8B87-8C5E429F1CF7}"/>
              </a:ext>
            </a:extLst>
          </p:cNvPr>
          <p:cNvGrpSpPr/>
          <p:nvPr/>
        </p:nvGrpSpPr>
        <p:grpSpPr>
          <a:xfrm>
            <a:off x="4852210" y="5318758"/>
            <a:ext cx="10972799" cy="4951415"/>
            <a:chOff x="3790156" y="2527299"/>
            <a:chExt cx="9677400" cy="4951415"/>
          </a:xfrm>
        </p:grpSpPr>
        <p:sp>
          <p:nvSpPr>
            <p:cNvPr id="3" name="Rectangle 2">
              <a:extLst>
                <a:ext uri="{FF2B5EF4-FFF2-40B4-BE49-F238E27FC236}">
                  <a16:creationId xmlns:a16="http://schemas.microsoft.com/office/drawing/2014/main" id="{99A447B8-0540-4E2B-AA55-749C11CB46CC}"/>
                </a:ext>
              </a:extLst>
            </p:cNvPr>
            <p:cNvSpPr txBox="1">
              <a:spLocks noChangeArrowheads="1"/>
            </p:cNvSpPr>
            <p:nvPr/>
          </p:nvSpPr>
          <p:spPr>
            <a:xfrm>
              <a:off x="3790156" y="2527299"/>
              <a:ext cx="9677400" cy="737097"/>
            </a:xfrm>
            <a:prstGeom prst="rect">
              <a:avLst/>
            </a:prstGeom>
          </p:spPr>
          <p:txBody>
            <a:bodyPr/>
            <a:lstStyle>
              <a:lvl1pPr>
                <a:defRPr>
                  <a:latin typeface="+mj-lt"/>
                  <a:ea typeface="+mj-ea"/>
                  <a:cs typeface="+mj-cs"/>
                </a:defRPr>
              </a:lvl1pPr>
            </a:lstStyle>
            <a:p>
              <a:r>
                <a:rPr lang="en-US" altLang="en-US" sz="4400" b="1" kern="0" dirty="0">
                  <a:solidFill>
                    <a:schemeClr val="tx1"/>
                  </a:solidFill>
                  <a:latin typeface="Times New Roman" panose="02020603050405020304" pitchFamily="18" charset="0"/>
                  <a:cs typeface="Times New Roman" panose="02020603050405020304" pitchFamily="18" charset="0"/>
                </a:rPr>
                <a:t>Structure-Activity Relationships</a:t>
              </a:r>
            </a:p>
          </p:txBody>
        </p:sp>
        <p:grpSp>
          <p:nvGrpSpPr>
            <p:cNvPr id="14" name="Group 13">
              <a:extLst>
                <a:ext uri="{FF2B5EF4-FFF2-40B4-BE49-F238E27FC236}">
                  <a16:creationId xmlns:a16="http://schemas.microsoft.com/office/drawing/2014/main" id="{33812D0D-4445-47B8-9399-8596F061246D}"/>
                </a:ext>
              </a:extLst>
            </p:cNvPr>
            <p:cNvGrpSpPr/>
            <p:nvPr/>
          </p:nvGrpSpPr>
          <p:grpSpPr>
            <a:xfrm>
              <a:off x="3925094" y="3060700"/>
              <a:ext cx="7721601" cy="4418014"/>
              <a:chOff x="3925094" y="3060700"/>
              <a:chExt cx="7721601" cy="4418014"/>
            </a:xfrm>
          </p:grpSpPr>
          <p:grpSp>
            <p:nvGrpSpPr>
              <p:cNvPr id="4" name="Group 3">
                <a:extLst>
                  <a:ext uri="{FF2B5EF4-FFF2-40B4-BE49-F238E27FC236}">
                    <a16:creationId xmlns:a16="http://schemas.microsoft.com/office/drawing/2014/main" id="{69C40329-A0FB-415D-BDDC-497427143BD3}"/>
                  </a:ext>
                </a:extLst>
              </p:cNvPr>
              <p:cNvGrpSpPr>
                <a:grpSpLocks/>
              </p:cNvGrpSpPr>
              <p:nvPr/>
            </p:nvGrpSpPr>
            <p:grpSpPr bwMode="auto">
              <a:xfrm>
                <a:off x="3925094" y="3060700"/>
                <a:ext cx="7721601" cy="4418014"/>
                <a:chOff x="517" y="1056"/>
                <a:chExt cx="4864" cy="2783"/>
              </a:xfrm>
            </p:grpSpPr>
            <p:sp>
              <p:nvSpPr>
                <p:cNvPr id="5" name="Rectangle 4">
                  <a:extLst>
                    <a:ext uri="{FF2B5EF4-FFF2-40B4-BE49-F238E27FC236}">
                      <a16:creationId xmlns:a16="http://schemas.microsoft.com/office/drawing/2014/main" id="{51EEB6E0-6CF4-4690-B235-1F661E9588C5}"/>
                    </a:ext>
                  </a:extLst>
                </p:cNvPr>
                <p:cNvSpPr>
                  <a:spLocks noChangeArrowheads="1"/>
                </p:cNvSpPr>
                <p:nvPr/>
              </p:nvSpPr>
              <p:spPr bwMode="auto">
                <a:xfrm>
                  <a:off x="517" y="1526"/>
                  <a:ext cx="1324"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kumimoji="1" lang="en-US" altLang="en-US" sz="2400" dirty="0">
                      <a:latin typeface="Times New Roman" panose="02020603050405020304" pitchFamily="18" charset="0"/>
                      <a:cs typeface="Times New Roman" panose="02020603050405020304" pitchFamily="18" charset="0"/>
                    </a:rPr>
                    <a:t>MOLECULAR</a:t>
                  </a:r>
                </a:p>
                <a:p>
                  <a:pPr algn="ctr" eaLnBrk="0" hangingPunct="0"/>
                  <a:r>
                    <a:rPr kumimoji="1" lang="en-US" altLang="en-US" sz="2400" dirty="0">
                      <a:latin typeface="Times New Roman" panose="02020603050405020304" pitchFamily="18" charset="0"/>
                      <a:cs typeface="Times New Roman" panose="02020603050405020304" pitchFamily="18" charset="0"/>
                    </a:rPr>
                    <a:t>STRUCTURE</a:t>
                  </a:r>
                </a:p>
              </p:txBody>
            </p:sp>
            <p:sp>
              <p:nvSpPr>
                <p:cNvPr id="6" name="Rectangle 5">
                  <a:extLst>
                    <a:ext uri="{FF2B5EF4-FFF2-40B4-BE49-F238E27FC236}">
                      <a16:creationId xmlns:a16="http://schemas.microsoft.com/office/drawing/2014/main" id="{B30BA3CB-AFAB-4859-B2E3-AB8E20956571}"/>
                    </a:ext>
                  </a:extLst>
                </p:cNvPr>
                <p:cNvSpPr>
                  <a:spLocks noChangeArrowheads="1"/>
                </p:cNvSpPr>
                <p:nvPr/>
              </p:nvSpPr>
              <p:spPr bwMode="auto">
                <a:xfrm>
                  <a:off x="3837" y="1344"/>
                  <a:ext cx="1303" cy="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kumimoji="1" lang="en-US" altLang="en-US" sz="2400">
                      <a:latin typeface="Times New Roman" panose="02020603050405020304" pitchFamily="18" charset="0"/>
                      <a:cs typeface="Times New Roman" panose="02020603050405020304" pitchFamily="18" charset="0"/>
                    </a:rPr>
                    <a:t>CHEMICAL/</a:t>
                  </a:r>
                </a:p>
                <a:p>
                  <a:pPr algn="ctr" eaLnBrk="0" hangingPunct="0"/>
                  <a:r>
                    <a:rPr kumimoji="1" lang="en-US" altLang="en-US" sz="2400">
                      <a:latin typeface="Times New Roman" panose="02020603050405020304" pitchFamily="18" charset="0"/>
                      <a:cs typeface="Times New Roman" panose="02020603050405020304" pitchFamily="18" charset="0"/>
                    </a:rPr>
                    <a:t>BIOLOGICAL</a:t>
                  </a:r>
                </a:p>
                <a:p>
                  <a:pPr algn="ctr" eaLnBrk="0" hangingPunct="0"/>
                  <a:r>
                    <a:rPr kumimoji="1" lang="en-US" altLang="en-US" sz="2400">
                      <a:latin typeface="Times New Roman" panose="02020603050405020304" pitchFamily="18" charset="0"/>
                      <a:cs typeface="Times New Roman" panose="02020603050405020304" pitchFamily="18" charset="0"/>
                    </a:rPr>
                    <a:t>ACTIVITY</a:t>
                  </a:r>
                </a:p>
              </p:txBody>
            </p:sp>
            <p:sp>
              <p:nvSpPr>
                <p:cNvPr id="7" name="Rectangle 6">
                  <a:extLst>
                    <a:ext uri="{FF2B5EF4-FFF2-40B4-BE49-F238E27FC236}">
                      <a16:creationId xmlns:a16="http://schemas.microsoft.com/office/drawing/2014/main" id="{C2E70DF9-BA0F-44F4-8585-302E20892034}"/>
                    </a:ext>
                  </a:extLst>
                </p:cNvPr>
                <p:cNvSpPr>
                  <a:spLocks noChangeArrowheads="1"/>
                </p:cNvSpPr>
                <p:nvPr/>
              </p:nvSpPr>
              <p:spPr bwMode="auto">
                <a:xfrm>
                  <a:off x="1950" y="3082"/>
                  <a:ext cx="1771" cy="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kumimoji="1" lang="en-US" altLang="en-US" sz="2400">
                      <a:latin typeface="Times New Roman" panose="02020603050405020304" pitchFamily="18" charset="0"/>
                      <a:cs typeface="Times New Roman" panose="02020603050405020304" pitchFamily="18" charset="0"/>
                    </a:rPr>
                    <a:t>MOLECULAR</a:t>
                  </a:r>
                </a:p>
                <a:p>
                  <a:pPr algn="ctr" eaLnBrk="0" hangingPunct="0"/>
                  <a:r>
                    <a:rPr kumimoji="1" lang="en-US" altLang="en-US" sz="2400">
                      <a:latin typeface="Times New Roman" panose="02020603050405020304" pitchFamily="18" charset="0"/>
                      <a:cs typeface="Times New Roman" panose="02020603050405020304" pitchFamily="18" charset="0"/>
                    </a:rPr>
                    <a:t>DESCRIPTOR</a:t>
                  </a:r>
                </a:p>
                <a:p>
                  <a:pPr algn="ctr" eaLnBrk="0" hangingPunct="0"/>
                  <a:r>
                    <a:rPr kumimoji="1" lang="en-US" altLang="en-US" sz="2400">
                      <a:latin typeface="Times New Roman" panose="02020603050405020304" pitchFamily="18" charset="0"/>
                      <a:cs typeface="Times New Roman" panose="02020603050405020304" pitchFamily="18" charset="0"/>
                    </a:rPr>
                    <a:t>REPRESENTATION</a:t>
                  </a:r>
                </a:p>
              </p:txBody>
            </p:sp>
            <p:sp>
              <p:nvSpPr>
                <p:cNvPr id="8" name="AutoShape 7">
                  <a:extLst>
                    <a:ext uri="{FF2B5EF4-FFF2-40B4-BE49-F238E27FC236}">
                      <a16:creationId xmlns:a16="http://schemas.microsoft.com/office/drawing/2014/main" id="{ED0B24C2-DADE-4F54-93DC-C7C2CFE0532F}"/>
                    </a:ext>
                  </a:extLst>
                </p:cNvPr>
                <p:cNvSpPr>
                  <a:spLocks noChangeArrowheads="1"/>
                </p:cNvSpPr>
                <p:nvPr/>
              </p:nvSpPr>
              <p:spPr bwMode="auto">
                <a:xfrm>
                  <a:off x="1960" y="1684"/>
                  <a:ext cx="1864" cy="232"/>
                </a:xfrm>
                <a:prstGeom prst="rightArrow">
                  <a:avLst>
                    <a:gd name="adj1" fmla="val 50000"/>
                    <a:gd name="adj2" fmla="val 13736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latin typeface="Times New Roman" panose="02020603050405020304" pitchFamily="18" charset="0"/>
                    <a:cs typeface="Times New Roman" panose="02020603050405020304" pitchFamily="18" charset="0"/>
                  </a:endParaRPr>
                </a:p>
              </p:txBody>
            </p:sp>
            <p:sp>
              <p:nvSpPr>
                <p:cNvPr id="9" name="AutoShape 8">
                  <a:extLst>
                    <a:ext uri="{FF2B5EF4-FFF2-40B4-BE49-F238E27FC236}">
                      <a16:creationId xmlns:a16="http://schemas.microsoft.com/office/drawing/2014/main" id="{242B30B0-389C-4398-8F22-3AC5B5F09A63}"/>
                    </a:ext>
                  </a:extLst>
                </p:cNvPr>
                <p:cNvSpPr>
                  <a:spLocks noChangeArrowheads="1"/>
                </p:cNvSpPr>
                <p:nvPr/>
              </p:nvSpPr>
              <p:spPr bwMode="auto">
                <a:xfrm rot="2220000">
                  <a:off x="808" y="2596"/>
                  <a:ext cx="1528" cy="136"/>
                </a:xfrm>
                <a:prstGeom prst="rightArrow">
                  <a:avLst>
                    <a:gd name="adj1" fmla="val 50000"/>
                    <a:gd name="adj2" fmla="val 252430"/>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latin typeface="Times New Roman" panose="02020603050405020304" pitchFamily="18" charset="0"/>
                    <a:cs typeface="Times New Roman" panose="02020603050405020304" pitchFamily="18" charset="0"/>
                  </a:endParaRPr>
                </a:p>
              </p:txBody>
            </p:sp>
            <p:sp>
              <p:nvSpPr>
                <p:cNvPr id="10" name="AutoShape 9">
                  <a:extLst>
                    <a:ext uri="{FF2B5EF4-FFF2-40B4-BE49-F238E27FC236}">
                      <a16:creationId xmlns:a16="http://schemas.microsoft.com/office/drawing/2014/main" id="{7A7590AC-7C6A-436A-94E2-6639A3DC6BE8}"/>
                    </a:ext>
                  </a:extLst>
                </p:cNvPr>
                <p:cNvSpPr>
                  <a:spLocks noChangeArrowheads="1"/>
                </p:cNvSpPr>
                <p:nvPr/>
              </p:nvSpPr>
              <p:spPr bwMode="auto">
                <a:xfrm rot="18900000">
                  <a:off x="3304" y="2596"/>
                  <a:ext cx="1528" cy="136"/>
                </a:xfrm>
                <a:prstGeom prst="rightArrow">
                  <a:avLst>
                    <a:gd name="adj1" fmla="val 50000"/>
                    <a:gd name="adj2" fmla="val 252430"/>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latin typeface="Times New Roman" panose="02020603050405020304" pitchFamily="18" charset="0"/>
                    <a:cs typeface="Times New Roman" panose="02020603050405020304" pitchFamily="18" charset="0"/>
                  </a:endParaRPr>
                </a:p>
              </p:txBody>
            </p:sp>
            <p:sp>
              <p:nvSpPr>
                <p:cNvPr id="11" name="Text Box 10">
                  <a:extLst>
                    <a:ext uri="{FF2B5EF4-FFF2-40B4-BE49-F238E27FC236}">
                      <a16:creationId xmlns:a16="http://schemas.microsoft.com/office/drawing/2014/main" id="{AE6F219D-C699-4641-8A73-3E7978801CAA}"/>
                    </a:ext>
                  </a:extLst>
                </p:cNvPr>
                <p:cNvSpPr txBox="1">
                  <a:spLocks noChangeArrowheads="1"/>
                </p:cNvSpPr>
                <p:nvPr/>
              </p:nvSpPr>
              <p:spPr bwMode="auto">
                <a:xfrm rot="18900000">
                  <a:off x="3456" y="2498"/>
                  <a:ext cx="192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en-US" altLang="en-US" sz="2800" dirty="0">
                      <a:latin typeface="Times New Roman" panose="02020603050405020304" pitchFamily="18" charset="0"/>
                      <a:cs typeface="Times New Roman" panose="02020603050405020304" pitchFamily="18" charset="0"/>
                    </a:rPr>
                    <a:t>Statistical Methods</a:t>
                  </a:r>
                </a:p>
              </p:txBody>
            </p:sp>
            <p:sp>
              <p:nvSpPr>
                <p:cNvPr id="12" name="Rectangle 11">
                  <a:extLst>
                    <a:ext uri="{FF2B5EF4-FFF2-40B4-BE49-F238E27FC236}">
                      <a16:creationId xmlns:a16="http://schemas.microsoft.com/office/drawing/2014/main" id="{EC8334EE-4674-41B5-A8D9-38EAD4F3E254}"/>
                    </a:ext>
                  </a:extLst>
                </p:cNvPr>
                <p:cNvSpPr>
                  <a:spLocks noChangeArrowheads="1"/>
                </p:cNvSpPr>
                <p:nvPr/>
              </p:nvSpPr>
              <p:spPr bwMode="auto">
                <a:xfrm>
                  <a:off x="2484" y="1056"/>
                  <a:ext cx="564" cy="1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en-US" altLang="en-US" sz="13800" dirty="0">
                      <a:solidFill>
                        <a:srgbClr val="FF3300"/>
                      </a:solidFill>
                      <a:latin typeface="Times New Roman" panose="02020603050405020304" pitchFamily="18" charset="0"/>
                      <a:cs typeface="Times New Roman" panose="02020603050405020304" pitchFamily="18" charset="0"/>
                    </a:rPr>
                    <a:t>X</a:t>
                  </a:r>
                </a:p>
              </p:txBody>
            </p:sp>
          </p:grpSp>
          <p:sp>
            <p:nvSpPr>
              <p:cNvPr id="13" name="Text Box 12">
                <a:extLst>
                  <a:ext uri="{FF2B5EF4-FFF2-40B4-BE49-F238E27FC236}">
                    <a16:creationId xmlns:a16="http://schemas.microsoft.com/office/drawing/2014/main" id="{C78B536A-A15A-47EB-959C-42C19892A2F0}"/>
                  </a:ext>
                </a:extLst>
              </p:cNvPr>
              <p:cNvSpPr txBox="1">
                <a:spLocks noChangeArrowheads="1"/>
              </p:cNvSpPr>
              <p:nvPr/>
            </p:nvSpPr>
            <p:spPr bwMode="auto">
              <a:xfrm rot="2276904">
                <a:off x="4093476" y="5458034"/>
                <a:ext cx="231505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Times New Roman" panose="02020603050405020304" pitchFamily="18" charset="0"/>
                    <a:cs typeface="Times New Roman" panose="02020603050405020304" pitchFamily="18" charset="0"/>
                  </a:rPr>
                  <a:t>Computational</a:t>
                </a:r>
              </a:p>
              <a:p>
                <a:r>
                  <a:rPr lang="en-US" altLang="en-US" sz="2800" dirty="0">
                    <a:latin typeface="Times New Roman" panose="02020603050405020304" pitchFamily="18" charset="0"/>
                    <a:cs typeface="Times New Roman" panose="02020603050405020304" pitchFamily="18" charset="0"/>
                  </a:rPr>
                  <a:t>Chemistry</a:t>
                </a:r>
              </a:p>
            </p:txBody>
          </p:sp>
        </p:grpSp>
      </p:grpSp>
      <p:sp>
        <p:nvSpPr>
          <p:cNvPr id="16" name="Rectangle 2">
            <a:extLst>
              <a:ext uri="{FF2B5EF4-FFF2-40B4-BE49-F238E27FC236}">
                <a16:creationId xmlns:a16="http://schemas.microsoft.com/office/drawing/2014/main" id="{593F8183-0549-4FDC-89D3-7490080ECDD4}"/>
              </a:ext>
            </a:extLst>
          </p:cNvPr>
          <p:cNvSpPr txBox="1">
            <a:spLocks noChangeArrowheads="1"/>
          </p:cNvSpPr>
          <p:nvPr/>
        </p:nvSpPr>
        <p:spPr>
          <a:xfrm>
            <a:off x="2401684" y="1805793"/>
            <a:ext cx="7772400" cy="1439863"/>
          </a:xfrm>
          <a:prstGeom prst="rect">
            <a:avLst/>
          </a:prstGeom>
        </p:spPr>
        <p:txBody>
          <a:bodyPr/>
          <a:lstStyle>
            <a:lvl1pPr>
              <a:defRPr>
                <a:latin typeface="+mj-lt"/>
                <a:ea typeface="+mj-ea"/>
                <a:cs typeface="+mj-cs"/>
              </a:defRPr>
            </a:lvl1pPr>
          </a:lstStyle>
          <a:p>
            <a:pPr algn="ctr"/>
            <a:r>
              <a:rPr lang="en-US" altLang="en-US" sz="4400" b="1" kern="0" dirty="0">
                <a:latin typeface="Times New Roman" panose="02020603050405020304" pitchFamily="18" charset="0"/>
                <a:cs typeface="Times New Roman" panose="02020603050405020304" pitchFamily="18" charset="0"/>
              </a:rPr>
              <a:t>Traditional Hypothesis Driven Research Paradigm</a:t>
            </a:r>
          </a:p>
        </p:txBody>
      </p:sp>
      <p:grpSp>
        <p:nvGrpSpPr>
          <p:cNvPr id="17" name="Group 3">
            <a:extLst>
              <a:ext uri="{FF2B5EF4-FFF2-40B4-BE49-F238E27FC236}">
                <a16:creationId xmlns:a16="http://schemas.microsoft.com/office/drawing/2014/main" id="{5B3C38F2-3B22-4E75-B6FC-17F8AA4C094A}"/>
              </a:ext>
            </a:extLst>
          </p:cNvPr>
          <p:cNvGrpSpPr>
            <a:grpSpLocks/>
          </p:cNvGrpSpPr>
          <p:nvPr/>
        </p:nvGrpSpPr>
        <p:grpSpPr bwMode="auto">
          <a:xfrm>
            <a:off x="10338610" y="963649"/>
            <a:ext cx="4411367" cy="3594254"/>
            <a:chOff x="1872" y="1530"/>
            <a:chExt cx="2574" cy="2166"/>
          </a:xfrm>
        </p:grpSpPr>
        <p:grpSp>
          <p:nvGrpSpPr>
            <p:cNvPr id="18" name="Group 4">
              <a:extLst>
                <a:ext uri="{FF2B5EF4-FFF2-40B4-BE49-F238E27FC236}">
                  <a16:creationId xmlns:a16="http://schemas.microsoft.com/office/drawing/2014/main" id="{0169A00D-D764-4A57-81F5-4436CBCF4F27}"/>
                </a:ext>
              </a:extLst>
            </p:cNvPr>
            <p:cNvGrpSpPr>
              <a:grpSpLocks/>
            </p:cNvGrpSpPr>
            <p:nvPr/>
          </p:nvGrpSpPr>
          <p:grpSpPr bwMode="auto">
            <a:xfrm>
              <a:off x="1872" y="1530"/>
              <a:ext cx="1776" cy="2166"/>
              <a:chOff x="1824" y="1530"/>
              <a:chExt cx="1776" cy="2166"/>
            </a:xfrm>
          </p:grpSpPr>
          <p:sp>
            <p:nvSpPr>
              <p:cNvPr id="21" name="Rectangle 5">
                <a:extLst>
                  <a:ext uri="{FF2B5EF4-FFF2-40B4-BE49-F238E27FC236}">
                    <a16:creationId xmlns:a16="http://schemas.microsoft.com/office/drawing/2014/main" id="{467A8F39-A6F6-4514-8FE3-6A1F914466A7}"/>
                  </a:ext>
                </a:extLst>
              </p:cNvPr>
              <p:cNvSpPr>
                <a:spLocks noChangeArrowheads="1"/>
              </p:cNvSpPr>
              <p:nvPr/>
            </p:nvSpPr>
            <p:spPr bwMode="auto">
              <a:xfrm>
                <a:off x="2112" y="1530"/>
                <a:ext cx="1440" cy="288"/>
              </a:xfrm>
              <a:prstGeom prst="rect">
                <a:avLst/>
              </a:prstGeom>
              <a:solidFill>
                <a:schemeClr val="accent1"/>
              </a:solidFill>
              <a:ln w="12699">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800">
                    <a:latin typeface="Times New Roman" panose="02020603050405020304" pitchFamily="18" charset="0"/>
                    <a:cs typeface="Times New Roman" panose="02020603050405020304" pitchFamily="18" charset="0"/>
                  </a:rPr>
                  <a:t>Hypothesis</a:t>
                </a:r>
              </a:p>
            </p:txBody>
          </p:sp>
          <p:sp>
            <p:nvSpPr>
              <p:cNvPr id="22" name="Rectangle 6">
                <a:extLst>
                  <a:ext uri="{FF2B5EF4-FFF2-40B4-BE49-F238E27FC236}">
                    <a16:creationId xmlns:a16="http://schemas.microsoft.com/office/drawing/2014/main" id="{B22FBA59-4AC7-4719-8BA3-443E8223A327}"/>
                  </a:ext>
                </a:extLst>
              </p:cNvPr>
              <p:cNvSpPr>
                <a:spLocks noChangeArrowheads="1"/>
              </p:cNvSpPr>
              <p:nvPr/>
            </p:nvSpPr>
            <p:spPr bwMode="auto">
              <a:xfrm>
                <a:off x="2160" y="2208"/>
                <a:ext cx="1440" cy="288"/>
              </a:xfrm>
              <a:prstGeom prst="rect">
                <a:avLst/>
              </a:prstGeom>
              <a:solidFill>
                <a:schemeClr val="accent1"/>
              </a:solidFill>
              <a:ln w="12699">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800" dirty="0">
                    <a:latin typeface="Times New Roman" panose="02020603050405020304" pitchFamily="18" charset="0"/>
                    <a:cs typeface="Times New Roman" panose="02020603050405020304" pitchFamily="18" charset="0"/>
                  </a:rPr>
                  <a:t>Experiment</a:t>
                </a:r>
              </a:p>
            </p:txBody>
          </p:sp>
          <p:sp>
            <p:nvSpPr>
              <p:cNvPr id="23" name="Rectangle 7">
                <a:extLst>
                  <a:ext uri="{FF2B5EF4-FFF2-40B4-BE49-F238E27FC236}">
                    <a16:creationId xmlns:a16="http://schemas.microsoft.com/office/drawing/2014/main" id="{8FC53709-22BF-4B0B-AC39-038B5F186168}"/>
                  </a:ext>
                </a:extLst>
              </p:cNvPr>
              <p:cNvSpPr>
                <a:spLocks noChangeArrowheads="1"/>
              </p:cNvSpPr>
              <p:nvPr/>
            </p:nvSpPr>
            <p:spPr bwMode="auto">
              <a:xfrm>
                <a:off x="2160" y="2784"/>
                <a:ext cx="1440" cy="288"/>
              </a:xfrm>
              <a:prstGeom prst="rect">
                <a:avLst/>
              </a:prstGeom>
              <a:solidFill>
                <a:schemeClr val="accent1"/>
              </a:solidFill>
              <a:ln w="12699">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800">
                    <a:latin typeface="Times New Roman" panose="02020603050405020304" pitchFamily="18" charset="0"/>
                    <a:cs typeface="Times New Roman" panose="02020603050405020304" pitchFamily="18" charset="0"/>
                  </a:rPr>
                  <a:t>Data</a:t>
                </a:r>
              </a:p>
            </p:txBody>
          </p:sp>
          <p:sp>
            <p:nvSpPr>
              <p:cNvPr id="24" name="Rectangle 8">
                <a:extLst>
                  <a:ext uri="{FF2B5EF4-FFF2-40B4-BE49-F238E27FC236}">
                    <a16:creationId xmlns:a16="http://schemas.microsoft.com/office/drawing/2014/main" id="{6E1A8859-3368-42A2-92C2-81750EF80C18}"/>
                  </a:ext>
                </a:extLst>
              </p:cNvPr>
              <p:cNvSpPr>
                <a:spLocks noChangeArrowheads="1"/>
              </p:cNvSpPr>
              <p:nvPr/>
            </p:nvSpPr>
            <p:spPr bwMode="auto">
              <a:xfrm>
                <a:off x="2160" y="3408"/>
                <a:ext cx="1440" cy="288"/>
              </a:xfrm>
              <a:prstGeom prst="rect">
                <a:avLst/>
              </a:prstGeom>
              <a:solidFill>
                <a:schemeClr val="accent1"/>
              </a:solidFill>
              <a:ln w="12699">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800">
                    <a:latin typeface="Times New Roman" panose="02020603050405020304" pitchFamily="18" charset="0"/>
                    <a:cs typeface="Times New Roman" panose="02020603050405020304" pitchFamily="18" charset="0"/>
                  </a:rPr>
                  <a:t>Result</a:t>
                </a:r>
              </a:p>
            </p:txBody>
          </p:sp>
          <p:sp>
            <p:nvSpPr>
              <p:cNvPr id="25" name="Line 9">
                <a:extLst>
                  <a:ext uri="{FF2B5EF4-FFF2-40B4-BE49-F238E27FC236}">
                    <a16:creationId xmlns:a16="http://schemas.microsoft.com/office/drawing/2014/main" id="{0DFFE92B-E764-4012-B741-9A06CF4D04CC}"/>
                  </a:ext>
                </a:extLst>
              </p:cNvPr>
              <p:cNvSpPr>
                <a:spLocks noChangeShapeType="1"/>
              </p:cNvSpPr>
              <p:nvPr/>
            </p:nvSpPr>
            <p:spPr bwMode="auto">
              <a:xfrm>
                <a:off x="2880" y="1776"/>
                <a:ext cx="0" cy="384"/>
              </a:xfrm>
              <a:prstGeom prst="line">
                <a:avLst/>
              </a:prstGeom>
              <a:noFill/>
              <a:ln w="5715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800">
                  <a:latin typeface="Times New Roman" panose="02020603050405020304" pitchFamily="18" charset="0"/>
                  <a:cs typeface="Times New Roman" panose="02020603050405020304" pitchFamily="18" charset="0"/>
                </a:endParaRPr>
              </a:p>
            </p:txBody>
          </p:sp>
          <p:sp>
            <p:nvSpPr>
              <p:cNvPr id="26" name="Line 10">
                <a:extLst>
                  <a:ext uri="{FF2B5EF4-FFF2-40B4-BE49-F238E27FC236}">
                    <a16:creationId xmlns:a16="http://schemas.microsoft.com/office/drawing/2014/main" id="{6997EE52-BF67-412C-91C8-8E1C7775C9BB}"/>
                  </a:ext>
                </a:extLst>
              </p:cNvPr>
              <p:cNvSpPr>
                <a:spLocks noChangeShapeType="1"/>
              </p:cNvSpPr>
              <p:nvPr/>
            </p:nvSpPr>
            <p:spPr bwMode="auto">
              <a:xfrm>
                <a:off x="2880" y="2496"/>
                <a:ext cx="0" cy="240"/>
              </a:xfrm>
              <a:prstGeom prst="line">
                <a:avLst/>
              </a:prstGeom>
              <a:noFill/>
              <a:ln w="5715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800">
                  <a:latin typeface="Times New Roman" panose="02020603050405020304" pitchFamily="18" charset="0"/>
                  <a:cs typeface="Times New Roman" panose="02020603050405020304" pitchFamily="18" charset="0"/>
                </a:endParaRPr>
              </a:p>
            </p:txBody>
          </p:sp>
          <p:sp>
            <p:nvSpPr>
              <p:cNvPr id="27" name="Line 11">
                <a:extLst>
                  <a:ext uri="{FF2B5EF4-FFF2-40B4-BE49-F238E27FC236}">
                    <a16:creationId xmlns:a16="http://schemas.microsoft.com/office/drawing/2014/main" id="{C00F7A96-EDB6-43CE-9276-91450D780AC6}"/>
                  </a:ext>
                </a:extLst>
              </p:cNvPr>
              <p:cNvSpPr>
                <a:spLocks noChangeShapeType="1"/>
              </p:cNvSpPr>
              <p:nvPr/>
            </p:nvSpPr>
            <p:spPr bwMode="auto">
              <a:xfrm>
                <a:off x="2880" y="3072"/>
                <a:ext cx="0" cy="288"/>
              </a:xfrm>
              <a:prstGeom prst="line">
                <a:avLst/>
              </a:prstGeom>
              <a:noFill/>
              <a:ln w="5715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800">
                  <a:latin typeface="Times New Roman" panose="02020603050405020304" pitchFamily="18" charset="0"/>
                  <a:cs typeface="Times New Roman" panose="02020603050405020304" pitchFamily="18" charset="0"/>
                </a:endParaRPr>
              </a:p>
            </p:txBody>
          </p:sp>
          <p:sp>
            <p:nvSpPr>
              <p:cNvPr id="28" name="Line 12">
                <a:extLst>
                  <a:ext uri="{FF2B5EF4-FFF2-40B4-BE49-F238E27FC236}">
                    <a16:creationId xmlns:a16="http://schemas.microsoft.com/office/drawing/2014/main" id="{E123B2F4-6D5B-47AC-BA87-053D60B0F278}"/>
                  </a:ext>
                </a:extLst>
              </p:cNvPr>
              <p:cNvSpPr>
                <a:spLocks noChangeShapeType="1"/>
              </p:cNvSpPr>
              <p:nvPr/>
            </p:nvSpPr>
            <p:spPr bwMode="auto">
              <a:xfrm flipH="1">
                <a:off x="1824" y="3552"/>
                <a:ext cx="336"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800">
                  <a:latin typeface="Times New Roman" panose="02020603050405020304" pitchFamily="18" charset="0"/>
                  <a:cs typeface="Times New Roman" panose="02020603050405020304" pitchFamily="18" charset="0"/>
                </a:endParaRPr>
              </a:p>
            </p:txBody>
          </p:sp>
          <p:sp>
            <p:nvSpPr>
              <p:cNvPr id="29" name="Line 13">
                <a:extLst>
                  <a:ext uri="{FF2B5EF4-FFF2-40B4-BE49-F238E27FC236}">
                    <a16:creationId xmlns:a16="http://schemas.microsoft.com/office/drawing/2014/main" id="{FFB1BFA8-36FA-409C-B48F-14353761DD60}"/>
                  </a:ext>
                </a:extLst>
              </p:cNvPr>
              <p:cNvSpPr>
                <a:spLocks noChangeShapeType="1"/>
              </p:cNvSpPr>
              <p:nvPr/>
            </p:nvSpPr>
            <p:spPr bwMode="auto">
              <a:xfrm flipV="1">
                <a:off x="1824" y="1632"/>
                <a:ext cx="0" cy="192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800">
                  <a:latin typeface="Times New Roman" panose="02020603050405020304" pitchFamily="18" charset="0"/>
                  <a:cs typeface="Times New Roman" panose="02020603050405020304" pitchFamily="18" charset="0"/>
                </a:endParaRPr>
              </a:p>
            </p:txBody>
          </p:sp>
          <p:sp>
            <p:nvSpPr>
              <p:cNvPr id="30" name="Line 14">
                <a:extLst>
                  <a:ext uri="{FF2B5EF4-FFF2-40B4-BE49-F238E27FC236}">
                    <a16:creationId xmlns:a16="http://schemas.microsoft.com/office/drawing/2014/main" id="{60737ECF-3E19-467C-B994-0346D0AECA8F}"/>
                  </a:ext>
                </a:extLst>
              </p:cNvPr>
              <p:cNvSpPr>
                <a:spLocks noChangeShapeType="1"/>
              </p:cNvSpPr>
              <p:nvPr/>
            </p:nvSpPr>
            <p:spPr bwMode="auto">
              <a:xfrm>
                <a:off x="1824" y="1632"/>
                <a:ext cx="288" cy="0"/>
              </a:xfrm>
              <a:prstGeom prst="line">
                <a:avLst/>
              </a:prstGeom>
              <a:noFill/>
              <a:ln w="5715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800">
                  <a:latin typeface="Times New Roman" panose="02020603050405020304" pitchFamily="18" charset="0"/>
                  <a:cs typeface="Times New Roman" panose="02020603050405020304" pitchFamily="18" charset="0"/>
                </a:endParaRPr>
              </a:p>
            </p:txBody>
          </p:sp>
        </p:grpSp>
        <p:sp>
          <p:nvSpPr>
            <p:cNvPr id="19" name="Text Box 15">
              <a:extLst>
                <a:ext uri="{FF2B5EF4-FFF2-40B4-BE49-F238E27FC236}">
                  <a16:creationId xmlns:a16="http://schemas.microsoft.com/office/drawing/2014/main" id="{8A1C3644-36D7-4510-9A60-B3EDFAD4EB56}"/>
                </a:ext>
              </a:extLst>
            </p:cNvPr>
            <p:cNvSpPr txBox="1">
              <a:spLocks noChangeArrowheads="1"/>
            </p:cNvSpPr>
            <p:nvPr/>
          </p:nvSpPr>
          <p:spPr bwMode="auto">
            <a:xfrm>
              <a:off x="3120" y="1776"/>
              <a:ext cx="123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4800" b="1">
                  <a:solidFill>
                    <a:srgbClr val="FF3300"/>
                  </a:solidFill>
                  <a:latin typeface="Times New Roman" panose="02020603050405020304" pitchFamily="18" charset="0"/>
                  <a:cs typeface="Times New Roman" panose="02020603050405020304" pitchFamily="18" charset="0"/>
                </a:rPr>
                <a:t>Design</a:t>
              </a:r>
              <a:endParaRPr lang="en-US" altLang="en-US" sz="2800">
                <a:latin typeface="Times New Roman" panose="02020603050405020304" pitchFamily="18" charset="0"/>
                <a:cs typeface="Times New Roman" panose="02020603050405020304" pitchFamily="18" charset="0"/>
              </a:endParaRPr>
            </a:p>
          </p:txBody>
        </p:sp>
        <p:sp>
          <p:nvSpPr>
            <p:cNvPr id="20" name="Text Box 16">
              <a:extLst>
                <a:ext uri="{FF2B5EF4-FFF2-40B4-BE49-F238E27FC236}">
                  <a16:creationId xmlns:a16="http://schemas.microsoft.com/office/drawing/2014/main" id="{741B1E9F-F688-44CE-9DCC-3894DE7D9BCE}"/>
                </a:ext>
              </a:extLst>
            </p:cNvPr>
            <p:cNvSpPr txBox="1">
              <a:spLocks noChangeArrowheads="1"/>
            </p:cNvSpPr>
            <p:nvPr/>
          </p:nvSpPr>
          <p:spPr bwMode="auto">
            <a:xfrm>
              <a:off x="3120" y="3120"/>
              <a:ext cx="132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800">
                  <a:latin typeface="Times New Roman" panose="02020603050405020304" pitchFamily="18" charset="0"/>
                  <a:cs typeface="Times New Roman" panose="02020603050405020304" pitchFamily="18" charset="0"/>
                </a:rPr>
                <a:t>Data analysis</a:t>
              </a:r>
            </a:p>
          </p:txBody>
        </p:sp>
      </p:grpSp>
    </p:spTree>
    <p:extLst>
      <p:ext uri="{BB962C8B-B14F-4D97-AF65-F5344CB8AC3E}">
        <p14:creationId xmlns:p14="http://schemas.microsoft.com/office/powerpoint/2010/main" val="2205727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BFC29EB-4605-5A96-8552-2007FF854693}"/>
              </a:ext>
            </a:extLst>
          </p:cNvPr>
          <p:cNvSpPr txBox="1">
            <a:spLocks noGrp="1"/>
          </p:cNvSpPr>
          <p:nvPr>
            <p:ph type="title"/>
          </p:nvPr>
        </p:nvSpPr>
        <p:spPr>
          <a:xfrm>
            <a:off x="1427956" y="1063588"/>
            <a:ext cx="7010400" cy="1243289"/>
          </a:xfrm>
          <a:prstGeom prst="rect">
            <a:avLst/>
          </a:prstGeom>
        </p:spPr>
        <p:txBody>
          <a:bodyPr vert="horz" wrap="square" lIns="0" tIns="12065" rIns="0" bIns="0" rtlCol="0">
            <a:spAutoFit/>
          </a:bodyPr>
          <a:lstStyle/>
          <a:p>
            <a:pPr marL="12700" marR="5080" algn="ctr">
              <a:lnSpc>
                <a:spcPct val="100000"/>
              </a:lnSpc>
              <a:spcBef>
                <a:spcPts val="95"/>
              </a:spcBef>
            </a:pPr>
            <a:r>
              <a:rPr sz="4000" spc="-5" dirty="0">
                <a:latin typeface="Times New Roman" panose="02020603050405020304" pitchFamily="18" charset="0"/>
                <a:cs typeface="Times New Roman" panose="02020603050405020304" pitchFamily="18" charset="0"/>
              </a:rPr>
              <a:t>Datasets </a:t>
            </a:r>
            <a:r>
              <a:rPr sz="4000" dirty="0">
                <a:latin typeface="Times New Roman" panose="02020603050405020304" pitchFamily="18" charset="0"/>
                <a:cs typeface="Times New Roman" panose="02020603050405020304" pitchFamily="18" charset="0"/>
              </a:rPr>
              <a:t>are represented by </a:t>
            </a:r>
            <a:r>
              <a:rPr sz="4000" spc="-5" dirty="0">
                <a:latin typeface="Times New Roman" panose="02020603050405020304" pitchFamily="18" charset="0"/>
                <a:cs typeface="Times New Roman" panose="02020603050405020304" pitchFamily="18" charset="0"/>
              </a:rPr>
              <a:t>a </a:t>
            </a:r>
            <a:r>
              <a:rPr sz="4000" spc="-765" dirty="0">
                <a:latin typeface="Times New Roman" panose="02020603050405020304" pitchFamily="18" charset="0"/>
                <a:cs typeface="Times New Roman" panose="02020603050405020304" pitchFamily="18" charset="0"/>
              </a:rPr>
              <a:t> </a:t>
            </a:r>
            <a:r>
              <a:rPr sz="4000" spc="-5" dirty="0">
                <a:latin typeface="Times New Roman" panose="02020603050405020304" pitchFamily="18" charset="0"/>
                <a:cs typeface="Times New Roman" panose="02020603050405020304" pitchFamily="18" charset="0"/>
              </a:rPr>
              <a:t>matrix</a:t>
            </a:r>
            <a:r>
              <a:rPr sz="4000" spc="-15" dirty="0">
                <a:latin typeface="Times New Roman" panose="02020603050405020304" pitchFamily="18" charset="0"/>
                <a:cs typeface="Times New Roman" panose="02020603050405020304" pitchFamily="18" charset="0"/>
              </a:rPr>
              <a:t> </a:t>
            </a:r>
            <a:r>
              <a:rPr sz="4000" dirty="0">
                <a:latin typeface="Times New Roman" panose="02020603050405020304" pitchFamily="18" charset="0"/>
                <a:cs typeface="Times New Roman" panose="02020603050405020304" pitchFamily="18" charset="0"/>
              </a:rPr>
              <a:t>of</a:t>
            </a:r>
            <a:r>
              <a:rPr sz="4000" spc="-25" dirty="0">
                <a:latin typeface="Times New Roman" panose="02020603050405020304" pitchFamily="18" charset="0"/>
                <a:cs typeface="Times New Roman" panose="02020603050405020304" pitchFamily="18" charset="0"/>
              </a:rPr>
              <a:t> </a:t>
            </a:r>
            <a:r>
              <a:rPr sz="4000" dirty="0">
                <a:latin typeface="Times New Roman" panose="02020603050405020304" pitchFamily="18" charset="0"/>
                <a:cs typeface="Times New Roman" panose="02020603050405020304" pitchFamily="18" charset="0"/>
              </a:rPr>
              <a:t>molecular</a:t>
            </a:r>
            <a:r>
              <a:rPr sz="4000" spc="15" dirty="0">
                <a:latin typeface="Times New Roman" panose="02020603050405020304" pitchFamily="18" charset="0"/>
                <a:cs typeface="Times New Roman" panose="02020603050405020304" pitchFamily="18" charset="0"/>
              </a:rPr>
              <a:t> </a:t>
            </a:r>
            <a:r>
              <a:rPr sz="4000" dirty="0">
                <a:latin typeface="Times New Roman" panose="02020603050405020304" pitchFamily="18" charset="0"/>
                <a:cs typeface="Times New Roman" panose="02020603050405020304" pitchFamily="18" charset="0"/>
              </a:rPr>
              <a:t>descriptors</a:t>
            </a:r>
          </a:p>
        </p:txBody>
      </p:sp>
      <p:graphicFrame>
        <p:nvGraphicFramePr>
          <p:cNvPr id="5" name="object 4">
            <a:extLst>
              <a:ext uri="{FF2B5EF4-FFF2-40B4-BE49-F238E27FC236}">
                <a16:creationId xmlns:a16="http://schemas.microsoft.com/office/drawing/2014/main" id="{C3CD5617-B6C4-CAFD-CF13-AFBE8DCE60C0}"/>
              </a:ext>
            </a:extLst>
          </p:cNvPr>
          <p:cNvGraphicFramePr>
            <a:graphicFrameLocks noGrp="1"/>
          </p:cNvGraphicFramePr>
          <p:nvPr>
            <p:extLst>
              <p:ext uri="{D42A27DB-BD31-4B8C-83A1-F6EECF244321}">
                <p14:modId xmlns:p14="http://schemas.microsoft.com/office/powerpoint/2010/main" val="1895159195"/>
              </p:ext>
            </p:extLst>
          </p:nvPr>
        </p:nvGraphicFramePr>
        <p:xfrm>
          <a:off x="665957" y="2755900"/>
          <a:ext cx="8458200" cy="4931661"/>
        </p:xfrm>
        <a:graphic>
          <a:graphicData uri="http://schemas.openxmlformats.org/drawingml/2006/table">
            <a:tbl>
              <a:tblPr firstRow="1" bandRow="1">
                <a:tableStyleId>{2D5ABB26-0587-4C30-8999-92F81FD0307C}</a:tableStyleId>
              </a:tblPr>
              <a:tblGrid>
                <a:gridCol w="2197474">
                  <a:extLst>
                    <a:ext uri="{9D8B030D-6E8A-4147-A177-3AD203B41FA5}">
                      <a16:colId xmlns:a16="http://schemas.microsoft.com/office/drawing/2014/main" val="20000"/>
                    </a:ext>
                  </a:extLst>
                </a:gridCol>
                <a:gridCol w="1749686">
                  <a:extLst>
                    <a:ext uri="{9D8B030D-6E8A-4147-A177-3AD203B41FA5}">
                      <a16:colId xmlns:a16="http://schemas.microsoft.com/office/drawing/2014/main" val="20001"/>
                    </a:ext>
                  </a:extLst>
                </a:gridCol>
                <a:gridCol w="1550670">
                  <a:extLst>
                    <a:ext uri="{9D8B030D-6E8A-4147-A177-3AD203B41FA5}">
                      <a16:colId xmlns:a16="http://schemas.microsoft.com/office/drawing/2014/main" val="20002"/>
                    </a:ext>
                  </a:extLst>
                </a:gridCol>
                <a:gridCol w="155067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tblGrid>
              <a:tr h="652140">
                <a:tc rowSpan="2">
                  <a:txBody>
                    <a:bodyPr/>
                    <a:lstStyle/>
                    <a:p>
                      <a:pPr algn="ctr">
                        <a:lnSpc>
                          <a:spcPct val="100000"/>
                        </a:lnSpc>
                        <a:spcBef>
                          <a:spcPts val="310"/>
                        </a:spcBef>
                      </a:pPr>
                      <a:r>
                        <a:rPr sz="2800" b="1" spc="-10" dirty="0">
                          <a:latin typeface="Times New Roman" panose="02020603050405020304" pitchFamily="18" charset="0"/>
                          <a:cs typeface="Times New Roman" panose="02020603050405020304" pitchFamily="18" charset="0"/>
                        </a:rPr>
                        <a:t>Samples</a:t>
                      </a:r>
                      <a:endParaRPr sz="2800" dirty="0">
                        <a:latin typeface="Times New Roman" panose="02020603050405020304" pitchFamily="18" charset="0"/>
                        <a:cs typeface="Times New Roman" panose="02020603050405020304" pitchFamily="18" charset="0"/>
                      </a:endParaRPr>
                    </a:p>
                    <a:p>
                      <a:pPr algn="ctr">
                        <a:lnSpc>
                          <a:spcPct val="100000"/>
                        </a:lnSpc>
                        <a:spcBef>
                          <a:spcPts val="540"/>
                        </a:spcBef>
                      </a:pPr>
                      <a:r>
                        <a:rPr sz="2800" b="1" spc="-5" dirty="0">
                          <a:latin typeface="Times New Roman" panose="02020603050405020304" pitchFamily="18" charset="0"/>
                          <a:cs typeface="Times New Roman" panose="02020603050405020304" pitchFamily="18" charset="0"/>
                        </a:rPr>
                        <a:t>(Compounds)</a:t>
                      </a:r>
                      <a:endParaRPr sz="2800" dirty="0">
                        <a:latin typeface="Times New Roman" panose="02020603050405020304" pitchFamily="18" charset="0"/>
                        <a:cs typeface="Times New Roman" panose="02020603050405020304" pitchFamily="18" charset="0"/>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gridSpan="4">
                  <a:txBody>
                    <a:bodyPr/>
                    <a:lstStyle/>
                    <a:p>
                      <a:pPr marL="1164590">
                        <a:lnSpc>
                          <a:spcPct val="100000"/>
                        </a:lnSpc>
                        <a:spcBef>
                          <a:spcPts val="310"/>
                        </a:spcBef>
                      </a:pPr>
                      <a:r>
                        <a:rPr sz="2800" b="1" spc="-20" dirty="0">
                          <a:latin typeface="Times New Roman" panose="02020603050405020304" pitchFamily="18" charset="0"/>
                          <a:cs typeface="Times New Roman" panose="02020603050405020304" pitchFamily="18" charset="0"/>
                        </a:rPr>
                        <a:t>Variables</a:t>
                      </a:r>
                      <a:r>
                        <a:rPr sz="2800" b="1" spc="-30" dirty="0">
                          <a:latin typeface="Times New Roman" panose="02020603050405020304" pitchFamily="18" charset="0"/>
                          <a:cs typeface="Times New Roman" panose="02020603050405020304" pitchFamily="18" charset="0"/>
                        </a:rPr>
                        <a:t> </a:t>
                      </a:r>
                      <a:r>
                        <a:rPr sz="2800" b="1" spc="-5" dirty="0">
                          <a:latin typeface="Times New Roman" panose="02020603050405020304" pitchFamily="18" charset="0"/>
                          <a:cs typeface="Times New Roman" panose="02020603050405020304" pitchFamily="18" charset="0"/>
                        </a:rPr>
                        <a:t>(descriptors)</a:t>
                      </a:r>
                      <a:endParaRPr sz="2800" dirty="0">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792412">
                <a:tc vMerge="1">
                  <a:txBody>
                    <a:bodyPr/>
                    <a:lstStyle/>
                    <a:p>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gn="ctr">
                        <a:lnSpc>
                          <a:spcPct val="100000"/>
                        </a:lnSpc>
                        <a:spcBef>
                          <a:spcPts val="310"/>
                        </a:spcBef>
                      </a:pPr>
                      <a:r>
                        <a:rPr sz="2800" b="1" spc="-5" dirty="0">
                          <a:latin typeface="Times New Roman" panose="02020603050405020304" pitchFamily="18" charset="0"/>
                          <a:cs typeface="Times New Roman" panose="02020603050405020304" pitchFamily="18" charset="0"/>
                        </a:rPr>
                        <a:t>X</a:t>
                      </a:r>
                      <a:r>
                        <a:rPr sz="2800" b="1" spc="-7" baseline="-20833" dirty="0">
                          <a:latin typeface="Times New Roman" panose="02020603050405020304" pitchFamily="18" charset="0"/>
                          <a:cs typeface="Times New Roman" panose="02020603050405020304" pitchFamily="18" charset="0"/>
                        </a:rPr>
                        <a:t>1</a:t>
                      </a:r>
                      <a:endParaRPr sz="2800" baseline="-20833">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67995" algn="r">
                        <a:lnSpc>
                          <a:spcPct val="100000"/>
                        </a:lnSpc>
                        <a:spcBef>
                          <a:spcPts val="310"/>
                        </a:spcBef>
                      </a:pPr>
                      <a:r>
                        <a:rPr sz="2800" b="1" spc="-5" dirty="0">
                          <a:latin typeface="Times New Roman" panose="02020603050405020304" pitchFamily="18" charset="0"/>
                          <a:cs typeface="Times New Roman" panose="02020603050405020304" pitchFamily="18" charset="0"/>
                        </a:rPr>
                        <a:t>X</a:t>
                      </a:r>
                      <a:r>
                        <a:rPr sz="2800" b="1" spc="-7" baseline="-20833" dirty="0">
                          <a:latin typeface="Times New Roman" panose="02020603050405020304" pitchFamily="18" charset="0"/>
                          <a:cs typeface="Times New Roman" panose="02020603050405020304" pitchFamily="18" charset="0"/>
                        </a:rPr>
                        <a:t>2</a:t>
                      </a:r>
                      <a:endParaRPr sz="2800" baseline="-20833">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0"/>
                        </a:spcBef>
                      </a:pPr>
                      <a:r>
                        <a:rPr sz="2800" b="1"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0"/>
                        </a:spcBef>
                      </a:pPr>
                      <a:r>
                        <a:rPr sz="2800" b="1" spc="-5" dirty="0">
                          <a:latin typeface="Times New Roman" panose="02020603050405020304" pitchFamily="18" charset="0"/>
                          <a:cs typeface="Times New Roman" panose="02020603050405020304" pitchFamily="18" charset="0"/>
                        </a:rPr>
                        <a:t>X</a:t>
                      </a:r>
                      <a:r>
                        <a:rPr sz="2800" b="1" spc="-7" baseline="-20833" dirty="0">
                          <a:latin typeface="Times New Roman" panose="02020603050405020304" pitchFamily="18" charset="0"/>
                          <a:cs typeface="Times New Roman" panose="02020603050405020304" pitchFamily="18" charset="0"/>
                        </a:rPr>
                        <a:t>m</a:t>
                      </a:r>
                      <a:endParaRPr sz="2800" baseline="-20833">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841631">
                <a:tc>
                  <a:txBody>
                    <a:bodyPr/>
                    <a:lstStyle/>
                    <a:p>
                      <a:pPr marL="777875">
                        <a:lnSpc>
                          <a:spcPct val="100000"/>
                        </a:lnSpc>
                        <a:spcBef>
                          <a:spcPts val="310"/>
                        </a:spcBef>
                      </a:pPr>
                      <a:r>
                        <a:rPr sz="2800" b="1" dirty="0">
                          <a:latin typeface="Times New Roman" panose="02020603050405020304" pitchFamily="18" charset="0"/>
                          <a:cs typeface="Times New Roman" panose="02020603050405020304" pitchFamily="18" charset="0"/>
                        </a:rPr>
                        <a:t>1</a:t>
                      </a:r>
                      <a:endParaRPr sz="2800">
                        <a:latin typeface="Times New Roman" panose="02020603050405020304" pitchFamily="18" charset="0"/>
                        <a:cs typeface="Times New Roman" panose="02020603050405020304" pitchFamily="18" charset="0"/>
                      </a:endParaRP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05" algn="ctr">
                        <a:lnSpc>
                          <a:spcPct val="100000"/>
                        </a:lnSpc>
                        <a:spcBef>
                          <a:spcPts val="755"/>
                        </a:spcBef>
                      </a:pPr>
                      <a:r>
                        <a:rPr sz="2800" b="1" spc="-67" baseline="13888" dirty="0">
                          <a:latin typeface="Times New Roman" panose="02020603050405020304" pitchFamily="18" charset="0"/>
                          <a:cs typeface="Times New Roman" panose="02020603050405020304" pitchFamily="18" charset="0"/>
                        </a:rPr>
                        <a:t>X</a:t>
                      </a:r>
                      <a:r>
                        <a:rPr sz="2800" b="1" spc="-45" dirty="0">
                          <a:latin typeface="Times New Roman" panose="02020603050405020304" pitchFamily="18" charset="0"/>
                          <a:cs typeface="Times New Roman" panose="02020603050405020304" pitchFamily="18" charset="0"/>
                        </a:rPr>
                        <a:t>11</a:t>
                      </a:r>
                      <a:endParaRPr sz="2800" dirty="0">
                        <a:latin typeface="Times New Roman" panose="02020603050405020304" pitchFamily="18" charset="0"/>
                        <a:cs typeface="Times New Roman" panose="02020603050405020304" pitchFamily="18" charset="0"/>
                      </a:endParaRPr>
                    </a:p>
                  </a:txBody>
                  <a:tcPr marL="0" marR="0" marT="958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24815" algn="r">
                        <a:lnSpc>
                          <a:spcPct val="100000"/>
                        </a:lnSpc>
                        <a:spcBef>
                          <a:spcPts val="755"/>
                        </a:spcBef>
                      </a:pPr>
                      <a:r>
                        <a:rPr sz="2800" b="1" spc="-7" baseline="13888" dirty="0">
                          <a:latin typeface="Times New Roman" panose="02020603050405020304" pitchFamily="18" charset="0"/>
                          <a:cs typeface="Times New Roman" panose="02020603050405020304" pitchFamily="18" charset="0"/>
                        </a:rPr>
                        <a:t>X</a:t>
                      </a:r>
                      <a:r>
                        <a:rPr sz="2800" b="1" spc="-5" dirty="0">
                          <a:latin typeface="Times New Roman" panose="02020603050405020304" pitchFamily="18" charset="0"/>
                          <a:cs typeface="Times New Roman" panose="02020603050405020304" pitchFamily="18" charset="0"/>
                        </a:rPr>
                        <a:t>12</a:t>
                      </a:r>
                      <a:endParaRPr sz="2800">
                        <a:latin typeface="Times New Roman" panose="02020603050405020304" pitchFamily="18" charset="0"/>
                        <a:cs typeface="Times New Roman" panose="02020603050405020304" pitchFamily="18" charset="0"/>
                      </a:endParaRPr>
                    </a:p>
                  </a:txBody>
                  <a:tcPr marL="0" marR="0" marT="958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0"/>
                        </a:spcBef>
                      </a:pPr>
                      <a:r>
                        <a:rPr sz="2800" b="1"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55"/>
                        </a:spcBef>
                      </a:pPr>
                      <a:r>
                        <a:rPr sz="2800" b="1" spc="-7" baseline="13888" dirty="0">
                          <a:latin typeface="Times New Roman" panose="02020603050405020304" pitchFamily="18" charset="0"/>
                          <a:cs typeface="Times New Roman" panose="02020603050405020304" pitchFamily="18" charset="0"/>
                        </a:rPr>
                        <a:t>X</a:t>
                      </a:r>
                      <a:r>
                        <a:rPr sz="2800" b="1" spc="-5" dirty="0">
                          <a:latin typeface="Times New Roman" panose="02020603050405020304" pitchFamily="18" charset="0"/>
                          <a:cs typeface="Times New Roman" panose="02020603050405020304" pitchFamily="18" charset="0"/>
                        </a:rPr>
                        <a:t>1m</a:t>
                      </a:r>
                      <a:endParaRPr sz="2800">
                        <a:latin typeface="Times New Roman" panose="02020603050405020304" pitchFamily="18" charset="0"/>
                        <a:cs typeface="Times New Roman" panose="02020603050405020304" pitchFamily="18" charset="0"/>
                      </a:endParaRPr>
                    </a:p>
                  </a:txBody>
                  <a:tcPr marL="0" marR="0" marT="9588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841631">
                <a:tc>
                  <a:txBody>
                    <a:bodyPr/>
                    <a:lstStyle/>
                    <a:p>
                      <a:pPr marL="777875">
                        <a:lnSpc>
                          <a:spcPct val="100000"/>
                        </a:lnSpc>
                        <a:spcBef>
                          <a:spcPts val="310"/>
                        </a:spcBef>
                      </a:pPr>
                      <a:r>
                        <a:rPr sz="2800" b="1" dirty="0">
                          <a:latin typeface="Times New Roman" panose="02020603050405020304" pitchFamily="18" charset="0"/>
                          <a:cs typeface="Times New Roman" panose="02020603050405020304" pitchFamily="18" charset="0"/>
                        </a:rPr>
                        <a:t>2</a:t>
                      </a:r>
                      <a:endParaRPr sz="2800">
                        <a:latin typeface="Times New Roman" panose="02020603050405020304" pitchFamily="18" charset="0"/>
                        <a:cs typeface="Times New Roman" panose="02020603050405020304" pitchFamily="18" charset="0"/>
                      </a:endParaRP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55"/>
                        </a:spcBef>
                      </a:pPr>
                      <a:r>
                        <a:rPr sz="2800" b="1" spc="-7" baseline="13888" dirty="0">
                          <a:latin typeface="Times New Roman" panose="02020603050405020304" pitchFamily="18" charset="0"/>
                          <a:cs typeface="Times New Roman" panose="02020603050405020304" pitchFamily="18" charset="0"/>
                        </a:rPr>
                        <a:t>X</a:t>
                      </a:r>
                      <a:r>
                        <a:rPr sz="2800" b="1" spc="-5" dirty="0">
                          <a:latin typeface="Times New Roman" panose="02020603050405020304" pitchFamily="18" charset="0"/>
                          <a:cs typeface="Times New Roman" panose="02020603050405020304" pitchFamily="18" charset="0"/>
                        </a:rPr>
                        <a:t>21</a:t>
                      </a:r>
                      <a:endParaRPr sz="2800" dirty="0">
                        <a:latin typeface="Times New Roman" panose="02020603050405020304" pitchFamily="18" charset="0"/>
                        <a:cs typeface="Times New Roman" panose="02020603050405020304" pitchFamily="18" charset="0"/>
                      </a:endParaRPr>
                    </a:p>
                  </a:txBody>
                  <a:tcPr marL="0" marR="0" marT="958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24815" algn="r">
                        <a:lnSpc>
                          <a:spcPct val="100000"/>
                        </a:lnSpc>
                        <a:spcBef>
                          <a:spcPts val="755"/>
                        </a:spcBef>
                      </a:pPr>
                      <a:r>
                        <a:rPr sz="2800" b="1" spc="-7" baseline="13888" dirty="0">
                          <a:latin typeface="Times New Roman" panose="02020603050405020304" pitchFamily="18" charset="0"/>
                          <a:cs typeface="Times New Roman" panose="02020603050405020304" pitchFamily="18" charset="0"/>
                        </a:rPr>
                        <a:t>X</a:t>
                      </a:r>
                      <a:r>
                        <a:rPr sz="2800" b="1" spc="-5" dirty="0">
                          <a:latin typeface="Times New Roman" panose="02020603050405020304" pitchFamily="18" charset="0"/>
                          <a:cs typeface="Times New Roman" panose="02020603050405020304" pitchFamily="18" charset="0"/>
                        </a:rPr>
                        <a:t>22</a:t>
                      </a:r>
                      <a:endParaRPr sz="2800" dirty="0">
                        <a:latin typeface="Times New Roman" panose="02020603050405020304" pitchFamily="18" charset="0"/>
                        <a:cs typeface="Times New Roman" panose="02020603050405020304" pitchFamily="18" charset="0"/>
                      </a:endParaRPr>
                    </a:p>
                  </a:txBody>
                  <a:tcPr marL="0" marR="0" marT="958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0"/>
                        </a:spcBef>
                      </a:pPr>
                      <a:r>
                        <a:rPr sz="2800" b="1"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55"/>
                        </a:spcBef>
                      </a:pPr>
                      <a:r>
                        <a:rPr sz="2800" b="1" spc="-7" baseline="13888" dirty="0">
                          <a:latin typeface="Times New Roman" panose="02020603050405020304" pitchFamily="18" charset="0"/>
                          <a:cs typeface="Times New Roman" panose="02020603050405020304" pitchFamily="18" charset="0"/>
                        </a:rPr>
                        <a:t>X</a:t>
                      </a:r>
                      <a:r>
                        <a:rPr sz="2800" b="1" spc="-5" dirty="0">
                          <a:latin typeface="Times New Roman" panose="02020603050405020304" pitchFamily="18" charset="0"/>
                          <a:cs typeface="Times New Roman" panose="02020603050405020304" pitchFamily="18" charset="0"/>
                        </a:rPr>
                        <a:t>2m</a:t>
                      </a:r>
                      <a:endParaRPr sz="2800">
                        <a:latin typeface="Times New Roman" panose="02020603050405020304" pitchFamily="18" charset="0"/>
                        <a:cs typeface="Times New Roman" panose="02020603050405020304" pitchFamily="18" charset="0"/>
                      </a:endParaRPr>
                    </a:p>
                  </a:txBody>
                  <a:tcPr marL="0" marR="0" marT="9588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962216">
                <a:tc>
                  <a:txBody>
                    <a:bodyPr/>
                    <a:lstStyle/>
                    <a:p>
                      <a:pPr marL="744220">
                        <a:lnSpc>
                          <a:spcPct val="100000"/>
                        </a:lnSpc>
                        <a:spcBef>
                          <a:spcPts val="310"/>
                        </a:spcBef>
                      </a:pPr>
                      <a:r>
                        <a:rPr sz="2800" b="1"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0"/>
                        </a:spcBef>
                      </a:pPr>
                      <a:r>
                        <a:rPr sz="2800" b="1"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90220" algn="r">
                        <a:lnSpc>
                          <a:spcPct val="100000"/>
                        </a:lnSpc>
                        <a:spcBef>
                          <a:spcPts val="310"/>
                        </a:spcBef>
                      </a:pPr>
                      <a:r>
                        <a:rPr sz="2800" b="1"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0"/>
                        </a:spcBef>
                      </a:pPr>
                      <a:r>
                        <a:rPr sz="2800" b="1"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0"/>
                        </a:spcBef>
                      </a:pPr>
                      <a:r>
                        <a:rPr sz="2800" b="1"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841631">
                <a:tc>
                  <a:txBody>
                    <a:bodyPr/>
                    <a:lstStyle/>
                    <a:p>
                      <a:pPr marL="769620">
                        <a:lnSpc>
                          <a:spcPct val="100000"/>
                        </a:lnSpc>
                        <a:spcBef>
                          <a:spcPts val="310"/>
                        </a:spcBef>
                      </a:pPr>
                      <a:r>
                        <a:rPr sz="2800" b="1" dirty="0">
                          <a:latin typeface="Times New Roman" panose="02020603050405020304" pitchFamily="18" charset="0"/>
                          <a:cs typeface="Times New Roman" panose="02020603050405020304" pitchFamily="18" charset="0"/>
                        </a:rPr>
                        <a:t>n</a:t>
                      </a:r>
                      <a:endParaRPr sz="2800">
                        <a:latin typeface="Times New Roman" panose="02020603050405020304" pitchFamily="18" charset="0"/>
                        <a:cs typeface="Times New Roman" panose="02020603050405020304" pitchFamily="18" charset="0"/>
                      </a:endParaRP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755"/>
                        </a:spcBef>
                      </a:pPr>
                      <a:r>
                        <a:rPr sz="2800" b="1" spc="-7" baseline="13888" dirty="0">
                          <a:latin typeface="Times New Roman" panose="02020603050405020304" pitchFamily="18" charset="0"/>
                          <a:cs typeface="Times New Roman" panose="02020603050405020304" pitchFamily="18" charset="0"/>
                        </a:rPr>
                        <a:t>X</a:t>
                      </a:r>
                      <a:r>
                        <a:rPr sz="2800" b="1" spc="-5" dirty="0">
                          <a:latin typeface="Times New Roman" panose="02020603050405020304" pitchFamily="18" charset="0"/>
                          <a:cs typeface="Times New Roman" panose="02020603050405020304" pitchFamily="18" charset="0"/>
                        </a:rPr>
                        <a:t>n1</a:t>
                      </a:r>
                      <a:endParaRPr sz="2800" dirty="0">
                        <a:latin typeface="Times New Roman" panose="02020603050405020304" pitchFamily="18" charset="0"/>
                        <a:cs typeface="Times New Roman" panose="02020603050405020304" pitchFamily="18" charset="0"/>
                      </a:endParaRPr>
                    </a:p>
                  </a:txBody>
                  <a:tcPr marL="0" marR="0" marT="9588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422275" algn="r">
                        <a:lnSpc>
                          <a:spcPct val="100000"/>
                        </a:lnSpc>
                        <a:spcBef>
                          <a:spcPts val="755"/>
                        </a:spcBef>
                      </a:pPr>
                      <a:r>
                        <a:rPr sz="2800" b="1" spc="-7" baseline="13888" dirty="0">
                          <a:latin typeface="Times New Roman" panose="02020603050405020304" pitchFamily="18" charset="0"/>
                          <a:cs typeface="Times New Roman" panose="02020603050405020304" pitchFamily="18" charset="0"/>
                        </a:rPr>
                        <a:t>X</a:t>
                      </a:r>
                      <a:r>
                        <a:rPr sz="2800" b="1" spc="-5" dirty="0">
                          <a:latin typeface="Times New Roman" panose="02020603050405020304" pitchFamily="18" charset="0"/>
                          <a:cs typeface="Times New Roman" panose="02020603050405020304" pitchFamily="18" charset="0"/>
                        </a:rPr>
                        <a:t>n2</a:t>
                      </a:r>
                      <a:endParaRPr sz="2800">
                        <a:latin typeface="Times New Roman" panose="02020603050405020304" pitchFamily="18" charset="0"/>
                        <a:cs typeface="Times New Roman" panose="02020603050405020304" pitchFamily="18" charset="0"/>
                      </a:endParaRPr>
                    </a:p>
                  </a:txBody>
                  <a:tcPr marL="0" marR="0" marT="9588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10"/>
                        </a:spcBef>
                      </a:pPr>
                      <a:r>
                        <a:rPr sz="2800" b="1"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755"/>
                        </a:spcBef>
                      </a:pPr>
                      <a:r>
                        <a:rPr sz="2800" b="1" spc="-7" baseline="13888" dirty="0">
                          <a:latin typeface="Times New Roman" panose="02020603050405020304" pitchFamily="18" charset="0"/>
                          <a:cs typeface="Times New Roman" panose="02020603050405020304" pitchFamily="18" charset="0"/>
                        </a:rPr>
                        <a:t>X</a:t>
                      </a:r>
                      <a:r>
                        <a:rPr sz="2800" b="1" spc="-5" dirty="0">
                          <a:latin typeface="Times New Roman" panose="02020603050405020304" pitchFamily="18" charset="0"/>
                          <a:cs typeface="Times New Roman" panose="02020603050405020304" pitchFamily="18" charset="0"/>
                        </a:rPr>
                        <a:t>nm</a:t>
                      </a:r>
                      <a:endParaRPr sz="2800" dirty="0">
                        <a:latin typeface="Times New Roman" panose="02020603050405020304" pitchFamily="18" charset="0"/>
                        <a:cs typeface="Times New Roman" panose="02020603050405020304" pitchFamily="18" charset="0"/>
                      </a:endParaRPr>
                    </a:p>
                  </a:txBody>
                  <a:tcPr marL="0" marR="0" marT="9588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5"/>
                  </a:ext>
                </a:extLst>
              </a:tr>
            </a:tbl>
          </a:graphicData>
        </a:graphic>
      </p:graphicFrame>
      <p:sp>
        <p:nvSpPr>
          <p:cNvPr id="6" name="object 2">
            <a:extLst>
              <a:ext uri="{FF2B5EF4-FFF2-40B4-BE49-F238E27FC236}">
                <a16:creationId xmlns:a16="http://schemas.microsoft.com/office/drawing/2014/main" id="{20A83376-34FB-ACDF-F921-4BB7E58B59AA}"/>
              </a:ext>
            </a:extLst>
          </p:cNvPr>
          <p:cNvSpPr txBox="1">
            <a:spLocks/>
          </p:cNvSpPr>
          <p:nvPr/>
        </p:nvSpPr>
        <p:spPr>
          <a:xfrm>
            <a:off x="10267156" y="1127387"/>
            <a:ext cx="8458200" cy="1115690"/>
          </a:xfrm>
          <a:prstGeom prst="rect">
            <a:avLst/>
          </a:prstGeom>
        </p:spPr>
        <p:txBody>
          <a:bodyPr vert="horz" wrap="square" lIns="0" tIns="12700" rIns="0" bIns="0" rtlCol="0">
            <a:spAutoFit/>
          </a:bodyPr>
          <a:lstStyle>
            <a:lvl1pPr>
              <a:defRPr>
                <a:latin typeface="+mj-lt"/>
                <a:ea typeface="+mj-ea"/>
                <a:cs typeface="+mj-cs"/>
              </a:defRPr>
            </a:lvl1pPr>
          </a:lstStyle>
          <a:p>
            <a:pPr marL="12700" algn="ctr">
              <a:lnSpc>
                <a:spcPts val="3840"/>
              </a:lnSpc>
              <a:spcBef>
                <a:spcPts val="100"/>
              </a:spcBef>
            </a:pPr>
            <a:r>
              <a:rPr lang="en-US" sz="4000" dirty="0">
                <a:latin typeface="Times New Roman" panose="02020603050405020304" pitchFamily="18" charset="0"/>
                <a:cs typeface="Times New Roman" panose="02020603050405020304" pitchFamily="18" charset="0"/>
              </a:rPr>
              <a:t>Compounds represented by vectors</a:t>
            </a:r>
          </a:p>
          <a:p>
            <a:pPr marL="12700" algn="ctr"/>
            <a:r>
              <a:rPr lang="en-US" sz="4000" dirty="0">
                <a:latin typeface="Times New Roman" panose="02020603050405020304" pitchFamily="18" charset="0"/>
                <a:cs typeface="Times New Roman" panose="02020603050405020304" pitchFamily="18" charset="0"/>
              </a:rPr>
              <a:t>in a multidimensional descriptor space</a:t>
            </a:r>
          </a:p>
        </p:txBody>
      </p:sp>
      <p:pic>
        <p:nvPicPr>
          <p:cNvPr id="8" name="object 4">
            <a:extLst>
              <a:ext uri="{FF2B5EF4-FFF2-40B4-BE49-F238E27FC236}">
                <a16:creationId xmlns:a16="http://schemas.microsoft.com/office/drawing/2014/main" id="{E4BEECC9-7A7A-AE85-6D70-3FE4B8D27015}"/>
              </a:ext>
            </a:extLst>
          </p:cNvPr>
          <p:cNvPicPr/>
          <p:nvPr/>
        </p:nvPicPr>
        <p:blipFill>
          <a:blip r:embed="rId2" cstate="print"/>
          <a:stretch>
            <a:fillRect/>
          </a:stretch>
        </p:blipFill>
        <p:spPr>
          <a:xfrm>
            <a:off x="10038556" y="2755901"/>
            <a:ext cx="8229600" cy="4931663"/>
          </a:xfrm>
          <a:prstGeom prst="rect">
            <a:avLst/>
          </a:prstGeom>
        </p:spPr>
      </p:pic>
    </p:spTree>
    <p:extLst>
      <p:ext uri="{BB962C8B-B14F-4D97-AF65-F5344CB8AC3E}">
        <p14:creationId xmlns:p14="http://schemas.microsoft.com/office/powerpoint/2010/main" val="584304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FDBA862-1D82-9906-4DF0-2B2497945E4B}"/>
              </a:ext>
            </a:extLst>
          </p:cNvPr>
          <p:cNvSpPr txBox="1">
            <a:spLocks noGrp="1"/>
          </p:cNvSpPr>
          <p:nvPr>
            <p:ph type="title"/>
          </p:nvPr>
        </p:nvSpPr>
        <p:spPr>
          <a:xfrm>
            <a:off x="7385462" y="40195"/>
            <a:ext cx="5760395" cy="751488"/>
          </a:xfrm>
          <a:prstGeom prst="rect">
            <a:avLst/>
          </a:prstGeom>
        </p:spPr>
        <p:txBody>
          <a:bodyPr vert="horz" wrap="square" lIns="0" tIns="12700" rIns="0" bIns="0" rtlCol="0">
            <a:spAutoFit/>
          </a:bodyPr>
          <a:lstStyle/>
          <a:p>
            <a:pPr marL="12700">
              <a:lnSpc>
                <a:spcPct val="100000"/>
              </a:lnSpc>
              <a:spcBef>
                <a:spcPts val="100"/>
              </a:spcBef>
            </a:pPr>
            <a:r>
              <a:rPr sz="4800" b="1" kern="1200" dirty="0">
                <a:solidFill>
                  <a:srgbClr val="C00000"/>
                </a:solidFill>
                <a:latin typeface="Times New Roman" panose="02020603050405020304" pitchFamily="18" charset="0"/>
                <a:ea typeface="+mn-ea"/>
                <a:cs typeface="Times New Roman" panose="02020603050405020304" pitchFamily="18" charset="0"/>
              </a:rPr>
              <a:t>QSAR Modeling</a:t>
            </a:r>
          </a:p>
        </p:txBody>
      </p:sp>
      <p:sp>
        <p:nvSpPr>
          <p:cNvPr id="5" name="object 3">
            <a:extLst>
              <a:ext uri="{FF2B5EF4-FFF2-40B4-BE49-F238E27FC236}">
                <a16:creationId xmlns:a16="http://schemas.microsoft.com/office/drawing/2014/main" id="{4C17F09D-6F45-7169-6A72-089C96E97D68}"/>
              </a:ext>
            </a:extLst>
          </p:cNvPr>
          <p:cNvSpPr txBox="1"/>
          <p:nvPr/>
        </p:nvSpPr>
        <p:spPr>
          <a:xfrm>
            <a:off x="1123156" y="874835"/>
            <a:ext cx="16764000" cy="1120820"/>
          </a:xfrm>
          <a:prstGeom prst="rect">
            <a:avLst/>
          </a:prstGeom>
        </p:spPr>
        <p:txBody>
          <a:bodyPr vert="horz" wrap="square" lIns="0" tIns="12700" rIns="0" bIns="0" rtlCol="0">
            <a:spAutoFit/>
          </a:bodyPr>
          <a:lstStyle/>
          <a:p>
            <a:pPr marL="12700">
              <a:lnSpc>
                <a:spcPct val="100000"/>
              </a:lnSpc>
              <a:spcBef>
                <a:spcPts val="100"/>
              </a:spcBef>
            </a:pPr>
            <a:r>
              <a:rPr sz="3600" spc="-5" dirty="0">
                <a:latin typeface="Times New Roman" panose="02020603050405020304" pitchFamily="18" charset="0"/>
                <a:cs typeface="Times New Roman" panose="02020603050405020304" pitchFamily="18" charset="0"/>
              </a:rPr>
              <a:t>Establish</a:t>
            </a:r>
            <a:r>
              <a:rPr sz="3600" spc="15" dirty="0">
                <a:latin typeface="Times New Roman" panose="02020603050405020304" pitchFamily="18" charset="0"/>
                <a:cs typeface="Times New Roman" panose="02020603050405020304" pitchFamily="18" charset="0"/>
              </a:rPr>
              <a:t> </a:t>
            </a:r>
            <a:r>
              <a:rPr sz="3600" spc="-5" dirty="0">
                <a:uFill>
                  <a:solidFill>
                    <a:srgbClr val="000000"/>
                  </a:solidFill>
                </a:uFill>
                <a:latin typeface="Times New Roman" panose="02020603050405020304" pitchFamily="18" charset="0"/>
                <a:cs typeface="Times New Roman" panose="02020603050405020304" pitchFamily="18" charset="0"/>
              </a:rPr>
              <a:t>quantitative</a:t>
            </a:r>
            <a:r>
              <a:rPr sz="3600" dirty="0">
                <a:uFill>
                  <a:solidFill>
                    <a:srgbClr val="000000"/>
                  </a:solidFill>
                </a:uFill>
                <a:latin typeface="Times New Roman" panose="02020603050405020304" pitchFamily="18" charset="0"/>
                <a:cs typeface="Times New Roman" panose="02020603050405020304" pitchFamily="18" charset="0"/>
              </a:rPr>
              <a:t> </a:t>
            </a:r>
            <a:r>
              <a:rPr sz="3600" spc="-5" dirty="0">
                <a:uFill>
                  <a:solidFill>
                    <a:srgbClr val="000000"/>
                  </a:solidFill>
                </a:uFill>
                <a:latin typeface="Times New Roman" panose="02020603050405020304" pitchFamily="18" charset="0"/>
                <a:cs typeface="Times New Roman" panose="02020603050405020304" pitchFamily="18" charset="0"/>
              </a:rPr>
              <a:t>relationships</a:t>
            </a:r>
            <a:r>
              <a:rPr sz="3600" spc="3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between</a:t>
            </a:r>
            <a:r>
              <a:rPr lang="en-US" sz="360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descriptors</a:t>
            </a:r>
            <a:r>
              <a:rPr sz="3600" spc="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and</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the</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target property</a:t>
            </a:r>
            <a:r>
              <a:rPr sz="3600" spc="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capable</a:t>
            </a:r>
            <a:r>
              <a:rPr sz="3600" spc="3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of </a:t>
            </a:r>
            <a:r>
              <a:rPr sz="3600" spc="-5" dirty="0">
                <a:uFill>
                  <a:solidFill>
                    <a:srgbClr val="000000"/>
                  </a:solidFill>
                </a:uFill>
                <a:latin typeface="Times New Roman" panose="02020603050405020304" pitchFamily="18" charset="0"/>
                <a:cs typeface="Times New Roman" panose="02020603050405020304" pitchFamily="18" charset="0"/>
              </a:rPr>
              <a:t>predicting </a:t>
            </a:r>
            <a:r>
              <a:rPr sz="3600" spc="-65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activities</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of novel</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compounds</a:t>
            </a:r>
            <a:endParaRPr sz="3600" dirty="0">
              <a:latin typeface="Times New Roman" panose="02020603050405020304" pitchFamily="18" charset="0"/>
              <a:cs typeface="Times New Roman" panose="02020603050405020304" pitchFamily="18" charset="0"/>
            </a:endParaRPr>
          </a:p>
        </p:txBody>
      </p:sp>
      <p:sp>
        <p:nvSpPr>
          <p:cNvPr id="6" name="object 4">
            <a:extLst>
              <a:ext uri="{FF2B5EF4-FFF2-40B4-BE49-F238E27FC236}">
                <a16:creationId xmlns:a16="http://schemas.microsoft.com/office/drawing/2014/main" id="{A62A1527-AAB3-D412-3CC1-49EB4BFD6E9E}"/>
              </a:ext>
            </a:extLst>
          </p:cNvPr>
          <p:cNvSpPr txBox="1"/>
          <p:nvPr/>
        </p:nvSpPr>
        <p:spPr>
          <a:xfrm>
            <a:off x="568481" y="6980172"/>
            <a:ext cx="10291581" cy="1455976"/>
          </a:xfrm>
          <a:prstGeom prst="rect">
            <a:avLst/>
          </a:prstGeom>
        </p:spPr>
        <p:txBody>
          <a:bodyPr vert="horz" wrap="square" lIns="0" tIns="71120" rIns="0" bIns="0" rtlCol="0">
            <a:spAutoFit/>
          </a:bodyPr>
          <a:lstStyle/>
          <a:p>
            <a:pPr marL="38100">
              <a:lnSpc>
                <a:spcPct val="100000"/>
              </a:lnSpc>
              <a:spcBef>
                <a:spcPts val="560"/>
              </a:spcBef>
            </a:pPr>
            <a:r>
              <a:rPr sz="3200" spc="-10" dirty="0">
                <a:latin typeface="Times New Roman" panose="02020603050405020304" pitchFamily="18" charset="0"/>
                <a:cs typeface="Times New Roman" panose="02020603050405020304" pitchFamily="18" charset="0"/>
              </a:rPr>
              <a:t>BA</a:t>
            </a:r>
            <a:r>
              <a:rPr sz="3200" spc="-180"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a:t>
            </a:r>
            <a:r>
              <a:rPr sz="3200" spc="-15"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F(D) </a:t>
            </a:r>
            <a:r>
              <a:rPr sz="2800" spc="-20" dirty="0">
                <a:latin typeface="Times New Roman" panose="02020603050405020304" pitchFamily="18" charset="0"/>
                <a:cs typeface="Times New Roman" panose="02020603050405020304" pitchFamily="18" charset="0"/>
              </a:rPr>
              <a:t>(linear,</a:t>
            </a:r>
            <a:endParaRPr sz="2800" dirty="0">
              <a:latin typeface="Times New Roman" panose="02020603050405020304" pitchFamily="18" charset="0"/>
              <a:cs typeface="Times New Roman" panose="02020603050405020304" pitchFamily="18" charset="0"/>
            </a:endParaRPr>
          </a:p>
          <a:p>
            <a:pPr marL="38100" marR="30480">
              <a:lnSpc>
                <a:spcPct val="102499"/>
              </a:lnSpc>
              <a:spcBef>
                <a:spcPts val="330"/>
              </a:spcBef>
            </a:pPr>
            <a:r>
              <a:rPr sz="2800" spc="-5" dirty="0">
                <a:latin typeface="Times New Roman" panose="02020603050405020304" pitchFamily="18" charset="0"/>
                <a:cs typeface="Times New Roman" panose="02020603050405020304" pitchFamily="18" charset="0"/>
              </a:rPr>
              <a:t>e.g.,</a:t>
            </a:r>
            <a:r>
              <a:rPr sz="2800" spc="-4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-LogIC50</a:t>
            </a:r>
            <a:r>
              <a:rPr sz="2800" spc="-1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t>
            </a:r>
            <a:r>
              <a:rPr sz="2800" spc="7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k</a:t>
            </a:r>
            <a:r>
              <a:rPr sz="2800" baseline="-20833" dirty="0">
                <a:latin typeface="Times New Roman" panose="02020603050405020304" pitchFamily="18" charset="0"/>
                <a:cs typeface="Times New Roman" panose="02020603050405020304" pitchFamily="18" charset="0"/>
              </a:rPr>
              <a:t>1</a:t>
            </a:r>
            <a:r>
              <a:rPr sz="2800" dirty="0">
                <a:latin typeface="Times New Roman" panose="02020603050405020304" pitchFamily="18" charset="0"/>
                <a:cs typeface="Times New Roman" panose="02020603050405020304" pitchFamily="18" charset="0"/>
              </a:rPr>
              <a:t>D</a:t>
            </a:r>
            <a:r>
              <a:rPr sz="2800" baseline="-20833" dirty="0">
                <a:latin typeface="Times New Roman" panose="02020603050405020304" pitchFamily="18" charset="0"/>
                <a:cs typeface="Times New Roman" panose="02020603050405020304" pitchFamily="18" charset="0"/>
              </a:rPr>
              <a:t>1</a:t>
            </a:r>
            <a:r>
              <a:rPr sz="2800" dirty="0">
                <a:latin typeface="Times New Roman" panose="02020603050405020304" pitchFamily="18" charset="0"/>
                <a:cs typeface="Times New Roman" panose="02020603050405020304" pitchFamily="18" charset="0"/>
              </a:rPr>
              <a:t>+k</a:t>
            </a:r>
            <a:r>
              <a:rPr sz="2800" baseline="-20833" dirty="0">
                <a:latin typeface="Times New Roman" panose="02020603050405020304" pitchFamily="18" charset="0"/>
                <a:cs typeface="Times New Roman" panose="02020603050405020304" pitchFamily="18" charset="0"/>
              </a:rPr>
              <a:t>2</a:t>
            </a:r>
            <a:r>
              <a:rPr sz="2800" dirty="0">
                <a:latin typeface="Times New Roman" panose="02020603050405020304" pitchFamily="18" charset="0"/>
                <a:cs typeface="Times New Roman" panose="02020603050405020304" pitchFamily="18" charset="0"/>
              </a:rPr>
              <a:t>D</a:t>
            </a:r>
            <a:r>
              <a:rPr sz="2800" baseline="-20833" dirty="0">
                <a:latin typeface="Times New Roman" panose="02020603050405020304" pitchFamily="18" charset="0"/>
                <a:cs typeface="Times New Roman" panose="02020603050405020304" pitchFamily="18" charset="0"/>
              </a:rPr>
              <a:t>2</a:t>
            </a:r>
            <a:r>
              <a:rPr sz="2800" dirty="0">
                <a:latin typeface="Times New Roman" panose="02020603050405020304" pitchFamily="18" charset="0"/>
                <a:cs typeface="Times New Roman" panose="02020603050405020304" pitchFamily="18" charset="0"/>
              </a:rPr>
              <a:t>+…+k</a:t>
            </a:r>
            <a:r>
              <a:rPr sz="2800" baseline="-20833" dirty="0">
                <a:latin typeface="Times New Roman" panose="02020603050405020304" pitchFamily="18" charset="0"/>
                <a:cs typeface="Times New Roman" panose="02020603050405020304" pitchFamily="18" charset="0"/>
              </a:rPr>
              <a:t>n</a:t>
            </a:r>
            <a:r>
              <a:rPr sz="2800" dirty="0">
                <a:latin typeface="Times New Roman" panose="02020603050405020304" pitchFamily="18" charset="0"/>
                <a:cs typeface="Times New Roman" panose="02020603050405020304" pitchFamily="18" charset="0"/>
              </a:rPr>
              <a:t>D</a:t>
            </a:r>
            <a:r>
              <a:rPr sz="2800" baseline="-20833" dirty="0">
                <a:latin typeface="Times New Roman" panose="02020603050405020304" pitchFamily="18" charset="0"/>
                <a:cs typeface="Times New Roman" panose="02020603050405020304" pitchFamily="18" charset="0"/>
              </a:rPr>
              <a:t>n</a:t>
            </a:r>
            <a:r>
              <a:rPr sz="2800" dirty="0">
                <a:latin typeface="Times New Roman" panose="02020603050405020304" pitchFamily="18" charset="0"/>
                <a:cs typeface="Times New Roman" panose="02020603050405020304" pitchFamily="18" charset="0"/>
              </a:rPr>
              <a:t>) </a:t>
            </a:r>
            <a:r>
              <a:rPr sz="2800" spc="-58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or</a:t>
            </a:r>
            <a:r>
              <a:rPr sz="2800" spc="-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non-linear,</a:t>
            </a:r>
            <a:r>
              <a:rPr sz="2800" spc="-4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e.g.</a:t>
            </a:r>
            <a:r>
              <a:rPr sz="2800" spc="-2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k</a:t>
            </a:r>
            <a:r>
              <a:rPr sz="2800" spc="-5" dirty="0">
                <a:latin typeface="Times New Roman" panose="02020603050405020304" pitchFamily="18" charset="0"/>
                <a:cs typeface="Times New Roman" panose="02020603050405020304" pitchFamily="18" charset="0"/>
              </a:rPr>
              <a:t> nearest</a:t>
            </a:r>
            <a:r>
              <a:rPr sz="2800" spc="-2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neighbors</a:t>
            </a:r>
          </a:p>
        </p:txBody>
      </p:sp>
      <p:grpSp>
        <p:nvGrpSpPr>
          <p:cNvPr id="339" name="Group 338">
            <a:extLst>
              <a:ext uri="{FF2B5EF4-FFF2-40B4-BE49-F238E27FC236}">
                <a16:creationId xmlns:a16="http://schemas.microsoft.com/office/drawing/2014/main" id="{36F8B0F2-FD31-8CB9-49D6-7519770257C2}"/>
              </a:ext>
            </a:extLst>
          </p:cNvPr>
          <p:cNvGrpSpPr/>
          <p:nvPr/>
        </p:nvGrpSpPr>
        <p:grpSpPr>
          <a:xfrm>
            <a:off x="1342827" y="2974124"/>
            <a:ext cx="8102950" cy="3161030"/>
            <a:chOff x="1342827" y="2974124"/>
            <a:chExt cx="8102950" cy="3161030"/>
          </a:xfrm>
        </p:grpSpPr>
        <p:sp>
          <p:nvSpPr>
            <p:cNvPr id="8" name="object 6">
              <a:extLst>
                <a:ext uri="{FF2B5EF4-FFF2-40B4-BE49-F238E27FC236}">
                  <a16:creationId xmlns:a16="http://schemas.microsoft.com/office/drawing/2014/main" id="{66221ADF-5E50-29C5-0C8B-E58B31C0E4F5}"/>
                </a:ext>
              </a:extLst>
            </p:cNvPr>
            <p:cNvSpPr txBox="1"/>
            <p:nvPr/>
          </p:nvSpPr>
          <p:spPr>
            <a:xfrm>
              <a:off x="6351379" y="4983310"/>
              <a:ext cx="146078" cy="452120"/>
            </a:xfrm>
            <a:prstGeom prst="rect">
              <a:avLst/>
            </a:prstGeom>
          </p:spPr>
          <p:txBody>
            <a:bodyPr vert="horz" wrap="square" lIns="0" tIns="12065" rIns="0" bIns="0" rtlCol="0">
              <a:spAutoFit/>
            </a:bodyPr>
            <a:lstStyle/>
            <a:p>
              <a:pPr>
                <a:lnSpc>
                  <a:spcPct val="100000"/>
                </a:lnSpc>
                <a:spcBef>
                  <a:spcPts val="95"/>
                </a:spcBef>
              </a:pPr>
              <a:r>
                <a:rPr sz="2800" spc="-5"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grpSp>
          <p:nvGrpSpPr>
            <p:cNvPr id="338" name="Group 337">
              <a:extLst>
                <a:ext uri="{FF2B5EF4-FFF2-40B4-BE49-F238E27FC236}">
                  <a16:creationId xmlns:a16="http://schemas.microsoft.com/office/drawing/2014/main" id="{F85C859B-BEA2-D192-CC71-7D2F321E0D08}"/>
                </a:ext>
              </a:extLst>
            </p:cNvPr>
            <p:cNvGrpSpPr/>
            <p:nvPr/>
          </p:nvGrpSpPr>
          <p:grpSpPr>
            <a:xfrm>
              <a:off x="1342827" y="2974124"/>
              <a:ext cx="8102950" cy="3161030"/>
              <a:chOff x="4957868" y="3497760"/>
              <a:chExt cx="8102950" cy="3161030"/>
            </a:xfrm>
          </p:grpSpPr>
          <p:sp>
            <p:nvSpPr>
              <p:cNvPr id="7" name="object 5">
                <a:extLst>
                  <a:ext uri="{FF2B5EF4-FFF2-40B4-BE49-F238E27FC236}">
                    <a16:creationId xmlns:a16="http://schemas.microsoft.com/office/drawing/2014/main" id="{B1D03EF0-0A77-DD39-9849-8CA96E4B7640}"/>
                  </a:ext>
                </a:extLst>
              </p:cNvPr>
              <p:cNvSpPr txBox="1"/>
              <p:nvPr/>
            </p:nvSpPr>
            <p:spPr>
              <a:xfrm>
                <a:off x="9270928" y="3955018"/>
                <a:ext cx="2977052"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70C0"/>
                    </a:solidFill>
                    <a:latin typeface="Times New Roman" panose="02020603050405020304" pitchFamily="18" charset="0"/>
                    <a:cs typeface="Times New Roman" panose="02020603050405020304" pitchFamily="18" charset="0"/>
                  </a:rPr>
                  <a:t>(Molecular</a:t>
                </a:r>
                <a:r>
                  <a:rPr sz="2400" spc="-114" dirty="0">
                    <a:solidFill>
                      <a:srgbClr val="0070C0"/>
                    </a:solidFill>
                    <a:latin typeface="Times New Roman" panose="02020603050405020304" pitchFamily="18" charset="0"/>
                    <a:cs typeface="Times New Roman" panose="02020603050405020304" pitchFamily="18" charset="0"/>
                  </a:rPr>
                  <a:t> </a:t>
                </a:r>
                <a:r>
                  <a:rPr sz="2400" dirty="0">
                    <a:solidFill>
                      <a:srgbClr val="0070C0"/>
                    </a:solidFill>
                    <a:latin typeface="Times New Roman" panose="02020603050405020304" pitchFamily="18" charset="0"/>
                    <a:cs typeface="Times New Roman" panose="02020603050405020304" pitchFamily="18" charset="0"/>
                  </a:rPr>
                  <a:t>Descriptors)</a:t>
                </a:r>
                <a:endParaRPr sz="2400">
                  <a:latin typeface="Times New Roman" panose="02020603050405020304" pitchFamily="18" charset="0"/>
                  <a:cs typeface="Times New Roman" panose="02020603050405020304" pitchFamily="18" charset="0"/>
                </a:endParaRPr>
              </a:p>
            </p:txBody>
          </p:sp>
          <p:grpSp>
            <p:nvGrpSpPr>
              <p:cNvPr id="337" name="Group 336">
                <a:extLst>
                  <a:ext uri="{FF2B5EF4-FFF2-40B4-BE49-F238E27FC236}">
                    <a16:creationId xmlns:a16="http://schemas.microsoft.com/office/drawing/2014/main" id="{AB08E151-8C23-EE29-DF90-85F804B5F7D4}"/>
                  </a:ext>
                </a:extLst>
              </p:cNvPr>
              <p:cNvGrpSpPr/>
              <p:nvPr/>
            </p:nvGrpSpPr>
            <p:grpSpPr>
              <a:xfrm>
                <a:off x="4957868" y="3497760"/>
                <a:ext cx="8102950" cy="3161030"/>
                <a:chOff x="4934477" y="3497760"/>
                <a:chExt cx="8102950" cy="3161030"/>
              </a:xfrm>
            </p:grpSpPr>
            <p:sp>
              <p:nvSpPr>
                <p:cNvPr id="10" name="object 8">
                  <a:extLst>
                    <a:ext uri="{FF2B5EF4-FFF2-40B4-BE49-F238E27FC236}">
                      <a16:creationId xmlns:a16="http://schemas.microsoft.com/office/drawing/2014/main" id="{48D46DFD-1593-C7CD-389A-4E266701924D}"/>
                    </a:ext>
                  </a:extLst>
                </p:cNvPr>
                <p:cNvSpPr txBox="1"/>
                <p:nvPr/>
              </p:nvSpPr>
              <p:spPr>
                <a:xfrm>
                  <a:off x="9936597" y="5479248"/>
                  <a:ext cx="2487787" cy="761365"/>
                </a:xfrm>
                <a:prstGeom prst="rect">
                  <a:avLst/>
                </a:prstGeom>
              </p:spPr>
              <p:txBody>
                <a:bodyPr vert="horz" wrap="square" lIns="0" tIns="12065" rIns="0" bIns="0" rtlCol="0">
                  <a:spAutoFit/>
                </a:bodyPr>
                <a:lstStyle/>
                <a:p>
                  <a:pPr marL="1044575">
                    <a:lnSpc>
                      <a:spcPts val="3135"/>
                    </a:lnSpc>
                    <a:spcBef>
                      <a:spcPts val="95"/>
                    </a:spcBef>
                    <a:tabLst>
                      <a:tab pos="1925955" algn="l"/>
                    </a:tabLst>
                  </a:pPr>
                  <a:r>
                    <a:rPr sz="2800" spc="-5" dirty="0">
                      <a:latin typeface="Times New Roman" panose="02020603050405020304" pitchFamily="18" charset="0"/>
                      <a:cs typeface="Times New Roman" panose="02020603050405020304" pitchFamily="18" charset="0"/>
                    </a:rPr>
                    <a:t>"	|</a:t>
                  </a:r>
                  <a:endParaRPr sz="2800">
                    <a:latin typeface="Times New Roman" panose="02020603050405020304" pitchFamily="18" charset="0"/>
                    <a:cs typeface="Times New Roman" panose="02020603050405020304" pitchFamily="18" charset="0"/>
                  </a:endParaRPr>
                </a:p>
                <a:p>
                  <a:pPr>
                    <a:lnSpc>
                      <a:spcPts val="2655"/>
                    </a:lnSpc>
                    <a:tabLst>
                      <a:tab pos="330200" algn="l"/>
                      <a:tab pos="583565" algn="l"/>
                      <a:tab pos="837565" algn="l"/>
                      <a:tab pos="1092200" algn="l"/>
                      <a:tab pos="1345565" algn="l"/>
                      <a:tab pos="1599565" algn="l"/>
                      <a:tab pos="1854200" algn="l"/>
                      <a:tab pos="2107565" algn="l"/>
                      <a:tab pos="2361565" algn="l"/>
                    </a:tabLst>
                  </a:pPr>
                  <a:r>
                    <a:rPr sz="2400" dirty="0">
                      <a:latin typeface="Times New Roman" panose="02020603050405020304" pitchFamily="18" charset="0"/>
                      <a:cs typeface="Times New Roman" panose="02020603050405020304" pitchFamily="18" charset="0"/>
                    </a:rPr>
                    <a:t>-	-	-	-	-	-	-	-	-	-</a:t>
                  </a:r>
                  <a:endParaRPr sz="2400">
                    <a:latin typeface="Times New Roman" panose="02020603050405020304" pitchFamily="18" charset="0"/>
                    <a:cs typeface="Times New Roman" panose="02020603050405020304" pitchFamily="18" charset="0"/>
                  </a:endParaRPr>
                </a:p>
              </p:txBody>
            </p:sp>
            <p:grpSp>
              <p:nvGrpSpPr>
                <p:cNvPr id="336" name="Group 335">
                  <a:extLst>
                    <a:ext uri="{FF2B5EF4-FFF2-40B4-BE49-F238E27FC236}">
                      <a16:creationId xmlns:a16="http://schemas.microsoft.com/office/drawing/2014/main" id="{BB715847-6854-91AD-310B-F1FBE6C0E746}"/>
                    </a:ext>
                  </a:extLst>
                </p:cNvPr>
                <p:cNvGrpSpPr/>
                <p:nvPr/>
              </p:nvGrpSpPr>
              <p:grpSpPr>
                <a:xfrm>
                  <a:off x="4934477" y="3497760"/>
                  <a:ext cx="8102950" cy="3161030"/>
                  <a:chOff x="4984236" y="3441700"/>
                  <a:chExt cx="8102950" cy="3161030"/>
                </a:xfrm>
              </p:grpSpPr>
              <p:sp>
                <p:nvSpPr>
                  <p:cNvPr id="9" name="object 7">
                    <a:extLst>
                      <a:ext uri="{FF2B5EF4-FFF2-40B4-BE49-F238E27FC236}">
                        <a16:creationId xmlns:a16="http://schemas.microsoft.com/office/drawing/2014/main" id="{63565613-151C-BD8C-DA4B-88C12E64FB20}"/>
                      </a:ext>
                    </a:extLst>
                  </p:cNvPr>
                  <p:cNvSpPr txBox="1"/>
                  <p:nvPr/>
                </p:nvSpPr>
                <p:spPr>
                  <a:xfrm>
                    <a:off x="9924507" y="4134953"/>
                    <a:ext cx="3162679" cy="1778000"/>
                  </a:xfrm>
                  <a:prstGeom prst="rect">
                    <a:avLst/>
                  </a:prstGeom>
                </p:spPr>
                <p:txBody>
                  <a:bodyPr vert="horz" wrap="square" lIns="0" tIns="176530" rIns="0" bIns="0" rtlCol="0">
                    <a:spAutoFit/>
                  </a:bodyPr>
                  <a:lstStyle/>
                  <a:p>
                    <a:pPr marL="50800">
                      <a:lnSpc>
                        <a:spcPct val="100000"/>
                      </a:lnSpc>
                      <a:spcBef>
                        <a:spcPts val="1390"/>
                      </a:spcBef>
                      <a:tabLst>
                        <a:tab pos="1002665" algn="l"/>
                        <a:tab pos="1884045" algn="l"/>
                        <a:tab pos="2696845" algn="l"/>
                      </a:tabLst>
                    </a:pPr>
                    <a:r>
                      <a:rPr sz="2800" dirty="0">
                        <a:latin typeface="Times New Roman" panose="02020603050405020304" pitchFamily="18" charset="0"/>
                        <a:cs typeface="Times New Roman" panose="02020603050405020304" pitchFamily="18" charset="0"/>
                      </a:rPr>
                      <a:t>D</a:t>
                    </a:r>
                    <a:r>
                      <a:rPr sz="2775" baseline="-21021" dirty="0">
                        <a:latin typeface="Times New Roman" panose="02020603050405020304" pitchFamily="18" charset="0"/>
                        <a:cs typeface="Times New Roman" panose="02020603050405020304" pitchFamily="18" charset="0"/>
                      </a:rPr>
                      <a:t>2	</a:t>
                    </a:r>
                    <a:r>
                      <a:rPr sz="2800" dirty="0">
                        <a:latin typeface="Times New Roman" panose="02020603050405020304" pitchFamily="18" charset="0"/>
                        <a:cs typeface="Times New Roman" panose="02020603050405020304" pitchFamily="18" charset="0"/>
                      </a:rPr>
                      <a:t>D</a:t>
                    </a:r>
                    <a:r>
                      <a:rPr sz="2775" baseline="-21021" dirty="0">
                        <a:latin typeface="Times New Roman" panose="02020603050405020304" pitchFamily="18" charset="0"/>
                        <a:cs typeface="Times New Roman" panose="02020603050405020304" pitchFamily="18" charset="0"/>
                      </a:rPr>
                      <a:t>3	</a:t>
                    </a:r>
                    <a:r>
                      <a:rPr lang="en-IN" sz="2775" baseline="-21021"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	</a:t>
                    </a:r>
                    <a:r>
                      <a:rPr sz="2800" dirty="0" err="1">
                        <a:latin typeface="Times New Roman" panose="02020603050405020304" pitchFamily="18" charset="0"/>
                        <a:cs typeface="Times New Roman" panose="02020603050405020304" pitchFamily="18" charset="0"/>
                      </a:rPr>
                      <a:t>D</a:t>
                    </a:r>
                    <a:r>
                      <a:rPr sz="2775" baseline="-21021" dirty="0" err="1">
                        <a:latin typeface="Times New Roman" panose="02020603050405020304" pitchFamily="18" charset="0"/>
                        <a:cs typeface="Times New Roman" panose="02020603050405020304" pitchFamily="18" charset="0"/>
                      </a:rPr>
                      <a:t>n</a:t>
                    </a:r>
                    <a:endParaRPr lang="en-IN" sz="2775" baseline="-21021" dirty="0">
                      <a:latin typeface="Times New Roman" panose="02020603050405020304" pitchFamily="18" charset="0"/>
                      <a:cs typeface="Times New Roman" panose="02020603050405020304" pitchFamily="18" charset="0"/>
                    </a:endParaRPr>
                  </a:p>
                  <a:p>
                    <a:pPr marL="2812415" marR="182245" indent="-2647950" algn="r">
                      <a:lnSpc>
                        <a:spcPct val="133900"/>
                      </a:lnSpc>
                      <a:spcBef>
                        <a:spcPts val="150"/>
                      </a:spcBef>
                      <a:tabLst>
                        <a:tab pos="1118870" algn="l"/>
                        <a:tab pos="1951989" algn="l"/>
                        <a:tab pos="2812415" algn="l"/>
                      </a:tabLst>
                    </a:pPr>
                    <a:r>
                      <a:rPr lang="en-IN" sz="2800" spc="-5" dirty="0">
                        <a:latin typeface="Times New Roman" panose="02020603050405020304" pitchFamily="18" charset="0"/>
                        <a:cs typeface="Times New Roman" panose="02020603050405020304" pitchFamily="18" charset="0"/>
                      </a:rPr>
                      <a:t>"	"	|	"  "</a:t>
                    </a:r>
                    <a:endParaRPr lang="en-IN" sz="2800" dirty="0">
                      <a:latin typeface="Times New Roman" panose="02020603050405020304" pitchFamily="18" charset="0"/>
                      <a:cs typeface="Times New Roman" panose="02020603050405020304" pitchFamily="18" charset="0"/>
                    </a:endParaRPr>
                  </a:p>
                </p:txBody>
              </p:sp>
              <p:sp>
                <p:nvSpPr>
                  <p:cNvPr id="11" name="object 9">
                    <a:extLst>
                      <a:ext uri="{FF2B5EF4-FFF2-40B4-BE49-F238E27FC236}">
                        <a16:creationId xmlns:a16="http://schemas.microsoft.com/office/drawing/2014/main" id="{B417B117-1423-7E0A-06F7-FB8286923EF2}"/>
                      </a:ext>
                    </a:extLst>
                  </p:cNvPr>
                  <p:cNvSpPr txBox="1"/>
                  <p:nvPr/>
                </p:nvSpPr>
                <p:spPr>
                  <a:xfrm>
                    <a:off x="4984236" y="3441700"/>
                    <a:ext cx="1511809" cy="3161030"/>
                  </a:xfrm>
                  <a:prstGeom prst="rect">
                    <a:avLst/>
                  </a:prstGeom>
                </p:spPr>
                <p:txBody>
                  <a:bodyPr vert="horz" wrap="square" lIns="0" tIns="12700" rIns="0" bIns="0" rtlCol="0">
                    <a:spAutoFit/>
                  </a:bodyPr>
                  <a:lstStyle/>
                  <a:p>
                    <a:pPr marL="128270" marR="5080" indent="-116205">
                      <a:lnSpc>
                        <a:spcPct val="154800"/>
                      </a:lnSpc>
                      <a:spcBef>
                        <a:spcPts val="100"/>
                      </a:spcBef>
                    </a:pPr>
                    <a:r>
                      <a:rPr sz="2800" spc="-10" dirty="0">
                        <a:solidFill>
                          <a:srgbClr val="0070C0"/>
                        </a:solidFill>
                        <a:latin typeface="Times New Roman" panose="02020603050405020304" pitchFamily="18" charset="0"/>
                        <a:cs typeface="Times New Roman" panose="02020603050405020304" pitchFamily="18" charset="0"/>
                      </a:rPr>
                      <a:t>C</a:t>
                    </a:r>
                    <a:r>
                      <a:rPr sz="2800" dirty="0">
                        <a:solidFill>
                          <a:srgbClr val="0070C0"/>
                        </a:solidFill>
                        <a:latin typeface="Times New Roman" panose="02020603050405020304" pitchFamily="18" charset="0"/>
                        <a:cs typeface="Times New Roman" panose="02020603050405020304" pitchFamily="18" charset="0"/>
                      </a:rPr>
                      <a:t>h</a:t>
                    </a:r>
                    <a:r>
                      <a:rPr sz="2800" spc="-15" dirty="0">
                        <a:solidFill>
                          <a:srgbClr val="0070C0"/>
                        </a:solidFill>
                        <a:latin typeface="Times New Roman" panose="02020603050405020304" pitchFamily="18" charset="0"/>
                        <a:cs typeface="Times New Roman" panose="02020603050405020304" pitchFamily="18" charset="0"/>
                      </a:rPr>
                      <a:t>e</a:t>
                    </a:r>
                    <a:r>
                      <a:rPr sz="2800" spc="-25" dirty="0">
                        <a:solidFill>
                          <a:srgbClr val="0070C0"/>
                        </a:solidFill>
                        <a:latin typeface="Times New Roman" panose="02020603050405020304" pitchFamily="18" charset="0"/>
                        <a:cs typeface="Times New Roman" panose="02020603050405020304" pitchFamily="18" charset="0"/>
                      </a:rPr>
                      <a:t>m</a:t>
                    </a:r>
                    <a:r>
                      <a:rPr sz="2800" spc="-5" dirty="0">
                        <a:solidFill>
                          <a:srgbClr val="0070C0"/>
                        </a:solidFill>
                        <a:latin typeface="Times New Roman" panose="02020603050405020304" pitchFamily="18" charset="0"/>
                        <a:cs typeface="Times New Roman" panose="02020603050405020304" pitchFamily="18" charset="0"/>
                      </a:rPr>
                      <a:t>ist</a:t>
                    </a:r>
                    <a:r>
                      <a:rPr sz="2800" dirty="0">
                        <a:solidFill>
                          <a:srgbClr val="0070C0"/>
                        </a:solidFill>
                        <a:latin typeface="Times New Roman" panose="02020603050405020304" pitchFamily="18" charset="0"/>
                        <a:cs typeface="Times New Roman" panose="02020603050405020304" pitchFamily="18" charset="0"/>
                      </a:rPr>
                      <a:t>r</a:t>
                    </a:r>
                    <a:r>
                      <a:rPr sz="2800" spc="-5" dirty="0">
                        <a:solidFill>
                          <a:srgbClr val="0070C0"/>
                        </a:solidFill>
                        <a:latin typeface="Times New Roman" panose="02020603050405020304" pitchFamily="18" charset="0"/>
                        <a:cs typeface="Times New Roman" panose="02020603050405020304" pitchFamily="18" charset="0"/>
                      </a:rPr>
                      <a:t>y  </a:t>
                    </a:r>
                    <a:r>
                      <a:rPr sz="2800" spc="-10" dirty="0">
                        <a:latin typeface="Times New Roman" panose="02020603050405020304" pitchFamily="18" charset="0"/>
                        <a:cs typeface="Times New Roman" panose="02020603050405020304" pitchFamily="18" charset="0"/>
                      </a:rPr>
                      <a:t>Comp.1</a:t>
                    </a:r>
                    <a:endParaRPr sz="2800" dirty="0">
                      <a:latin typeface="Times New Roman" panose="02020603050405020304" pitchFamily="18" charset="0"/>
                      <a:cs typeface="Times New Roman" panose="02020603050405020304" pitchFamily="18" charset="0"/>
                    </a:endParaRPr>
                  </a:p>
                  <a:p>
                    <a:pPr marL="128270" marR="234950">
                      <a:lnSpc>
                        <a:spcPct val="133900"/>
                      </a:lnSpc>
                      <a:spcBef>
                        <a:spcPts val="150"/>
                      </a:spcBef>
                    </a:pPr>
                    <a:r>
                      <a:rPr sz="2800" spc="-10" dirty="0">
                        <a:latin typeface="Times New Roman" panose="02020603050405020304" pitchFamily="18" charset="0"/>
                        <a:cs typeface="Times New Roman" panose="02020603050405020304" pitchFamily="18" charset="0"/>
                      </a:rPr>
                      <a:t>C</a:t>
                    </a:r>
                    <a:r>
                      <a:rPr sz="2800" dirty="0">
                        <a:latin typeface="Times New Roman" panose="02020603050405020304" pitchFamily="18" charset="0"/>
                        <a:cs typeface="Times New Roman" panose="02020603050405020304" pitchFamily="18" charset="0"/>
                      </a:rPr>
                      <a:t>o</a:t>
                    </a:r>
                    <a:r>
                      <a:rPr sz="2800" spc="-25" dirty="0">
                        <a:latin typeface="Times New Roman" panose="02020603050405020304" pitchFamily="18" charset="0"/>
                        <a:cs typeface="Times New Roman" panose="02020603050405020304" pitchFamily="18" charset="0"/>
                      </a:rPr>
                      <a:t>m</a:t>
                    </a:r>
                    <a:r>
                      <a:rPr sz="2800" dirty="0">
                        <a:latin typeface="Times New Roman" panose="02020603050405020304" pitchFamily="18" charset="0"/>
                        <a:cs typeface="Times New Roman" panose="02020603050405020304" pitchFamily="18" charset="0"/>
                      </a:rPr>
                      <a:t>p</a:t>
                    </a:r>
                    <a:r>
                      <a:rPr sz="2800" spc="-10" dirty="0">
                        <a:latin typeface="Times New Roman" panose="02020603050405020304" pitchFamily="18" charset="0"/>
                        <a:cs typeface="Times New Roman" panose="02020603050405020304" pitchFamily="18" charset="0"/>
                      </a:rPr>
                      <a:t>.</a:t>
                    </a:r>
                    <a:r>
                      <a:rPr sz="2800" spc="-5" dirty="0">
                        <a:latin typeface="Times New Roman" panose="02020603050405020304" pitchFamily="18" charset="0"/>
                        <a:cs typeface="Times New Roman" panose="02020603050405020304" pitchFamily="18" charset="0"/>
                      </a:rPr>
                      <a:t>2  </a:t>
                    </a:r>
                    <a:r>
                      <a:rPr sz="2800" spc="-10" dirty="0">
                        <a:latin typeface="Times New Roman" panose="02020603050405020304" pitchFamily="18" charset="0"/>
                        <a:cs typeface="Times New Roman" panose="02020603050405020304" pitchFamily="18" charset="0"/>
                      </a:rPr>
                      <a:t>C</a:t>
                    </a:r>
                    <a:r>
                      <a:rPr sz="2800" dirty="0">
                        <a:latin typeface="Times New Roman" panose="02020603050405020304" pitchFamily="18" charset="0"/>
                        <a:cs typeface="Times New Roman" panose="02020603050405020304" pitchFamily="18" charset="0"/>
                      </a:rPr>
                      <a:t>o</a:t>
                    </a:r>
                    <a:r>
                      <a:rPr sz="2800" spc="-25" dirty="0">
                        <a:latin typeface="Times New Roman" panose="02020603050405020304" pitchFamily="18" charset="0"/>
                        <a:cs typeface="Times New Roman" panose="02020603050405020304" pitchFamily="18" charset="0"/>
                      </a:rPr>
                      <a:t>m</a:t>
                    </a:r>
                    <a:r>
                      <a:rPr sz="2800" dirty="0">
                        <a:latin typeface="Times New Roman" panose="02020603050405020304" pitchFamily="18" charset="0"/>
                        <a:cs typeface="Times New Roman" panose="02020603050405020304" pitchFamily="18" charset="0"/>
                      </a:rPr>
                      <a:t>p</a:t>
                    </a:r>
                    <a:r>
                      <a:rPr sz="2800" spc="-10" dirty="0">
                        <a:latin typeface="Times New Roman" panose="02020603050405020304" pitchFamily="18" charset="0"/>
                        <a:cs typeface="Times New Roman" panose="02020603050405020304" pitchFamily="18" charset="0"/>
                      </a:rPr>
                      <a:t>.</a:t>
                    </a:r>
                    <a:r>
                      <a:rPr sz="2800" spc="-5" dirty="0">
                        <a:latin typeface="Times New Roman" panose="02020603050405020304" pitchFamily="18" charset="0"/>
                        <a:cs typeface="Times New Roman" panose="02020603050405020304" pitchFamily="18" charset="0"/>
                      </a:rPr>
                      <a:t>3</a:t>
                    </a:r>
                    <a:endParaRPr sz="2800" dirty="0">
                      <a:latin typeface="Times New Roman" panose="02020603050405020304" pitchFamily="18" charset="0"/>
                      <a:cs typeface="Times New Roman" panose="02020603050405020304" pitchFamily="18" charset="0"/>
                    </a:endParaRPr>
                  </a:p>
                  <a:p>
                    <a:pPr marL="913130">
                      <a:lnSpc>
                        <a:spcPts val="2105"/>
                      </a:lnSpc>
                      <a:tabLst>
                        <a:tab pos="1243965" algn="l"/>
                      </a:tabLst>
                    </a:pPr>
                    <a:r>
                      <a:rPr sz="2400" dirty="0">
                        <a:latin typeface="Times New Roman" panose="02020603050405020304" pitchFamily="18" charset="0"/>
                        <a:cs typeface="Times New Roman" panose="02020603050405020304" pitchFamily="18" charset="0"/>
                      </a:rPr>
                      <a:t>-	-</a:t>
                    </a:r>
                  </a:p>
                  <a:p>
                    <a:pPr marL="88265">
                      <a:lnSpc>
                        <a:spcPts val="3030"/>
                      </a:lnSpc>
                    </a:pPr>
                    <a:r>
                      <a:rPr sz="2800" spc="-10" dirty="0">
                        <a:latin typeface="Times New Roman" panose="02020603050405020304" pitchFamily="18" charset="0"/>
                        <a:cs typeface="Times New Roman" panose="02020603050405020304" pitchFamily="18" charset="0"/>
                      </a:rPr>
                      <a:t>Comp.N</a:t>
                    </a:r>
                    <a:endParaRPr sz="2800" dirty="0">
                      <a:latin typeface="Times New Roman" panose="02020603050405020304" pitchFamily="18" charset="0"/>
                      <a:cs typeface="Times New Roman" panose="02020603050405020304" pitchFamily="18" charset="0"/>
                    </a:endParaRPr>
                  </a:p>
                </p:txBody>
              </p:sp>
              <p:sp>
                <p:nvSpPr>
                  <p:cNvPr id="12" name="object 10">
                    <a:extLst>
                      <a:ext uri="{FF2B5EF4-FFF2-40B4-BE49-F238E27FC236}">
                        <a16:creationId xmlns:a16="http://schemas.microsoft.com/office/drawing/2014/main" id="{79B594E8-EE22-F526-A624-F4BB6410D367}"/>
                      </a:ext>
                    </a:extLst>
                  </p:cNvPr>
                  <p:cNvSpPr txBox="1"/>
                  <p:nvPr/>
                </p:nvSpPr>
                <p:spPr>
                  <a:xfrm>
                    <a:off x="6595989" y="3609304"/>
                    <a:ext cx="3176713" cy="2993390"/>
                  </a:xfrm>
                  <a:prstGeom prst="rect">
                    <a:avLst/>
                  </a:prstGeom>
                </p:spPr>
                <p:txBody>
                  <a:bodyPr vert="horz" wrap="square" lIns="0" tIns="12065" rIns="0" bIns="0" rtlCol="0">
                    <a:spAutoFit/>
                  </a:bodyPr>
                  <a:lstStyle/>
                  <a:p>
                    <a:pPr marL="300990" marR="1028065" indent="123189">
                      <a:lnSpc>
                        <a:spcPct val="100000"/>
                      </a:lnSpc>
                      <a:spcBef>
                        <a:spcPts val="95"/>
                      </a:spcBef>
                    </a:pPr>
                    <a:r>
                      <a:rPr sz="2800" spc="-5" dirty="0">
                        <a:solidFill>
                          <a:srgbClr val="0070C0"/>
                        </a:solidFill>
                        <a:latin typeface="Times New Roman" panose="02020603050405020304" pitchFamily="18" charset="0"/>
                        <a:cs typeface="Times New Roman" panose="02020603050405020304" pitchFamily="18" charset="0"/>
                      </a:rPr>
                      <a:t>Bioactivity </a:t>
                    </a:r>
                    <a:r>
                      <a:rPr sz="2800" dirty="0">
                        <a:solidFill>
                          <a:srgbClr val="0070C0"/>
                        </a:solidFill>
                        <a:latin typeface="Times New Roman" panose="02020603050405020304" pitchFamily="18" charset="0"/>
                        <a:cs typeface="Times New Roman" panose="02020603050405020304" pitchFamily="18" charset="0"/>
                      </a:rPr>
                      <a:t> </a:t>
                    </a:r>
                    <a:r>
                      <a:rPr sz="2800" spc="-5" dirty="0">
                        <a:solidFill>
                          <a:srgbClr val="0070C0"/>
                        </a:solidFill>
                        <a:latin typeface="Times New Roman" panose="02020603050405020304" pitchFamily="18" charset="0"/>
                        <a:cs typeface="Times New Roman" panose="02020603050405020304" pitchFamily="18" charset="0"/>
                      </a:rPr>
                      <a:t>(IC50,</a:t>
                    </a:r>
                    <a:r>
                      <a:rPr sz="2800" spc="-80" dirty="0">
                        <a:solidFill>
                          <a:srgbClr val="0070C0"/>
                        </a:solidFill>
                        <a:latin typeface="Times New Roman" panose="02020603050405020304" pitchFamily="18" charset="0"/>
                        <a:cs typeface="Times New Roman" panose="02020603050405020304" pitchFamily="18" charset="0"/>
                      </a:rPr>
                      <a:t> </a:t>
                    </a:r>
                    <a:r>
                      <a:rPr sz="2800" spc="-5" dirty="0">
                        <a:solidFill>
                          <a:srgbClr val="0070C0"/>
                        </a:solidFill>
                        <a:latin typeface="Times New Roman" panose="02020603050405020304" pitchFamily="18" charset="0"/>
                        <a:cs typeface="Times New Roman" panose="02020603050405020304" pitchFamily="18" charset="0"/>
                      </a:rPr>
                      <a:t>Kd...)</a:t>
                    </a:r>
                    <a:endParaRPr sz="2800" dirty="0">
                      <a:latin typeface="Times New Roman" panose="02020603050405020304" pitchFamily="18" charset="0"/>
                      <a:cs typeface="Times New Roman" panose="02020603050405020304" pitchFamily="18" charset="0"/>
                    </a:endParaRPr>
                  </a:p>
                  <a:p>
                    <a:pPr marL="640715">
                      <a:lnSpc>
                        <a:spcPts val="2365"/>
                      </a:lnSpc>
                      <a:tabLst>
                        <a:tab pos="2366645" algn="l"/>
                      </a:tabLst>
                    </a:pPr>
                    <a:r>
                      <a:rPr sz="2800" spc="-60" dirty="0">
                        <a:latin typeface="Times New Roman" panose="02020603050405020304" pitchFamily="18" charset="0"/>
                        <a:cs typeface="Times New Roman" panose="02020603050405020304" pitchFamily="18" charset="0"/>
                      </a:rPr>
                      <a:t>Value1	</a:t>
                    </a:r>
                    <a:r>
                      <a:rPr sz="2800" dirty="0">
                        <a:latin typeface="Times New Roman" panose="02020603050405020304" pitchFamily="18" charset="0"/>
                        <a:cs typeface="Times New Roman" panose="02020603050405020304" pitchFamily="18" charset="0"/>
                      </a:rPr>
                      <a:t>D</a:t>
                    </a:r>
                    <a:r>
                      <a:rPr sz="2775" baseline="-21021" dirty="0">
                        <a:latin typeface="Times New Roman" panose="02020603050405020304" pitchFamily="18" charset="0"/>
                        <a:cs typeface="Times New Roman" panose="02020603050405020304" pitchFamily="18" charset="0"/>
                      </a:rPr>
                      <a:t>1</a:t>
                    </a:r>
                  </a:p>
                  <a:p>
                    <a:pPr marL="640715">
                      <a:lnSpc>
                        <a:spcPct val="100000"/>
                      </a:lnSpc>
                      <a:spcBef>
                        <a:spcPts val="1290"/>
                      </a:spcBef>
                      <a:tabLst>
                        <a:tab pos="2482215" algn="l"/>
                      </a:tabLst>
                    </a:pPr>
                    <a:r>
                      <a:rPr sz="2800" spc="-60" dirty="0">
                        <a:latin typeface="Times New Roman" panose="02020603050405020304" pitchFamily="18" charset="0"/>
                        <a:cs typeface="Times New Roman" panose="02020603050405020304" pitchFamily="18" charset="0"/>
                      </a:rPr>
                      <a:t>Value2	</a:t>
                    </a:r>
                    <a:r>
                      <a:rPr sz="2800" spc="-5"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L="640715">
                      <a:lnSpc>
                        <a:spcPts val="3135"/>
                      </a:lnSpc>
                      <a:spcBef>
                        <a:spcPts val="1140"/>
                      </a:spcBef>
                      <a:tabLst>
                        <a:tab pos="2482215" algn="l"/>
                      </a:tabLst>
                    </a:pPr>
                    <a:r>
                      <a:rPr sz="2800" spc="-60" dirty="0">
                        <a:latin typeface="Times New Roman" panose="02020603050405020304" pitchFamily="18" charset="0"/>
                        <a:cs typeface="Times New Roman" panose="02020603050405020304" pitchFamily="18" charset="0"/>
                      </a:rPr>
                      <a:t>Value3	</a:t>
                    </a:r>
                    <a:r>
                      <a:rPr sz="2800" spc="-5"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R="5080" algn="ctr">
                      <a:lnSpc>
                        <a:spcPts val="2330"/>
                      </a:lnSpc>
                      <a:tabLst>
                        <a:tab pos="330200" algn="l"/>
                        <a:tab pos="661035" algn="l"/>
                        <a:tab pos="989965" algn="l"/>
                        <a:tab pos="1320800" algn="l"/>
                        <a:tab pos="1651635" algn="l"/>
                        <a:tab pos="1980564" algn="l"/>
                        <a:tab pos="2311400" algn="l"/>
                        <a:tab pos="2642235" algn="l"/>
                        <a:tab pos="2971165" algn="l"/>
                      </a:tabLst>
                    </a:pPr>
                    <a:r>
                      <a:rPr sz="2400" dirty="0">
                        <a:latin typeface="Times New Roman" panose="02020603050405020304" pitchFamily="18" charset="0"/>
                        <a:cs typeface="Times New Roman" panose="02020603050405020304" pitchFamily="18" charset="0"/>
                      </a:rPr>
                      <a:t>-	-	-	-	-	-	-	-	-	-</a:t>
                    </a:r>
                  </a:p>
                  <a:p>
                    <a:pPr marL="26034" algn="ctr">
                      <a:lnSpc>
                        <a:spcPts val="3030"/>
                      </a:lnSpc>
                      <a:tabLst>
                        <a:tab pos="1867535" algn="l"/>
                      </a:tabLst>
                    </a:pPr>
                    <a:r>
                      <a:rPr sz="2800" spc="-60" dirty="0">
                        <a:latin typeface="Times New Roman" panose="02020603050405020304" pitchFamily="18" charset="0"/>
                        <a:cs typeface="Times New Roman" panose="02020603050405020304" pitchFamily="18" charset="0"/>
                      </a:rPr>
                      <a:t>ValueN	</a:t>
                    </a:r>
                    <a:r>
                      <a:rPr sz="2800" spc="-5"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sp>
                <p:nvSpPr>
                  <p:cNvPr id="13" name="object 11">
                    <a:extLst>
                      <a:ext uri="{FF2B5EF4-FFF2-40B4-BE49-F238E27FC236}">
                        <a16:creationId xmlns:a16="http://schemas.microsoft.com/office/drawing/2014/main" id="{14FCB005-B5BE-6A0B-8388-398D4719B21B}"/>
                      </a:ext>
                    </a:extLst>
                  </p:cNvPr>
                  <p:cNvSpPr txBox="1"/>
                  <p:nvPr/>
                </p:nvSpPr>
                <p:spPr>
                  <a:xfrm>
                    <a:off x="10065827" y="6172986"/>
                    <a:ext cx="2806096" cy="401320"/>
                  </a:xfrm>
                  <a:prstGeom prst="rect">
                    <a:avLst/>
                  </a:prstGeom>
                </p:spPr>
                <p:txBody>
                  <a:bodyPr vert="horz" wrap="square" lIns="0" tIns="0" rIns="0" bIns="0" rtlCol="0">
                    <a:spAutoFit/>
                  </a:bodyPr>
                  <a:lstStyle/>
                  <a:p>
                    <a:pPr>
                      <a:lnSpc>
                        <a:spcPts val="3115"/>
                      </a:lnSpc>
                      <a:tabLst>
                        <a:tab pos="953769" algn="l"/>
                        <a:tab pos="1834514" algn="l"/>
                        <a:tab pos="2647315" algn="l"/>
                      </a:tabLst>
                    </a:pPr>
                    <a:r>
                      <a:rPr sz="2800" spc="-5" dirty="0">
                        <a:latin typeface="Times New Roman" panose="02020603050405020304" pitchFamily="18" charset="0"/>
                        <a:cs typeface="Times New Roman" panose="02020603050405020304" pitchFamily="18" charset="0"/>
                      </a:rPr>
                      <a:t>"	"	|	"</a:t>
                    </a:r>
                    <a:endParaRPr sz="2800" dirty="0">
                      <a:latin typeface="Times New Roman" panose="02020603050405020304" pitchFamily="18" charset="0"/>
                      <a:cs typeface="Times New Roman" panose="02020603050405020304" pitchFamily="18" charset="0"/>
                    </a:endParaRPr>
                  </a:p>
                </p:txBody>
              </p:sp>
              <p:sp>
                <p:nvSpPr>
                  <p:cNvPr id="14" name="object 12">
                    <a:extLst>
                      <a:ext uri="{FF2B5EF4-FFF2-40B4-BE49-F238E27FC236}">
                        <a16:creationId xmlns:a16="http://schemas.microsoft.com/office/drawing/2014/main" id="{88FEA523-96BB-F384-ED9A-2599397C40A7}"/>
                      </a:ext>
                    </a:extLst>
                  </p:cNvPr>
                  <p:cNvSpPr txBox="1"/>
                  <p:nvPr/>
                </p:nvSpPr>
                <p:spPr>
                  <a:xfrm>
                    <a:off x="9507042" y="3545742"/>
                    <a:ext cx="250054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0070C0"/>
                        </a:solidFill>
                        <a:latin typeface="Times New Roman" panose="02020603050405020304" pitchFamily="18" charset="0"/>
                        <a:cs typeface="Times New Roman" panose="02020603050405020304" pitchFamily="18" charset="0"/>
                      </a:rPr>
                      <a:t>Cheminformatics</a:t>
                    </a:r>
                    <a:endParaRPr sz="2800">
                      <a:latin typeface="Times New Roman" panose="02020603050405020304" pitchFamily="18" charset="0"/>
                      <a:cs typeface="Times New Roman" panose="02020603050405020304" pitchFamily="18" charset="0"/>
                    </a:endParaRPr>
                  </a:p>
                </p:txBody>
              </p:sp>
            </p:grpSp>
          </p:grpSp>
        </p:grpSp>
      </p:grpSp>
      <p:grpSp>
        <p:nvGrpSpPr>
          <p:cNvPr id="15" name="object 13">
            <a:extLst>
              <a:ext uri="{FF2B5EF4-FFF2-40B4-BE49-F238E27FC236}">
                <a16:creationId xmlns:a16="http://schemas.microsoft.com/office/drawing/2014/main" id="{FA5BB01D-9845-2A3F-C50D-DDF628627588}"/>
              </a:ext>
            </a:extLst>
          </p:cNvPr>
          <p:cNvGrpSpPr/>
          <p:nvPr/>
        </p:nvGrpSpPr>
        <p:grpSpPr>
          <a:xfrm>
            <a:off x="6360310" y="6209720"/>
            <a:ext cx="274294" cy="793750"/>
            <a:chOff x="4381500" y="4677150"/>
            <a:chExt cx="273050" cy="793750"/>
          </a:xfrm>
        </p:grpSpPr>
        <p:sp>
          <p:nvSpPr>
            <p:cNvPr id="16" name="object 14">
              <a:extLst>
                <a:ext uri="{FF2B5EF4-FFF2-40B4-BE49-F238E27FC236}">
                  <a16:creationId xmlns:a16="http://schemas.microsoft.com/office/drawing/2014/main" id="{DCFF4D73-6890-248F-C3A3-04CF731269C2}"/>
                </a:ext>
              </a:extLst>
            </p:cNvPr>
            <p:cNvSpPr/>
            <p:nvPr/>
          </p:nvSpPr>
          <p:spPr>
            <a:xfrm>
              <a:off x="4387595" y="5041897"/>
              <a:ext cx="260350" cy="422909"/>
            </a:xfrm>
            <a:custGeom>
              <a:avLst/>
              <a:gdLst/>
              <a:ahLst/>
              <a:cxnLst/>
              <a:rect l="l" t="t" r="r" b="b"/>
              <a:pathLst>
                <a:path w="260350" h="422910">
                  <a:moveTo>
                    <a:pt x="249720" y="0"/>
                  </a:moveTo>
                  <a:lnTo>
                    <a:pt x="231171" y="48982"/>
                  </a:lnTo>
                  <a:lnTo>
                    <a:pt x="204714" y="92797"/>
                  </a:lnTo>
                  <a:lnTo>
                    <a:pt x="171247" y="130436"/>
                  </a:lnTo>
                  <a:lnTo>
                    <a:pt x="131665" y="160889"/>
                  </a:lnTo>
                  <a:lnTo>
                    <a:pt x="86868" y="183146"/>
                  </a:lnTo>
                  <a:lnTo>
                    <a:pt x="86868" y="103378"/>
                  </a:lnTo>
                  <a:lnTo>
                    <a:pt x="0" y="278866"/>
                  </a:lnTo>
                  <a:lnTo>
                    <a:pt x="86868" y="422452"/>
                  </a:lnTo>
                  <a:lnTo>
                    <a:pt x="86868" y="342684"/>
                  </a:lnTo>
                  <a:lnTo>
                    <a:pt x="128249" y="322572"/>
                  </a:lnTo>
                  <a:lnTo>
                    <a:pt x="164808" y="295867"/>
                  </a:lnTo>
                  <a:lnTo>
                    <a:pt x="196116" y="263469"/>
                  </a:lnTo>
                  <a:lnTo>
                    <a:pt x="221746" y="226280"/>
                  </a:lnTo>
                  <a:lnTo>
                    <a:pt x="241268" y="185200"/>
                  </a:lnTo>
                  <a:lnTo>
                    <a:pt x="254254" y="141131"/>
                  </a:lnTo>
                  <a:lnTo>
                    <a:pt x="260277" y="94974"/>
                  </a:lnTo>
                  <a:lnTo>
                    <a:pt x="258909" y="47630"/>
                  </a:lnTo>
                  <a:lnTo>
                    <a:pt x="249720" y="0"/>
                  </a:lnTo>
                  <a:close/>
                </a:path>
              </a:pathLst>
            </a:custGeom>
            <a:solidFill>
              <a:srgbClr val="BBE0E3"/>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7" name="object 15">
              <a:extLst>
                <a:ext uri="{FF2B5EF4-FFF2-40B4-BE49-F238E27FC236}">
                  <a16:creationId xmlns:a16="http://schemas.microsoft.com/office/drawing/2014/main" id="{93D8C9B0-B2AB-7FBE-55B1-7B3B59B85A32}"/>
                </a:ext>
              </a:extLst>
            </p:cNvPr>
            <p:cNvSpPr/>
            <p:nvPr/>
          </p:nvSpPr>
          <p:spPr>
            <a:xfrm>
              <a:off x="4387595" y="4683246"/>
              <a:ext cx="260985" cy="438784"/>
            </a:xfrm>
            <a:custGeom>
              <a:avLst/>
              <a:gdLst/>
              <a:ahLst/>
              <a:cxnLst/>
              <a:rect l="l" t="t" r="r" b="b"/>
              <a:pathLst>
                <a:path w="260985" h="438785">
                  <a:moveTo>
                    <a:pt x="0" y="0"/>
                  </a:moveTo>
                  <a:lnTo>
                    <a:pt x="0" y="159550"/>
                  </a:lnTo>
                  <a:lnTo>
                    <a:pt x="46844" y="164043"/>
                  </a:lnTo>
                  <a:lnTo>
                    <a:pt x="90933" y="176996"/>
                  </a:lnTo>
                  <a:lnTo>
                    <a:pt x="131532" y="197623"/>
                  </a:lnTo>
                  <a:lnTo>
                    <a:pt x="167904" y="225136"/>
                  </a:lnTo>
                  <a:lnTo>
                    <a:pt x="199313" y="258746"/>
                  </a:lnTo>
                  <a:lnTo>
                    <a:pt x="225024" y="297667"/>
                  </a:lnTo>
                  <a:lnTo>
                    <a:pt x="244300" y="341111"/>
                  </a:lnTo>
                  <a:lnTo>
                    <a:pt x="256405" y="388290"/>
                  </a:lnTo>
                  <a:lnTo>
                    <a:pt x="260603" y="438416"/>
                  </a:lnTo>
                  <a:lnTo>
                    <a:pt x="260603" y="278879"/>
                  </a:lnTo>
                  <a:lnTo>
                    <a:pt x="256405" y="228749"/>
                  </a:lnTo>
                  <a:lnTo>
                    <a:pt x="244300" y="181567"/>
                  </a:lnTo>
                  <a:lnTo>
                    <a:pt x="225024" y="138121"/>
                  </a:lnTo>
                  <a:lnTo>
                    <a:pt x="199313" y="99198"/>
                  </a:lnTo>
                  <a:lnTo>
                    <a:pt x="167904" y="65587"/>
                  </a:lnTo>
                  <a:lnTo>
                    <a:pt x="131532" y="38074"/>
                  </a:lnTo>
                  <a:lnTo>
                    <a:pt x="90933" y="17446"/>
                  </a:lnTo>
                  <a:lnTo>
                    <a:pt x="46844" y="4492"/>
                  </a:lnTo>
                  <a:lnTo>
                    <a:pt x="0" y="0"/>
                  </a:lnTo>
                  <a:close/>
                </a:path>
              </a:pathLst>
            </a:custGeom>
            <a:solidFill>
              <a:srgbClr val="96B4B6"/>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8" name="object 16">
              <a:extLst>
                <a:ext uri="{FF2B5EF4-FFF2-40B4-BE49-F238E27FC236}">
                  <a16:creationId xmlns:a16="http://schemas.microsoft.com/office/drawing/2014/main" id="{E7D0C032-FE55-F889-FE09-45BC0F54F666}"/>
                </a:ext>
              </a:extLst>
            </p:cNvPr>
            <p:cNvSpPr/>
            <p:nvPr/>
          </p:nvSpPr>
          <p:spPr>
            <a:xfrm>
              <a:off x="4387595" y="4683246"/>
              <a:ext cx="260985" cy="781685"/>
            </a:xfrm>
            <a:custGeom>
              <a:avLst/>
              <a:gdLst/>
              <a:ahLst/>
              <a:cxnLst/>
              <a:rect l="l" t="t" r="r" b="b"/>
              <a:pathLst>
                <a:path w="260985" h="781685">
                  <a:moveTo>
                    <a:pt x="260603" y="438416"/>
                  </a:moveTo>
                  <a:lnTo>
                    <a:pt x="256405" y="388290"/>
                  </a:lnTo>
                  <a:lnTo>
                    <a:pt x="244300" y="341111"/>
                  </a:lnTo>
                  <a:lnTo>
                    <a:pt x="225024" y="297667"/>
                  </a:lnTo>
                  <a:lnTo>
                    <a:pt x="199313" y="258746"/>
                  </a:lnTo>
                  <a:lnTo>
                    <a:pt x="167904" y="225136"/>
                  </a:lnTo>
                  <a:lnTo>
                    <a:pt x="131532" y="197623"/>
                  </a:lnTo>
                  <a:lnTo>
                    <a:pt x="90933" y="176996"/>
                  </a:lnTo>
                  <a:lnTo>
                    <a:pt x="46844" y="164043"/>
                  </a:lnTo>
                  <a:lnTo>
                    <a:pt x="0" y="159550"/>
                  </a:lnTo>
                  <a:lnTo>
                    <a:pt x="0" y="0"/>
                  </a:lnTo>
                  <a:lnTo>
                    <a:pt x="46844" y="4492"/>
                  </a:lnTo>
                  <a:lnTo>
                    <a:pt x="90933" y="17446"/>
                  </a:lnTo>
                  <a:lnTo>
                    <a:pt x="131532" y="38074"/>
                  </a:lnTo>
                  <a:lnTo>
                    <a:pt x="167904" y="65587"/>
                  </a:lnTo>
                  <a:lnTo>
                    <a:pt x="199313" y="99198"/>
                  </a:lnTo>
                  <a:lnTo>
                    <a:pt x="225024" y="138121"/>
                  </a:lnTo>
                  <a:lnTo>
                    <a:pt x="244300" y="181567"/>
                  </a:lnTo>
                  <a:lnTo>
                    <a:pt x="256405" y="228749"/>
                  </a:lnTo>
                  <a:lnTo>
                    <a:pt x="260603" y="278879"/>
                  </a:lnTo>
                  <a:lnTo>
                    <a:pt x="260603" y="438416"/>
                  </a:lnTo>
                  <a:lnTo>
                    <a:pt x="256444" y="488126"/>
                  </a:lnTo>
                  <a:lnTo>
                    <a:pt x="244375" y="535335"/>
                  </a:lnTo>
                  <a:lnTo>
                    <a:pt x="225010" y="579114"/>
                  </a:lnTo>
                  <a:lnTo>
                    <a:pt x="198963" y="618533"/>
                  </a:lnTo>
                  <a:lnTo>
                    <a:pt x="166848" y="652664"/>
                  </a:lnTo>
                  <a:lnTo>
                    <a:pt x="129278" y="680578"/>
                  </a:lnTo>
                  <a:lnTo>
                    <a:pt x="86867" y="701344"/>
                  </a:lnTo>
                  <a:lnTo>
                    <a:pt x="86867" y="781113"/>
                  </a:lnTo>
                  <a:lnTo>
                    <a:pt x="0" y="637514"/>
                  </a:lnTo>
                  <a:lnTo>
                    <a:pt x="86867" y="462026"/>
                  </a:lnTo>
                  <a:lnTo>
                    <a:pt x="86867" y="541794"/>
                  </a:lnTo>
                  <a:lnTo>
                    <a:pt x="131665" y="519537"/>
                  </a:lnTo>
                  <a:lnTo>
                    <a:pt x="171247" y="489084"/>
                  </a:lnTo>
                  <a:lnTo>
                    <a:pt x="204714" y="451445"/>
                  </a:lnTo>
                  <a:lnTo>
                    <a:pt x="231171" y="407630"/>
                  </a:lnTo>
                  <a:lnTo>
                    <a:pt x="249720" y="358648"/>
                  </a:lnTo>
                </a:path>
              </a:pathLst>
            </a:custGeom>
            <a:ln w="12192">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67" name="object 165">
            <a:extLst>
              <a:ext uri="{FF2B5EF4-FFF2-40B4-BE49-F238E27FC236}">
                <a16:creationId xmlns:a16="http://schemas.microsoft.com/office/drawing/2014/main" id="{D054F098-BDCE-B66F-771E-BF5099D9644B}"/>
              </a:ext>
            </a:extLst>
          </p:cNvPr>
          <p:cNvSpPr txBox="1"/>
          <p:nvPr/>
        </p:nvSpPr>
        <p:spPr>
          <a:xfrm>
            <a:off x="10099559" y="8131112"/>
            <a:ext cx="74634" cy="117340"/>
          </a:xfrm>
          <a:prstGeom prst="rect">
            <a:avLst/>
          </a:prstGeom>
        </p:spPr>
        <p:txBody>
          <a:bodyPr vert="horz" wrap="square" lIns="0" tIns="17145" rIns="0" bIns="0" rtlCol="0">
            <a:spAutoFit/>
          </a:bodyPr>
          <a:lstStyle/>
          <a:p>
            <a:pPr marL="12700">
              <a:lnSpc>
                <a:spcPct val="100000"/>
              </a:lnSpc>
              <a:spcBef>
                <a:spcPts val="135"/>
              </a:spcBef>
            </a:pPr>
            <a:r>
              <a:rPr sz="650" spc="20" dirty="0">
                <a:solidFill>
                  <a:srgbClr val="FFFFFF"/>
                </a:solidFill>
                <a:latin typeface="Times New Roman" panose="02020603050405020304" pitchFamily="18" charset="0"/>
                <a:cs typeface="Times New Roman" panose="02020603050405020304" pitchFamily="18" charset="0"/>
              </a:rPr>
              <a:t>0</a:t>
            </a:r>
            <a:endParaRPr sz="650">
              <a:latin typeface="Times New Roman" panose="02020603050405020304" pitchFamily="18" charset="0"/>
              <a:cs typeface="Times New Roman" panose="02020603050405020304" pitchFamily="18" charset="0"/>
            </a:endParaRPr>
          </a:p>
        </p:txBody>
      </p:sp>
      <p:sp>
        <p:nvSpPr>
          <p:cNvPr id="168" name="object 166">
            <a:extLst>
              <a:ext uri="{FF2B5EF4-FFF2-40B4-BE49-F238E27FC236}">
                <a16:creationId xmlns:a16="http://schemas.microsoft.com/office/drawing/2014/main" id="{C5D729E3-1F7D-1C3B-DDB7-F27876FDB70B}"/>
              </a:ext>
            </a:extLst>
          </p:cNvPr>
          <p:cNvSpPr txBox="1"/>
          <p:nvPr/>
        </p:nvSpPr>
        <p:spPr>
          <a:xfrm>
            <a:off x="10029797" y="7863550"/>
            <a:ext cx="144802" cy="117340"/>
          </a:xfrm>
          <a:prstGeom prst="rect">
            <a:avLst/>
          </a:prstGeom>
        </p:spPr>
        <p:txBody>
          <a:bodyPr vert="horz" wrap="square" lIns="0" tIns="17145" rIns="0" bIns="0" rtlCol="0">
            <a:spAutoFit/>
          </a:bodyPr>
          <a:lstStyle/>
          <a:p>
            <a:pPr marL="12700">
              <a:lnSpc>
                <a:spcPct val="100000"/>
              </a:lnSpc>
              <a:spcBef>
                <a:spcPts val="135"/>
              </a:spcBef>
            </a:pPr>
            <a:r>
              <a:rPr sz="650" dirty="0">
                <a:solidFill>
                  <a:srgbClr val="FFFFFF"/>
                </a:solidFill>
                <a:latin typeface="Times New Roman" panose="02020603050405020304" pitchFamily="18" charset="0"/>
                <a:cs typeface="Times New Roman" panose="02020603050405020304" pitchFamily="18" charset="0"/>
              </a:rPr>
              <a:t>0.</a:t>
            </a:r>
            <a:r>
              <a:rPr sz="650" spc="20" dirty="0">
                <a:solidFill>
                  <a:srgbClr val="FFFFFF"/>
                </a:solidFill>
                <a:latin typeface="Times New Roman" panose="02020603050405020304" pitchFamily="18" charset="0"/>
                <a:cs typeface="Times New Roman" panose="02020603050405020304" pitchFamily="18" charset="0"/>
              </a:rPr>
              <a:t>5</a:t>
            </a:r>
            <a:endParaRPr sz="650">
              <a:latin typeface="Times New Roman" panose="02020603050405020304" pitchFamily="18" charset="0"/>
              <a:cs typeface="Times New Roman" panose="02020603050405020304" pitchFamily="18" charset="0"/>
            </a:endParaRPr>
          </a:p>
        </p:txBody>
      </p:sp>
      <p:sp>
        <p:nvSpPr>
          <p:cNvPr id="169" name="object 167">
            <a:extLst>
              <a:ext uri="{FF2B5EF4-FFF2-40B4-BE49-F238E27FC236}">
                <a16:creationId xmlns:a16="http://schemas.microsoft.com/office/drawing/2014/main" id="{9FEA61E9-0E45-1CD4-2FCC-9DDD214EC4C5}"/>
              </a:ext>
            </a:extLst>
          </p:cNvPr>
          <p:cNvSpPr txBox="1"/>
          <p:nvPr/>
        </p:nvSpPr>
        <p:spPr>
          <a:xfrm>
            <a:off x="10099559" y="7595989"/>
            <a:ext cx="74634" cy="117340"/>
          </a:xfrm>
          <a:prstGeom prst="rect">
            <a:avLst/>
          </a:prstGeom>
        </p:spPr>
        <p:txBody>
          <a:bodyPr vert="horz" wrap="square" lIns="0" tIns="17145" rIns="0" bIns="0" rtlCol="0">
            <a:spAutoFit/>
          </a:bodyPr>
          <a:lstStyle/>
          <a:p>
            <a:pPr marL="12700">
              <a:lnSpc>
                <a:spcPct val="100000"/>
              </a:lnSpc>
              <a:spcBef>
                <a:spcPts val="135"/>
              </a:spcBef>
            </a:pPr>
            <a:r>
              <a:rPr sz="650" spc="20" dirty="0">
                <a:solidFill>
                  <a:srgbClr val="FFFFFF"/>
                </a:solidFill>
                <a:latin typeface="Times New Roman" panose="02020603050405020304" pitchFamily="18" charset="0"/>
                <a:cs typeface="Times New Roman" panose="02020603050405020304" pitchFamily="18" charset="0"/>
              </a:rPr>
              <a:t>1</a:t>
            </a:r>
            <a:endParaRPr sz="650">
              <a:latin typeface="Times New Roman" panose="02020603050405020304" pitchFamily="18" charset="0"/>
              <a:cs typeface="Times New Roman" panose="02020603050405020304" pitchFamily="18" charset="0"/>
            </a:endParaRPr>
          </a:p>
        </p:txBody>
      </p:sp>
      <p:sp>
        <p:nvSpPr>
          <p:cNvPr id="170" name="object 168">
            <a:extLst>
              <a:ext uri="{FF2B5EF4-FFF2-40B4-BE49-F238E27FC236}">
                <a16:creationId xmlns:a16="http://schemas.microsoft.com/office/drawing/2014/main" id="{B84DA2E3-1CB5-EF21-9AD3-0C70DC54C16D}"/>
              </a:ext>
            </a:extLst>
          </p:cNvPr>
          <p:cNvSpPr txBox="1"/>
          <p:nvPr/>
        </p:nvSpPr>
        <p:spPr>
          <a:xfrm>
            <a:off x="10029797" y="7328427"/>
            <a:ext cx="144802" cy="117340"/>
          </a:xfrm>
          <a:prstGeom prst="rect">
            <a:avLst/>
          </a:prstGeom>
        </p:spPr>
        <p:txBody>
          <a:bodyPr vert="horz" wrap="square" lIns="0" tIns="17145" rIns="0" bIns="0" rtlCol="0">
            <a:spAutoFit/>
          </a:bodyPr>
          <a:lstStyle/>
          <a:p>
            <a:pPr marL="12700">
              <a:lnSpc>
                <a:spcPct val="100000"/>
              </a:lnSpc>
              <a:spcBef>
                <a:spcPts val="135"/>
              </a:spcBef>
            </a:pPr>
            <a:r>
              <a:rPr sz="650" dirty="0">
                <a:solidFill>
                  <a:srgbClr val="FFFFFF"/>
                </a:solidFill>
                <a:latin typeface="Times New Roman" panose="02020603050405020304" pitchFamily="18" charset="0"/>
                <a:cs typeface="Times New Roman" panose="02020603050405020304" pitchFamily="18" charset="0"/>
              </a:rPr>
              <a:t>1.</a:t>
            </a:r>
            <a:r>
              <a:rPr sz="650" spc="20" dirty="0">
                <a:solidFill>
                  <a:srgbClr val="FFFFFF"/>
                </a:solidFill>
                <a:latin typeface="Times New Roman" panose="02020603050405020304" pitchFamily="18" charset="0"/>
                <a:cs typeface="Times New Roman" panose="02020603050405020304" pitchFamily="18" charset="0"/>
              </a:rPr>
              <a:t>5</a:t>
            </a:r>
            <a:endParaRPr sz="650">
              <a:latin typeface="Times New Roman" panose="02020603050405020304" pitchFamily="18" charset="0"/>
              <a:cs typeface="Times New Roman" panose="02020603050405020304" pitchFamily="18" charset="0"/>
            </a:endParaRPr>
          </a:p>
        </p:txBody>
      </p:sp>
      <p:sp>
        <p:nvSpPr>
          <p:cNvPr id="171" name="object 169">
            <a:extLst>
              <a:ext uri="{FF2B5EF4-FFF2-40B4-BE49-F238E27FC236}">
                <a16:creationId xmlns:a16="http://schemas.microsoft.com/office/drawing/2014/main" id="{C6BF0E66-C4FE-5566-F923-6DA89D351433}"/>
              </a:ext>
            </a:extLst>
          </p:cNvPr>
          <p:cNvSpPr txBox="1"/>
          <p:nvPr/>
        </p:nvSpPr>
        <p:spPr>
          <a:xfrm>
            <a:off x="10099559" y="7060866"/>
            <a:ext cx="74634" cy="117340"/>
          </a:xfrm>
          <a:prstGeom prst="rect">
            <a:avLst/>
          </a:prstGeom>
        </p:spPr>
        <p:txBody>
          <a:bodyPr vert="horz" wrap="square" lIns="0" tIns="17145" rIns="0" bIns="0" rtlCol="0">
            <a:spAutoFit/>
          </a:bodyPr>
          <a:lstStyle/>
          <a:p>
            <a:pPr marL="12700">
              <a:lnSpc>
                <a:spcPct val="100000"/>
              </a:lnSpc>
              <a:spcBef>
                <a:spcPts val="135"/>
              </a:spcBef>
            </a:pPr>
            <a:r>
              <a:rPr sz="650" spc="20" dirty="0">
                <a:solidFill>
                  <a:srgbClr val="FFFFFF"/>
                </a:solidFill>
                <a:latin typeface="Times New Roman" panose="02020603050405020304" pitchFamily="18" charset="0"/>
                <a:cs typeface="Times New Roman" panose="02020603050405020304" pitchFamily="18" charset="0"/>
              </a:rPr>
              <a:t>2</a:t>
            </a:r>
            <a:endParaRPr sz="650">
              <a:latin typeface="Times New Roman" panose="02020603050405020304" pitchFamily="18" charset="0"/>
              <a:cs typeface="Times New Roman" panose="02020603050405020304" pitchFamily="18" charset="0"/>
            </a:endParaRPr>
          </a:p>
        </p:txBody>
      </p:sp>
      <p:sp>
        <p:nvSpPr>
          <p:cNvPr id="172" name="object 170">
            <a:extLst>
              <a:ext uri="{FF2B5EF4-FFF2-40B4-BE49-F238E27FC236}">
                <a16:creationId xmlns:a16="http://schemas.microsoft.com/office/drawing/2014/main" id="{F3D79831-E3B3-CE99-813B-A3ABB7AF632C}"/>
              </a:ext>
            </a:extLst>
          </p:cNvPr>
          <p:cNvSpPr txBox="1"/>
          <p:nvPr/>
        </p:nvSpPr>
        <p:spPr>
          <a:xfrm>
            <a:off x="10029797" y="6793304"/>
            <a:ext cx="144802" cy="117340"/>
          </a:xfrm>
          <a:prstGeom prst="rect">
            <a:avLst/>
          </a:prstGeom>
        </p:spPr>
        <p:txBody>
          <a:bodyPr vert="horz" wrap="square" lIns="0" tIns="17145" rIns="0" bIns="0" rtlCol="0">
            <a:spAutoFit/>
          </a:bodyPr>
          <a:lstStyle/>
          <a:p>
            <a:pPr marL="12700">
              <a:lnSpc>
                <a:spcPct val="100000"/>
              </a:lnSpc>
              <a:spcBef>
                <a:spcPts val="135"/>
              </a:spcBef>
            </a:pPr>
            <a:r>
              <a:rPr sz="650" dirty="0">
                <a:solidFill>
                  <a:srgbClr val="FFFFFF"/>
                </a:solidFill>
                <a:latin typeface="Times New Roman" panose="02020603050405020304" pitchFamily="18" charset="0"/>
                <a:cs typeface="Times New Roman" panose="02020603050405020304" pitchFamily="18" charset="0"/>
              </a:rPr>
              <a:t>2.</a:t>
            </a:r>
            <a:r>
              <a:rPr sz="650" spc="20" dirty="0">
                <a:solidFill>
                  <a:srgbClr val="FFFFFF"/>
                </a:solidFill>
                <a:latin typeface="Times New Roman" panose="02020603050405020304" pitchFamily="18" charset="0"/>
                <a:cs typeface="Times New Roman" panose="02020603050405020304" pitchFamily="18" charset="0"/>
              </a:rPr>
              <a:t>5</a:t>
            </a:r>
            <a:endParaRPr sz="650">
              <a:latin typeface="Times New Roman" panose="02020603050405020304" pitchFamily="18" charset="0"/>
              <a:cs typeface="Times New Roman" panose="02020603050405020304" pitchFamily="18" charset="0"/>
            </a:endParaRPr>
          </a:p>
        </p:txBody>
      </p:sp>
      <p:sp>
        <p:nvSpPr>
          <p:cNvPr id="173" name="object 171">
            <a:extLst>
              <a:ext uri="{FF2B5EF4-FFF2-40B4-BE49-F238E27FC236}">
                <a16:creationId xmlns:a16="http://schemas.microsoft.com/office/drawing/2014/main" id="{A5DA9AE6-BEB4-4318-15CB-245B10BDB7F7}"/>
              </a:ext>
            </a:extLst>
          </p:cNvPr>
          <p:cNvSpPr txBox="1"/>
          <p:nvPr/>
        </p:nvSpPr>
        <p:spPr>
          <a:xfrm>
            <a:off x="10192577" y="8259062"/>
            <a:ext cx="74634" cy="117340"/>
          </a:xfrm>
          <a:prstGeom prst="rect">
            <a:avLst/>
          </a:prstGeom>
        </p:spPr>
        <p:txBody>
          <a:bodyPr vert="horz" wrap="square" lIns="0" tIns="17145" rIns="0" bIns="0" rtlCol="0">
            <a:spAutoFit/>
          </a:bodyPr>
          <a:lstStyle/>
          <a:p>
            <a:pPr marL="12700">
              <a:lnSpc>
                <a:spcPct val="100000"/>
              </a:lnSpc>
              <a:spcBef>
                <a:spcPts val="135"/>
              </a:spcBef>
            </a:pPr>
            <a:r>
              <a:rPr sz="650" spc="20" dirty="0">
                <a:solidFill>
                  <a:srgbClr val="FFFFFF"/>
                </a:solidFill>
                <a:latin typeface="Times New Roman" panose="02020603050405020304" pitchFamily="18" charset="0"/>
                <a:cs typeface="Times New Roman" panose="02020603050405020304" pitchFamily="18" charset="0"/>
              </a:rPr>
              <a:t>0</a:t>
            </a:r>
            <a:endParaRPr sz="650">
              <a:latin typeface="Times New Roman" panose="02020603050405020304" pitchFamily="18" charset="0"/>
              <a:cs typeface="Times New Roman" panose="02020603050405020304" pitchFamily="18" charset="0"/>
            </a:endParaRPr>
          </a:p>
        </p:txBody>
      </p:sp>
      <p:sp>
        <p:nvSpPr>
          <p:cNvPr id="174" name="object 172">
            <a:extLst>
              <a:ext uri="{FF2B5EF4-FFF2-40B4-BE49-F238E27FC236}">
                <a16:creationId xmlns:a16="http://schemas.microsoft.com/office/drawing/2014/main" id="{77060AAD-F853-CAD9-520D-D3FB7E5E2039}"/>
              </a:ext>
            </a:extLst>
          </p:cNvPr>
          <p:cNvSpPr txBox="1"/>
          <p:nvPr/>
        </p:nvSpPr>
        <p:spPr>
          <a:xfrm>
            <a:off x="11994772" y="8259062"/>
            <a:ext cx="74634" cy="117340"/>
          </a:xfrm>
          <a:prstGeom prst="rect">
            <a:avLst/>
          </a:prstGeom>
        </p:spPr>
        <p:txBody>
          <a:bodyPr vert="horz" wrap="square" lIns="0" tIns="17145" rIns="0" bIns="0" rtlCol="0">
            <a:spAutoFit/>
          </a:bodyPr>
          <a:lstStyle/>
          <a:p>
            <a:pPr marL="12700">
              <a:lnSpc>
                <a:spcPct val="100000"/>
              </a:lnSpc>
              <a:spcBef>
                <a:spcPts val="135"/>
              </a:spcBef>
            </a:pPr>
            <a:r>
              <a:rPr sz="650" spc="20" dirty="0">
                <a:solidFill>
                  <a:srgbClr val="FFFFFF"/>
                </a:solidFill>
                <a:latin typeface="Times New Roman" panose="02020603050405020304" pitchFamily="18" charset="0"/>
                <a:cs typeface="Times New Roman" panose="02020603050405020304" pitchFamily="18" charset="0"/>
              </a:rPr>
              <a:t>4</a:t>
            </a:r>
            <a:endParaRPr sz="650">
              <a:latin typeface="Times New Roman" panose="02020603050405020304" pitchFamily="18" charset="0"/>
              <a:cs typeface="Times New Roman" panose="02020603050405020304" pitchFamily="18" charset="0"/>
            </a:endParaRPr>
          </a:p>
        </p:txBody>
      </p:sp>
      <p:sp>
        <p:nvSpPr>
          <p:cNvPr id="175" name="object 173">
            <a:extLst>
              <a:ext uri="{FF2B5EF4-FFF2-40B4-BE49-F238E27FC236}">
                <a16:creationId xmlns:a16="http://schemas.microsoft.com/office/drawing/2014/main" id="{6F57F2DA-1A74-DA85-B61D-22FAB93F63C1}"/>
              </a:ext>
            </a:extLst>
          </p:cNvPr>
          <p:cNvSpPr txBox="1"/>
          <p:nvPr/>
        </p:nvSpPr>
        <p:spPr>
          <a:xfrm>
            <a:off x="10489067" y="8259062"/>
            <a:ext cx="1285357" cy="217367"/>
          </a:xfrm>
          <a:prstGeom prst="rect">
            <a:avLst/>
          </a:prstGeom>
        </p:spPr>
        <p:txBody>
          <a:bodyPr vert="horz" wrap="square" lIns="0" tIns="17145" rIns="0" bIns="0" rtlCol="0">
            <a:spAutoFit/>
          </a:bodyPr>
          <a:lstStyle/>
          <a:p>
            <a:pPr marL="9525" algn="ctr">
              <a:lnSpc>
                <a:spcPct val="100000"/>
              </a:lnSpc>
              <a:spcBef>
                <a:spcPts val="135"/>
              </a:spcBef>
              <a:tabLst>
                <a:tab pos="457200" algn="l"/>
                <a:tab pos="910590" algn="l"/>
              </a:tabLst>
            </a:pPr>
            <a:r>
              <a:rPr sz="650" spc="20" dirty="0">
                <a:solidFill>
                  <a:srgbClr val="FFFFFF"/>
                </a:solidFill>
                <a:latin typeface="Times New Roman" panose="02020603050405020304" pitchFamily="18" charset="0"/>
                <a:cs typeface="Times New Roman" panose="02020603050405020304" pitchFamily="18" charset="0"/>
              </a:rPr>
              <a:t>1	2	3</a:t>
            </a:r>
            <a:endParaRPr sz="650">
              <a:latin typeface="Times New Roman" panose="02020603050405020304" pitchFamily="18" charset="0"/>
              <a:cs typeface="Times New Roman" panose="02020603050405020304" pitchFamily="18" charset="0"/>
            </a:endParaRPr>
          </a:p>
          <a:p>
            <a:pPr algn="ctr">
              <a:lnSpc>
                <a:spcPct val="100000"/>
              </a:lnSpc>
              <a:spcBef>
                <a:spcPts val="45"/>
              </a:spcBef>
            </a:pPr>
            <a:r>
              <a:rPr sz="650" dirty="0">
                <a:solidFill>
                  <a:srgbClr val="FFFFFF"/>
                </a:solidFill>
                <a:latin typeface="Times New Roman" panose="02020603050405020304" pitchFamily="18" charset="0"/>
                <a:cs typeface="Times New Roman" panose="02020603050405020304" pitchFamily="18" charset="0"/>
              </a:rPr>
              <a:t>Actual</a:t>
            </a:r>
            <a:r>
              <a:rPr sz="650" spc="-25" dirty="0">
                <a:solidFill>
                  <a:srgbClr val="FFFFFF"/>
                </a:solidFill>
                <a:latin typeface="Times New Roman" panose="02020603050405020304" pitchFamily="18" charset="0"/>
                <a:cs typeface="Times New Roman" panose="02020603050405020304" pitchFamily="18" charset="0"/>
              </a:rPr>
              <a:t> </a:t>
            </a:r>
            <a:r>
              <a:rPr sz="650" spc="10" dirty="0">
                <a:solidFill>
                  <a:srgbClr val="FFFFFF"/>
                </a:solidFill>
                <a:latin typeface="Times New Roman" panose="02020603050405020304" pitchFamily="18" charset="0"/>
                <a:cs typeface="Times New Roman" panose="02020603050405020304" pitchFamily="18" charset="0"/>
              </a:rPr>
              <a:t>LogED50</a:t>
            </a:r>
            <a:r>
              <a:rPr sz="650" spc="-20" dirty="0">
                <a:solidFill>
                  <a:srgbClr val="FFFFFF"/>
                </a:solidFill>
                <a:latin typeface="Times New Roman" panose="02020603050405020304" pitchFamily="18" charset="0"/>
                <a:cs typeface="Times New Roman" panose="02020603050405020304" pitchFamily="18" charset="0"/>
              </a:rPr>
              <a:t> </a:t>
            </a:r>
            <a:r>
              <a:rPr sz="650" spc="15" dirty="0">
                <a:solidFill>
                  <a:srgbClr val="FFFFFF"/>
                </a:solidFill>
                <a:latin typeface="Times New Roman" panose="02020603050405020304" pitchFamily="18" charset="0"/>
                <a:cs typeface="Times New Roman" panose="02020603050405020304" pitchFamily="18" charset="0"/>
              </a:rPr>
              <a:t>(ED50</a:t>
            </a:r>
            <a:r>
              <a:rPr sz="650" spc="-25" dirty="0">
                <a:solidFill>
                  <a:srgbClr val="FFFFFF"/>
                </a:solidFill>
                <a:latin typeface="Times New Roman" panose="02020603050405020304" pitchFamily="18" charset="0"/>
                <a:cs typeface="Times New Roman" panose="02020603050405020304" pitchFamily="18" charset="0"/>
              </a:rPr>
              <a:t> </a:t>
            </a:r>
            <a:r>
              <a:rPr sz="650" spc="20" dirty="0">
                <a:solidFill>
                  <a:srgbClr val="FFFFFF"/>
                </a:solidFill>
                <a:latin typeface="Times New Roman" panose="02020603050405020304" pitchFamily="18" charset="0"/>
                <a:cs typeface="Times New Roman" panose="02020603050405020304" pitchFamily="18" charset="0"/>
              </a:rPr>
              <a:t>=</a:t>
            </a:r>
            <a:r>
              <a:rPr sz="650" spc="5" dirty="0">
                <a:solidFill>
                  <a:srgbClr val="FFFFFF"/>
                </a:solidFill>
                <a:latin typeface="Times New Roman" panose="02020603050405020304" pitchFamily="18" charset="0"/>
                <a:cs typeface="Times New Roman" panose="02020603050405020304" pitchFamily="18" charset="0"/>
              </a:rPr>
              <a:t> </a:t>
            </a:r>
            <a:r>
              <a:rPr sz="650" spc="-5" dirty="0">
                <a:solidFill>
                  <a:srgbClr val="FFFFFF"/>
                </a:solidFill>
                <a:latin typeface="Times New Roman" panose="02020603050405020304" pitchFamily="18" charset="0"/>
                <a:cs typeface="Times New Roman" panose="02020603050405020304" pitchFamily="18" charset="0"/>
              </a:rPr>
              <a:t>mM/kg)</a:t>
            </a:r>
            <a:endParaRPr sz="650">
              <a:latin typeface="Times New Roman" panose="02020603050405020304" pitchFamily="18" charset="0"/>
              <a:cs typeface="Times New Roman" panose="02020603050405020304" pitchFamily="18" charset="0"/>
            </a:endParaRPr>
          </a:p>
        </p:txBody>
      </p:sp>
      <p:sp>
        <p:nvSpPr>
          <p:cNvPr id="176" name="object 174">
            <a:extLst>
              <a:ext uri="{FF2B5EF4-FFF2-40B4-BE49-F238E27FC236}">
                <a16:creationId xmlns:a16="http://schemas.microsoft.com/office/drawing/2014/main" id="{EB8E6F00-BBBD-A443-D4D1-A4F043D695DA}"/>
              </a:ext>
            </a:extLst>
          </p:cNvPr>
          <p:cNvSpPr txBox="1"/>
          <p:nvPr/>
        </p:nvSpPr>
        <p:spPr>
          <a:xfrm>
            <a:off x="9892719" y="7014690"/>
            <a:ext cx="100027" cy="763905"/>
          </a:xfrm>
          <a:prstGeom prst="rect">
            <a:avLst/>
          </a:prstGeom>
        </p:spPr>
        <p:txBody>
          <a:bodyPr vert="vert270" wrap="square" lIns="0" tIns="8890" rIns="0" bIns="0" rtlCol="0">
            <a:spAutoFit/>
          </a:bodyPr>
          <a:lstStyle/>
          <a:p>
            <a:pPr marL="12700">
              <a:lnSpc>
                <a:spcPct val="100000"/>
              </a:lnSpc>
              <a:spcBef>
                <a:spcPts val="70"/>
              </a:spcBef>
            </a:pPr>
            <a:r>
              <a:rPr sz="650" spc="5" dirty="0">
                <a:solidFill>
                  <a:srgbClr val="FFFFFF"/>
                </a:solidFill>
                <a:latin typeface="Times New Roman" panose="02020603050405020304" pitchFamily="18" charset="0"/>
                <a:cs typeface="Times New Roman" panose="02020603050405020304" pitchFamily="18" charset="0"/>
              </a:rPr>
              <a:t>Predicted</a:t>
            </a:r>
            <a:r>
              <a:rPr sz="650" spc="-40" dirty="0">
                <a:solidFill>
                  <a:srgbClr val="FFFFFF"/>
                </a:solidFill>
                <a:latin typeface="Times New Roman" panose="02020603050405020304" pitchFamily="18" charset="0"/>
                <a:cs typeface="Times New Roman" panose="02020603050405020304" pitchFamily="18" charset="0"/>
              </a:rPr>
              <a:t> </a:t>
            </a:r>
            <a:r>
              <a:rPr sz="650" spc="5" dirty="0">
                <a:solidFill>
                  <a:srgbClr val="FFFFFF"/>
                </a:solidFill>
                <a:latin typeface="Times New Roman" panose="02020603050405020304" pitchFamily="18" charset="0"/>
                <a:cs typeface="Times New Roman" panose="02020603050405020304" pitchFamily="18" charset="0"/>
              </a:rPr>
              <a:t>LogED50</a:t>
            </a:r>
            <a:endParaRPr sz="650">
              <a:latin typeface="Times New Roman" panose="02020603050405020304" pitchFamily="18" charset="0"/>
              <a:cs typeface="Times New Roman" panose="02020603050405020304" pitchFamily="18" charset="0"/>
            </a:endParaRPr>
          </a:p>
        </p:txBody>
      </p:sp>
      <p:sp>
        <p:nvSpPr>
          <p:cNvPr id="182" name="object 180">
            <a:extLst>
              <a:ext uri="{FF2B5EF4-FFF2-40B4-BE49-F238E27FC236}">
                <a16:creationId xmlns:a16="http://schemas.microsoft.com/office/drawing/2014/main" id="{5B360BE5-FEAA-8815-D4A0-EB6E69C61AC8}"/>
              </a:ext>
            </a:extLst>
          </p:cNvPr>
          <p:cNvSpPr/>
          <p:nvPr/>
        </p:nvSpPr>
        <p:spPr>
          <a:xfrm>
            <a:off x="9821582" y="6224570"/>
            <a:ext cx="3177351" cy="2280285"/>
          </a:xfrm>
          <a:custGeom>
            <a:avLst/>
            <a:gdLst/>
            <a:ahLst/>
            <a:cxnLst/>
            <a:rect l="l" t="t" r="r" b="b"/>
            <a:pathLst>
              <a:path w="3162934" h="2280284">
                <a:moveTo>
                  <a:pt x="0" y="0"/>
                </a:moveTo>
                <a:lnTo>
                  <a:pt x="3162568" y="0"/>
                </a:lnTo>
                <a:lnTo>
                  <a:pt x="3162568" y="2279828"/>
                </a:lnTo>
                <a:lnTo>
                  <a:pt x="0" y="2279828"/>
                </a:lnTo>
                <a:lnTo>
                  <a:pt x="0" y="0"/>
                </a:lnTo>
                <a:close/>
              </a:path>
            </a:pathLst>
          </a:custGeom>
          <a:ln w="3175">
            <a:solidFill>
              <a:srgbClr val="FFFFFF"/>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335" name="Picture 334">
            <a:extLst>
              <a:ext uri="{FF2B5EF4-FFF2-40B4-BE49-F238E27FC236}">
                <a16:creationId xmlns:a16="http://schemas.microsoft.com/office/drawing/2014/main" id="{1CA87D9C-586E-8DC3-5E13-51B11E1DE306}"/>
              </a:ext>
            </a:extLst>
          </p:cNvPr>
          <p:cNvPicPr>
            <a:picLocks noChangeAspect="1"/>
          </p:cNvPicPr>
          <p:nvPr/>
        </p:nvPicPr>
        <p:blipFill rotWithShape="1">
          <a:blip r:embed="rId2"/>
          <a:srcRect l="62912" t="61244" r="17876" b="14443"/>
          <a:stretch/>
        </p:blipFill>
        <p:spPr>
          <a:xfrm>
            <a:off x="10934696" y="4663282"/>
            <a:ext cx="7948029" cy="5657786"/>
          </a:xfrm>
          <a:prstGeom prst="rect">
            <a:avLst/>
          </a:prstGeom>
        </p:spPr>
      </p:pic>
    </p:spTree>
    <p:extLst>
      <p:ext uri="{BB962C8B-B14F-4D97-AF65-F5344CB8AC3E}">
        <p14:creationId xmlns:p14="http://schemas.microsoft.com/office/powerpoint/2010/main" val="4069568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BAF179-4746-7D8A-9AF8-7CD962223F80}"/>
              </a:ext>
            </a:extLst>
          </p:cNvPr>
          <p:cNvSpPr txBox="1">
            <a:spLocks/>
          </p:cNvSpPr>
          <p:nvPr/>
        </p:nvSpPr>
        <p:spPr>
          <a:xfrm>
            <a:off x="423423" y="774700"/>
            <a:ext cx="18288000" cy="7190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6000" b="1" dirty="0">
                <a:solidFill>
                  <a:srgbClr val="C00000"/>
                </a:solidFill>
                <a:latin typeface="Times New Roman" panose="02020603050405020304" pitchFamily="18" charset="0"/>
                <a:ea typeface="+mn-ea"/>
                <a:cs typeface="Times New Roman" panose="02020603050405020304" pitchFamily="18" charset="0"/>
              </a:rPr>
              <a:t>Noncovalent interactions determine protein structure</a:t>
            </a:r>
          </a:p>
        </p:txBody>
      </p:sp>
      <p:sp>
        <p:nvSpPr>
          <p:cNvPr id="5" name="Content Placeholder 2">
            <a:extLst>
              <a:ext uri="{FF2B5EF4-FFF2-40B4-BE49-F238E27FC236}">
                <a16:creationId xmlns:a16="http://schemas.microsoft.com/office/drawing/2014/main" id="{04EC1B5D-BEF0-63BF-4D8D-C83CD5D64244}"/>
              </a:ext>
            </a:extLst>
          </p:cNvPr>
          <p:cNvSpPr txBox="1">
            <a:spLocks/>
          </p:cNvSpPr>
          <p:nvPr/>
        </p:nvSpPr>
        <p:spPr>
          <a:xfrm>
            <a:off x="467331" y="1997364"/>
            <a:ext cx="9210278" cy="72390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4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Amino acids are connected by </a:t>
            </a:r>
            <a:r>
              <a:rPr kumimoji="0" lang="en-US" sz="4000" b="0" i="1"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covalent</a:t>
            </a:r>
            <a:r>
              <a:rPr kumimoji="0" lang="en-US" sz="4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bonds called peptide bonds.</a:t>
            </a:r>
          </a:p>
          <a:p>
            <a:pPr marL="0" marR="0" lvl="0" indent="0" algn="l" defTabSz="457200" rtl="0" eaLnBrk="1" fontAlgn="auto" latinLnBrk="0" hangingPunct="1">
              <a:lnSpc>
                <a:spcPct val="100000"/>
              </a:lnSpc>
              <a:spcBef>
                <a:spcPct val="20000"/>
              </a:spcBef>
              <a:spcAft>
                <a:spcPts val="0"/>
              </a:spcAft>
              <a:buClrTx/>
              <a:buSzTx/>
              <a:buNone/>
              <a:tabLst/>
              <a:defRPr/>
            </a:pPr>
            <a:endParaRPr kumimoji="0" lang="en-US" sz="4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4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Four types of </a:t>
            </a:r>
            <a:r>
              <a:rPr kumimoji="0" lang="en-US" sz="4000" b="0" i="1"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noncovalent</a:t>
            </a:r>
            <a:r>
              <a:rPr kumimoji="0" lang="en-US" sz="4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interactions between amino acids affect protein structure:</a:t>
            </a:r>
          </a:p>
          <a:p>
            <a:pPr lvl="1"/>
            <a:r>
              <a:rPr lang="en-US" sz="3600" dirty="0">
                <a:solidFill>
                  <a:sysClr val="windowText" lastClr="000000"/>
                </a:solidFill>
                <a:latin typeface="Times New Roman" panose="02020603050405020304" pitchFamily="18" charset="0"/>
                <a:cs typeface="Times New Roman" panose="02020603050405020304" pitchFamily="18" charset="0"/>
              </a:rPr>
              <a:t>van der Waals interactions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3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Electrostatic interactions (salt bridges)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3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Hydrogen bonds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3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Hydrophobic forces</a:t>
            </a:r>
          </a:p>
        </p:txBody>
      </p:sp>
      <p:pic>
        <p:nvPicPr>
          <p:cNvPr id="6" name="Picture 5">
            <a:extLst>
              <a:ext uri="{FF2B5EF4-FFF2-40B4-BE49-F238E27FC236}">
                <a16:creationId xmlns:a16="http://schemas.microsoft.com/office/drawing/2014/main" id="{D7DFF038-2867-A888-E01C-94F805445166}"/>
              </a:ext>
            </a:extLst>
          </p:cNvPr>
          <p:cNvPicPr>
            <a:picLocks noChangeAspect="1"/>
          </p:cNvPicPr>
          <p:nvPr/>
        </p:nvPicPr>
        <p:blipFill rotWithShape="1">
          <a:blip r:embed="rId2"/>
          <a:srcRect b="4416"/>
          <a:stretch/>
        </p:blipFill>
        <p:spPr>
          <a:xfrm>
            <a:off x="8941991" y="2984500"/>
            <a:ext cx="9601200" cy="6215101"/>
          </a:xfrm>
          <a:prstGeom prst="rect">
            <a:avLst/>
          </a:prstGeom>
        </p:spPr>
      </p:pic>
    </p:spTree>
    <p:extLst>
      <p:ext uri="{BB962C8B-B14F-4D97-AF65-F5344CB8AC3E}">
        <p14:creationId xmlns:p14="http://schemas.microsoft.com/office/powerpoint/2010/main" val="364611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8943CEDD-7F9B-603B-9FD1-2573AC8E0851}"/>
              </a:ext>
            </a:extLst>
          </p:cNvPr>
          <p:cNvSpPr txBox="1">
            <a:spLocks noGrp="1"/>
          </p:cNvSpPr>
          <p:nvPr>
            <p:ph type="title"/>
          </p:nvPr>
        </p:nvSpPr>
        <p:spPr>
          <a:xfrm>
            <a:off x="4552156" y="-78117"/>
            <a:ext cx="11887200" cy="750847"/>
          </a:xfrm>
          <a:prstGeom prst="rect">
            <a:avLst/>
          </a:prstGeom>
        </p:spPr>
        <p:txBody>
          <a:bodyPr vert="horz" wrap="square" lIns="0" tIns="12065" rIns="0" bIns="0" rtlCol="0">
            <a:spAutoFit/>
          </a:bodyPr>
          <a:lstStyle/>
          <a:p>
            <a:pPr marL="12700">
              <a:lnSpc>
                <a:spcPct val="100000"/>
              </a:lnSpc>
              <a:spcBef>
                <a:spcPts val="95"/>
              </a:spcBef>
            </a:pPr>
            <a:r>
              <a:rPr sz="4800" b="1" kern="1200" dirty="0">
                <a:solidFill>
                  <a:srgbClr val="C00000"/>
                </a:solidFill>
                <a:latin typeface="Times New Roman" panose="02020603050405020304" pitchFamily="18" charset="0"/>
                <a:ea typeface="+mn-ea"/>
                <a:cs typeface="Times New Roman" panose="02020603050405020304" pitchFamily="18" charset="0"/>
              </a:rPr>
              <a:t>QSAR modeling with non-curated datasets</a:t>
            </a:r>
          </a:p>
        </p:txBody>
      </p:sp>
      <p:pic>
        <p:nvPicPr>
          <p:cNvPr id="5" name="object 5">
            <a:extLst>
              <a:ext uri="{FF2B5EF4-FFF2-40B4-BE49-F238E27FC236}">
                <a16:creationId xmlns:a16="http://schemas.microsoft.com/office/drawing/2014/main" id="{01239401-4FF3-0159-CE59-F7D109DC9B7A}"/>
              </a:ext>
            </a:extLst>
          </p:cNvPr>
          <p:cNvPicPr/>
          <p:nvPr/>
        </p:nvPicPr>
        <p:blipFill>
          <a:blip r:embed="rId2" cstate="print"/>
          <a:stretch>
            <a:fillRect/>
          </a:stretch>
        </p:blipFill>
        <p:spPr>
          <a:xfrm>
            <a:off x="2113756" y="927100"/>
            <a:ext cx="13868400" cy="9120125"/>
          </a:xfrm>
          <a:prstGeom prst="rect">
            <a:avLst/>
          </a:prstGeom>
        </p:spPr>
      </p:pic>
    </p:spTree>
    <p:extLst>
      <p:ext uri="{BB962C8B-B14F-4D97-AF65-F5344CB8AC3E}">
        <p14:creationId xmlns:p14="http://schemas.microsoft.com/office/powerpoint/2010/main" val="1740532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7628537-455C-16DC-D8C3-0C92E6BAE785}"/>
              </a:ext>
            </a:extLst>
          </p:cNvPr>
          <p:cNvSpPr txBox="1">
            <a:spLocks noGrp="1"/>
          </p:cNvSpPr>
          <p:nvPr>
            <p:ph type="title"/>
          </p:nvPr>
        </p:nvSpPr>
        <p:spPr>
          <a:xfrm>
            <a:off x="7066756" y="0"/>
            <a:ext cx="6705600" cy="751488"/>
          </a:xfrm>
          <a:prstGeom prst="rect">
            <a:avLst/>
          </a:prstGeom>
        </p:spPr>
        <p:txBody>
          <a:bodyPr vert="horz" wrap="square" lIns="0" tIns="12700" rIns="0" bIns="0" rtlCol="0">
            <a:spAutoFit/>
          </a:bodyPr>
          <a:lstStyle/>
          <a:p>
            <a:pPr marL="12700" marR="5080">
              <a:lnSpc>
                <a:spcPct val="100000"/>
              </a:lnSpc>
              <a:spcBef>
                <a:spcPts val="100"/>
              </a:spcBef>
            </a:pPr>
            <a:r>
              <a:rPr lang="en-IN" sz="4800" b="1" kern="1200" dirty="0">
                <a:solidFill>
                  <a:srgbClr val="C00000"/>
                </a:solidFill>
                <a:latin typeface="Times New Roman" panose="02020603050405020304" pitchFamily="18" charset="0"/>
                <a:ea typeface="+mn-ea"/>
                <a:cs typeface="Times New Roman" panose="02020603050405020304" pitchFamily="18" charset="0"/>
              </a:rPr>
              <a:t>Data curation  wo</a:t>
            </a:r>
            <a:r>
              <a:rPr sz="4800" b="1" kern="1200" dirty="0" err="1">
                <a:solidFill>
                  <a:srgbClr val="C00000"/>
                </a:solidFill>
                <a:latin typeface="Times New Roman" panose="02020603050405020304" pitchFamily="18" charset="0"/>
                <a:ea typeface="+mn-ea"/>
                <a:cs typeface="Times New Roman" panose="02020603050405020304" pitchFamily="18" charset="0"/>
              </a:rPr>
              <a:t>rkflow</a:t>
            </a:r>
            <a:endParaRPr sz="4800" b="1" kern="1200" dirty="0">
              <a:solidFill>
                <a:srgbClr val="C00000"/>
              </a:solidFill>
              <a:latin typeface="Times New Roman" panose="02020603050405020304" pitchFamily="18" charset="0"/>
              <a:ea typeface="+mn-ea"/>
              <a:cs typeface="Times New Roman" panose="02020603050405020304" pitchFamily="18" charset="0"/>
            </a:endParaRPr>
          </a:p>
        </p:txBody>
      </p:sp>
      <p:pic>
        <p:nvPicPr>
          <p:cNvPr id="5" name="object 3">
            <a:extLst>
              <a:ext uri="{FF2B5EF4-FFF2-40B4-BE49-F238E27FC236}">
                <a16:creationId xmlns:a16="http://schemas.microsoft.com/office/drawing/2014/main" id="{FD7ECEAA-6E45-2108-7B44-86B6F3D452E5}"/>
              </a:ext>
            </a:extLst>
          </p:cNvPr>
          <p:cNvPicPr/>
          <p:nvPr/>
        </p:nvPicPr>
        <p:blipFill>
          <a:blip r:embed="rId2" cstate="print"/>
          <a:stretch>
            <a:fillRect/>
          </a:stretch>
        </p:blipFill>
        <p:spPr>
          <a:xfrm>
            <a:off x="3555682" y="1231900"/>
            <a:ext cx="11432415" cy="8943340"/>
          </a:xfrm>
          <a:prstGeom prst="rect">
            <a:avLst/>
          </a:prstGeom>
        </p:spPr>
      </p:pic>
    </p:spTree>
    <p:extLst>
      <p:ext uri="{BB962C8B-B14F-4D97-AF65-F5344CB8AC3E}">
        <p14:creationId xmlns:p14="http://schemas.microsoft.com/office/powerpoint/2010/main" val="3027412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2CEA2-E4A1-27B9-2CA8-F5A635F8F984}"/>
              </a:ext>
            </a:extLst>
          </p:cNvPr>
          <p:cNvSpPr txBox="1"/>
          <p:nvPr/>
        </p:nvSpPr>
        <p:spPr>
          <a:xfrm>
            <a:off x="970756" y="1231900"/>
            <a:ext cx="17068800" cy="8710077"/>
          </a:xfrm>
          <a:prstGeom prst="rect">
            <a:avLst/>
          </a:prstGeom>
          <a:noFill/>
        </p:spPr>
        <p:txBody>
          <a:bodyPr wrap="square">
            <a:spAutoFit/>
          </a:bodyPr>
          <a:lstStyle/>
          <a:p>
            <a:pPr algn="just"/>
            <a:r>
              <a:rPr lang="en-US" sz="3200" b="1" dirty="0">
                <a:latin typeface="Times New Roman" panose="02020603050405020304" pitchFamily="18" charset="0"/>
                <a:cs typeface="Times New Roman" panose="02020603050405020304" pitchFamily="18" charset="0"/>
              </a:rPr>
              <a:t>Sources of Molecular Structures</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Structures of molecules can be determined experimentally or predicted computationally. For small volatile molecules, such as carbon monoxide, and water, analysis of rotational lines in the microwave or infrared spectra of gaseous samples provides very accurate geometries. For larger volatile molecules, gas electron diffraction data are commonly used in structure determination, typically in conjunction with analysis of rotational spectrum. As a result of such efforts, bond lengths of nearly every stable diatomic and triatomic molecule are known with accuracy better than 0.005 angstroms. Experimental structures of many tetra-atomic and larger molecules are also known with similarly good accuracy. Structure determination of larger molecules in the gas phase becomes challenging as the spectra become more crowded and weaker due to low vapor pressure of larger molecules. The analysis is further complicated by the presence of multiple conformations in flexible molecules. However, structures of most organic molecules and of many biological macromolecules can be determined accurately in the solid state using X-ray or neutron diffraction.</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Computational chemistry could, in principle, give accurate molecular structures for molecules of any size. In practice, however, accuracy comes with a steep price in computational time, and quantum chemical computations that provide bond lengths with accuracy better than 0.005 angstroms are only feasible with small molecules. Such rigorous methods are not routinely applicable for larger molecules, such as nucleotides, peptides, and many drug molecules. In such cases, one can use approximate computations that may yield structures with useful accuracy. Unfortunately, the approximate methods may also produce erroneous results. For example, a rather popular computational schemer designated as B3LYP/6-311G* overestimates the bond length of diatomic chlorine by 0.07 angstroms.</a:t>
            </a:r>
            <a:endParaRPr lang="en-I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75EB033-9F93-5860-38E7-9C2918FEBB5C}"/>
              </a:ext>
            </a:extLst>
          </p:cNvPr>
          <p:cNvSpPr txBox="1"/>
          <p:nvPr/>
        </p:nvSpPr>
        <p:spPr>
          <a:xfrm>
            <a:off x="7676356" y="-79574"/>
            <a:ext cx="5867400" cy="830997"/>
          </a:xfrm>
          <a:prstGeom prst="rect">
            <a:avLst/>
          </a:prstGeom>
          <a:noFill/>
        </p:spPr>
        <p:txBody>
          <a:bodyPr wrap="square">
            <a:spAutoFit/>
          </a:bodyPr>
          <a:lstStyle/>
          <a:p>
            <a:r>
              <a:rPr lang="en-IN" sz="4800" b="1" dirty="0">
                <a:solidFill>
                  <a:srgbClr val="C00000"/>
                </a:solidFill>
                <a:latin typeface="Times New Roman" panose="02020603050405020304" pitchFamily="18" charset="0"/>
                <a:cs typeface="Times New Roman" panose="02020603050405020304" pitchFamily="18" charset="0"/>
              </a:rPr>
              <a:t>Molecular </a:t>
            </a:r>
            <a:r>
              <a:rPr lang="en-IN" dirty="0"/>
              <a:t> </a:t>
            </a:r>
            <a:r>
              <a:rPr lang="en-IN" sz="4800" b="1" dirty="0">
                <a:solidFill>
                  <a:srgbClr val="C00000"/>
                </a:solidFill>
                <a:latin typeface="Times New Roman" panose="02020603050405020304" pitchFamily="18" charset="0"/>
                <a:cs typeface="Times New Roman" panose="02020603050405020304" pitchFamily="18" charset="0"/>
              </a:rPr>
              <a:t>Structures</a:t>
            </a:r>
            <a:r>
              <a:rPr lang="en-IN" dirty="0"/>
              <a:t> </a:t>
            </a:r>
          </a:p>
        </p:txBody>
      </p:sp>
    </p:spTree>
    <p:extLst>
      <p:ext uri="{BB962C8B-B14F-4D97-AF65-F5344CB8AC3E}">
        <p14:creationId xmlns:p14="http://schemas.microsoft.com/office/powerpoint/2010/main" val="1869836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4FAADD-3216-84B5-D27D-F8FAFF44E05B}"/>
              </a:ext>
            </a:extLst>
          </p:cNvPr>
          <p:cNvSpPr txBox="1"/>
          <p:nvPr/>
        </p:nvSpPr>
        <p:spPr>
          <a:xfrm>
            <a:off x="513556" y="690662"/>
            <a:ext cx="17983200" cy="10002738"/>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Molecular Structures via SMILES Servers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Several web sites generate 3D molecular structures from the SMILES string using the program CORINA. CORINA uses built-in tables of standard bond lengths and angles to create a reasonable model for small or rigid molecules. However, the model geometry for larger and flexible molecules is likely to be quite different than the most prevalent geometry in aqueous solution. One such site that generates 3D model structures is Online SMILES Translator by National Institutes of Health. Practice creating a molecule of ethanol using this service. Start the Structure Editor and sketch an ethanol molecule consisting of two bonds and oxygen; do not worry about hydrogens at carbons. Hit Submit Molecule and notice that the SMILES string for ethanol was generated. On the right-side panel, select PDB and 3D and hit Translate. Right-click on the link to download the molecule and save it as ethanol.pdb into your directory. Examine the file with text editor.</a:t>
            </a:r>
          </a:p>
          <a:p>
            <a:r>
              <a:rPr lang="en-US" sz="2800" dirty="0">
                <a:latin typeface="Times New Roman" panose="02020603050405020304" pitchFamily="18" charset="0"/>
                <a:cs typeface="Times New Roman" panose="02020603050405020304" pitchFamily="18" charset="0"/>
              </a:rPr>
              <a:t>Sketching 2D Molecular Structures</a:t>
            </a:r>
          </a:p>
          <a:p>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Molecular Structure Files</a:t>
            </a:r>
          </a:p>
          <a:p>
            <a:pPr algn="just"/>
            <a:r>
              <a:rPr lang="en-US" sz="2800" dirty="0">
                <a:latin typeface="Times New Roman" panose="02020603050405020304" pitchFamily="18" charset="0"/>
                <a:cs typeface="Times New Roman" panose="02020603050405020304" pitchFamily="18" charset="0"/>
              </a:rPr>
              <a:t>Molecular structures can be stored in computer files. Minimally, one needs to define the atom type and its Cartesian coordinates to uniquely describe molecule's structure. However, largely due to historic reasons, we currently have several different file formats that represent the same structural data slightly differently. </a:t>
            </a:r>
          </a:p>
          <a:p>
            <a:r>
              <a:rPr lang="en-US" sz="2800" dirty="0">
                <a:latin typeface="Times New Roman" panose="02020603050405020304" pitchFamily="18" charset="0"/>
                <a:cs typeface="Times New Roman" panose="02020603050405020304" pitchFamily="18" charset="0"/>
              </a:rPr>
              <a:t>Most chemists are well familiar with drawing 2D molecular structures and several programs allow effortlessly draw 2D representations of three-dimensional molecules. Two of the most popular 2D chemical diagram editors for Windows and Mac OS systems are </a:t>
            </a:r>
            <a:r>
              <a:rPr lang="en-US" sz="2800" dirty="0" err="1">
                <a:latin typeface="Times New Roman" panose="02020603050405020304" pitchFamily="18" charset="0"/>
                <a:cs typeface="Times New Roman" panose="02020603050405020304" pitchFamily="18" charset="0"/>
              </a:rPr>
              <a:t>ChemDraw</a:t>
            </a:r>
            <a:r>
              <a:rPr lang="en-US" sz="2800" dirty="0">
                <a:latin typeface="Times New Roman" panose="02020603050405020304" pitchFamily="18" charset="0"/>
                <a:cs typeface="Times New Roman" panose="02020603050405020304" pitchFamily="18" charset="0"/>
              </a:rPr>
              <a:t> from </a:t>
            </a:r>
            <a:r>
              <a:rPr lang="en-US" sz="2800" dirty="0" err="1">
                <a:latin typeface="Times New Roman" panose="02020603050405020304" pitchFamily="18" charset="0"/>
                <a:cs typeface="Times New Roman" panose="02020603050405020304" pitchFamily="18" charset="0"/>
              </a:rPr>
              <a:t>CambridgeSoft</a:t>
            </a:r>
            <a:r>
              <a:rPr lang="en-US" sz="2800" dirty="0">
                <a:latin typeface="Times New Roman" panose="02020603050405020304" pitchFamily="18" charset="0"/>
                <a:cs typeface="Times New Roman" panose="02020603050405020304" pitchFamily="18" charset="0"/>
              </a:rPr>
              <a:t> and MDL Draw from Elsevier MDL. Students can download a fully functional free chemical drawing program MDL Isis/Draw from Elsevier MDL website after registration. Some chemical drawing tools allow generation and export of 3D coordinates of the drawn molecule. The JME Molecular Editor allows to sketch simple molecules on-line and export these structures into the SMILES string. In more modern times various model building programs help in this task, and programs such as </a:t>
            </a:r>
            <a:r>
              <a:rPr lang="en-US" sz="2800" dirty="0">
                <a:latin typeface="Times New Roman" panose="02020603050405020304" pitchFamily="18" charset="0"/>
                <a:cs typeface="Times New Roman" panose="02020603050405020304" pitchFamily="18" charset="0"/>
                <a:hlinkClick r:id="rId2"/>
              </a:rPr>
              <a:t>Babel</a:t>
            </a:r>
            <a:r>
              <a:rPr lang="en-US" sz="2800" dirty="0">
                <a:latin typeface="Times New Roman" panose="02020603050405020304" pitchFamily="18" charset="0"/>
                <a:cs typeface="Times New Roman" panose="02020603050405020304" pitchFamily="18" charset="0"/>
              </a:rPr>
              <a:t> can convert between different formats.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525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7DD4D6BF-78F7-ED2B-1FC4-BD8781C8D765}"/>
              </a:ext>
            </a:extLst>
          </p:cNvPr>
          <p:cNvSpPr txBox="1"/>
          <p:nvPr/>
        </p:nvSpPr>
        <p:spPr>
          <a:xfrm>
            <a:off x="1046956" y="1003300"/>
            <a:ext cx="16587052" cy="8304838"/>
          </a:xfrm>
          <a:prstGeom prst="rect">
            <a:avLst/>
          </a:prstGeom>
        </p:spPr>
        <p:txBody>
          <a:bodyPr vert="horz" wrap="square" lIns="0" tIns="12700" rIns="0" bIns="0" rtlCol="0">
            <a:spAutoFit/>
          </a:bodyPr>
          <a:lstStyle/>
          <a:p>
            <a:pPr marL="469900" marR="5080" indent="-457200">
              <a:spcBef>
                <a:spcPts val="100"/>
              </a:spcBef>
              <a:buFont typeface="Arial" panose="020B0604020202020204" pitchFamily="34" charset="0"/>
              <a:buChar char="•"/>
            </a:pPr>
            <a:r>
              <a:rPr sz="2800" spc="85" dirty="0">
                <a:solidFill>
                  <a:prstClr val="black"/>
                </a:solidFill>
                <a:latin typeface="Times New Roman" panose="02020603050405020304" pitchFamily="18" charset="0"/>
                <a:cs typeface="Times New Roman" panose="02020603050405020304" pitchFamily="18" charset="0"/>
              </a:rPr>
              <a:t>Within</a:t>
            </a:r>
            <a:r>
              <a:rPr sz="2800" spc="340" dirty="0">
                <a:solidFill>
                  <a:prstClr val="black"/>
                </a:solidFill>
                <a:latin typeface="Times New Roman" panose="02020603050405020304" pitchFamily="18" charset="0"/>
                <a:cs typeface="Times New Roman" panose="02020603050405020304" pitchFamily="18" charset="0"/>
              </a:rPr>
              <a:t> </a:t>
            </a:r>
            <a:r>
              <a:rPr sz="2800" spc="95" dirty="0">
                <a:solidFill>
                  <a:prstClr val="black"/>
                </a:solidFill>
                <a:latin typeface="Times New Roman" panose="02020603050405020304" pitchFamily="18" charset="0"/>
                <a:cs typeface="Times New Roman" panose="02020603050405020304" pitchFamily="18" charset="0"/>
              </a:rPr>
              <a:t>the</a:t>
            </a:r>
            <a:r>
              <a:rPr sz="2800" spc="345" dirty="0">
                <a:solidFill>
                  <a:prstClr val="black"/>
                </a:solidFill>
                <a:latin typeface="Times New Roman" panose="02020603050405020304" pitchFamily="18" charset="0"/>
                <a:cs typeface="Times New Roman" panose="02020603050405020304" pitchFamily="18" charset="0"/>
              </a:rPr>
              <a:t> </a:t>
            </a:r>
            <a:r>
              <a:rPr sz="2800" spc="105" dirty="0">
                <a:solidFill>
                  <a:prstClr val="black"/>
                </a:solidFill>
                <a:latin typeface="Times New Roman" panose="02020603050405020304" pitchFamily="18" charset="0"/>
                <a:cs typeface="Times New Roman" panose="02020603050405020304" pitchFamily="18" charset="0"/>
              </a:rPr>
              <a:t>Born-Oppenheimer</a:t>
            </a:r>
            <a:r>
              <a:rPr sz="2800" spc="350" dirty="0">
                <a:solidFill>
                  <a:prstClr val="black"/>
                </a:solidFill>
                <a:latin typeface="Times New Roman" panose="02020603050405020304" pitchFamily="18" charset="0"/>
                <a:cs typeface="Times New Roman" panose="02020603050405020304" pitchFamily="18" charset="0"/>
              </a:rPr>
              <a:t> </a:t>
            </a:r>
            <a:r>
              <a:rPr sz="2800" spc="100" dirty="0">
                <a:solidFill>
                  <a:prstClr val="black"/>
                </a:solidFill>
                <a:latin typeface="Times New Roman" panose="02020603050405020304" pitchFamily="18" charset="0"/>
                <a:cs typeface="Times New Roman" panose="02020603050405020304" pitchFamily="18" charset="0"/>
              </a:rPr>
              <a:t>approximation,</a:t>
            </a:r>
            <a:r>
              <a:rPr sz="2800" spc="340" dirty="0">
                <a:solidFill>
                  <a:prstClr val="black"/>
                </a:solidFill>
                <a:latin typeface="Times New Roman" panose="02020603050405020304" pitchFamily="18" charset="0"/>
                <a:cs typeface="Times New Roman" panose="02020603050405020304" pitchFamily="18" charset="0"/>
              </a:rPr>
              <a:t> </a:t>
            </a:r>
            <a:r>
              <a:rPr sz="2800" spc="95" dirty="0">
                <a:solidFill>
                  <a:prstClr val="black"/>
                </a:solidFill>
                <a:latin typeface="Times New Roman" panose="02020603050405020304" pitchFamily="18" charset="0"/>
                <a:cs typeface="Times New Roman" panose="02020603050405020304" pitchFamily="18" charset="0"/>
              </a:rPr>
              <a:t>the</a:t>
            </a:r>
            <a:r>
              <a:rPr sz="2800" spc="335" dirty="0">
                <a:solidFill>
                  <a:prstClr val="black"/>
                </a:solidFill>
                <a:latin typeface="Times New Roman" panose="02020603050405020304" pitchFamily="18" charset="0"/>
                <a:cs typeface="Times New Roman" panose="02020603050405020304" pitchFamily="18" charset="0"/>
              </a:rPr>
              <a:t> </a:t>
            </a:r>
            <a:r>
              <a:rPr sz="2800" spc="65" dirty="0">
                <a:solidFill>
                  <a:prstClr val="black"/>
                </a:solidFill>
                <a:latin typeface="Times New Roman" panose="02020603050405020304" pitchFamily="18" charset="0"/>
                <a:cs typeface="Times New Roman" panose="02020603050405020304" pitchFamily="18" charset="0"/>
              </a:rPr>
              <a:t>geometry</a:t>
            </a:r>
            <a:r>
              <a:rPr sz="2800" spc="350" dirty="0">
                <a:solidFill>
                  <a:prstClr val="black"/>
                </a:solidFill>
                <a:latin typeface="Times New Roman" panose="02020603050405020304" pitchFamily="18" charset="0"/>
                <a:cs typeface="Times New Roman" panose="02020603050405020304" pitchFamily="18" charset="0"/>
              </a:rPr>
              <a:t> </a:t>
            </a:r>
            <a:r>
              <a:rPr sz="2800" spc="35" dirty="0">
                <a:solidFill>
                  <a:prstClr val="black"/>
                </a:solidFill>
                <a:latin typeface="Times New Roman" panose="02020603050405020304" pitchFamily="18" charset="0"/>
                <a:cs typeface="Times New Roman" panose="02020603050405020304" pitchFamily="18" charset="0"/>
              </a:rPr>
              <a:t>of</a:t>
            </a:r>
            <a:r>
              <a:rPr sz="2800" spc="340" dirty="0">
                <a:solidFill>
                  <a:prstClr val="black"/>
                </a:solidFill>
                <a:latin typeface="Times New Roman" panose="02020603050405020304" pitchFamily="18" charset="0"/>
                <a:cs typeface="Times New Roman" panose="02020603050405020304" pitchFamily="18" charset="0"/>
              </a:rPr>
              <a:t> </a:t>
            </a:r>
            <a:r>
              <a:rPr sz="2800" spc="150" dirty="0">
                <a:solidFill>
                  <a:prstClr val="black"/>
                </a:solidFill>
                <a:latin typeface="Times New Roman" panose="02020603050405020304" pitchFamily="18" charset="0"/>
                <a:cs typeface="Times New Roman" panose="02020603050405020304" pitchFamily="18" charset="0"/>
              </a:rPr>
              <a:t>a</a:t>
            </a:r>
            <a:r>
              <a:rPr sz="2800" spc="345" dirty="0">
                <a:solidFill>
                  <a:prstClr val="black"/>
                </a:solidFill>
                <a:latin typeface="Times New Roman" panose="02020603050405020304" pitchFamily="18" charset="0"/>
                <a:cs typeface="Times New Roman" panose="02020603050405020304" pitchFamily="18" charset="0"/>
              </a:rPr>
              <a:t> </a:t>
            </a:r>
            <a:r>
              <a:rPr sz="2800" spc="90" dirty="0">
                <a:solidFill>
                  <a:prstClr val="black"/>
                </a:solidFill>
                <a:latin typeface="Times New Roman" panose="02020603050405020304" pitchFamily="18" charset="0"/>
                <a:cs typeface="Times New Roman" panose="02020603050405020304" pitchFamily="18" charset="0"/>
              </a:rPr>
              <a:t>molecule</a:t>
            </a:r>
            <a:r>
              <a:rPr sz="2800" spc="350" dirty="0">
                <a:solidFill>
                  <a:prstClr val="black"/>
                </a:solidFill>
                <a:latin typeface="Times New Roman" panose="02020603050405020304" pitchFamily="18" charset="0"/>
                <a:cs typeface="Times New Roman" panose="02020603050405020304" pitchFamily="18" charset="0"/>
              </a:rPr>
              <a:t> </a:t>
            </a:r>
            <a:r>
              <a:rPr sz="2800" spc="110" dirty="0">
                <a:solidFill>
                  <a:prstClr val="black"/>
                </a:solidFill>
                <a:latin typeface="Times New Roman" panose="02020603050405020304" pitchFamily="18" charset="0"/>
                <a:cs typeface="Times New Roman" panose="02020603050405020304" pitchFamily="18" charset="0"/>
              </a:rPr>
              <a:t>at</a:t>
            </a:r>
            <a:r>
              <a:rPr sz="2800" spc="340" dirty="0">
                <a:solidFill>
                  <a:prstClr val="black"/>
                </a:solidFill>
                <a:latin typeface="Times New Roman" panose="02020603050405020304" pitchFamily="18" charset="0"/>
                <a:cs typeface="Times New Roman" panose="02020603050405020304" pitchFamily="18" charset="0"/>
              </a:rPr>
              <a:t> </a:t>
            </a:r>
            <a:r>
              <a:rPr sz="2800" spc="45" dirty="0">
                <a:solidFill>
                  <a:prstClr val="black"/>
                </a:solidFill>
                <a:latin typeface="Times New Roman" panose="02020603050405020304" pitchFamily="18" charset="0"/>
                <a:cs typeface="Times New Roman" panose="02020603050405020304" pitchFamily="18" charset="0"/>
              </a:rPr>
              <a:t>zero </a:t>
            </a:r>
            <a:r>
              <a:rPr sz="2800" spc="-350" dirty="0">
                <a:solidFill>
                  <a:prstClr val="black"/>
                </a:solidFill>
                <a:latin typeface="Times New Roman" panose="02020603050405020304" pitchFamily="18" charset="0"/>
                <a:cs typeface="Times New Roman" panose="02020603050405020304" pitchFamily="18" charset="0"/>
              </a:rPr>
              <a:t> </a:t>
            </a:r>
            <a:r>
              <a:rPr sz="2800" spc="105" dirty="0">
                <a:solidFill>
                  <a:prstClr val="black"/>
                </a:solidFill>
                <a:latin typeface="Times New Roman" panose="02020603050405020304" pitchFamily="18" charset="0"/>
                <a:cs typeface="Times New Roman" panose="02020603050405020304" pitchFamily="18" charset="0"/>
              </a:rPr>
              <a:t>absolute</a:t>
            </a:r>
            <a:r>
              <a:rPr sz="2800" spc="155" dirty="0">
                <a:solidFill>
                  <a:prstClr val="black"/>
                </a:solidFill>
                <a:latin typeface="Times New Roman" panose="02020603050405020304" pitchFamily="18" charset="0"/>
                <a:cs typeface="Times New Roman" panose="02020603050405020304" pitchFamily="18" charset="0"/>
              </a:rPr>
              <a:t> </a:t>
            </a:r>
            <a:r>
              <a:rPr sz="2800" spc="90" dirty="0">
                <a:solidFill>
                  <a:prstClr val="black"/>
                </a:solidFill>
                <a:latin typeface="Times New Roman" panose="02020603050405020304" pitchFamily="18" charset="0"/>
                <a:cs typeface="Times New Roman" panose="02020603050405020304" pitchFamily="18" charset="0"/>
              </a:rPr>
              <a:t>temperature</a:t>
            </a:r>
            <a:r>
              <a:rPr sz="2800" spc="180" dirty="0">
                <a:solidFill>
                  <a:prstClr val="black"/>
                </a:solidFill>
                <a:latin typeface="Times New Roman" panose="02020603050405020304" pitchFamily="18" charset="0"/>
                <a:cs typeface="Times New Roman" panose="02020603050405020304" pitchFamily="18" charset="0"/>
              </a:rPr>
              <a:t> </a:t>
            </a:r>
            <a:r>
              <a:rPr sz="2800" spc="95" dirty="0">
                <a:solidFill>
                  <a:prstClr val="black"/>
                </a:solidFill>
                <a:latin typeface="Times New Roman" panose="02020603050405020304" pitchFamily="18" charset="0"/>
                <a:cs typeface="Times New Roman" panose="02020603050405020304" pitchFamily="18" charset="0"/>
              </a:rPr>
              <a:t>corresponds</a:t>
            </a:r>
            <a:r>
              <a:rPr sz="2800" spc="130" dirty="0">
                <a:solidFill>
                  <a:prstClr val="black"/>
                </a:solidFill>
                <a:latin typeface="Times New Roman" panose="02020603050405020304" pitchFamily="18" charset="0"/>
                <a:cs typeface="Times New Roman" panose="02020603050405020304" pitchFamily="18" charset="0"/>
              </a:rPr>
              <a:t> </a:t>
            </a:r>
            <a:r>
              <a:rPr sz="2800" spc="55" dirty="0">
                <a:solidFill>
                  <a:prstClr val="black"/>
                </a:solidFill>
                <a:latin typeface="Times New Roman" panose="02020603050405020304" pitchFamily="18" charset="0"/>
                <a:cs typeface="Times New Roman" panose="02020603050405020304" pitchFamily="18" charset="0"/>
              </a:rPr>
              <a:t>to</a:t>
            </a:r>
            <a:r>
              <a:rPr sz="2800" spc="170" dirty="0">
                <a:solidFill>
                  <a:prstClr val="black"/>
                </a:solidFill>
                <a:latin typeface="Times New Roman" panose="02020603050405020304" pitchFamily="18" charset="0"/>
                <a:cs typeface="Times New Roman" panose="02020603050405020304" pitchFamily="18" charset="0"/>
              </a:rPr>
              <a:t> </a:t>
            </a:r>
            <a:r>
              <a:rPr sz="2800" spc="100" dirty="0">
                <a:solidFill>
                  <a:prstClr val="black"/>
                </a:solidFill>
                <a:latin typeface="Times New Roman" panose="02020603050405020304" pitchFamily="18" charset="0"/>
                <a:cs typeface="Times New Roman" panose="02020603050405020304" pitchFamily="18" charset="0"/>
              </a:rPr>
              <a:t>the</a:t>
            </a:r>
            <a:r>
              <a:rPr sz="2800" spc="155" dirty="0">
                <a:solidFill>
                  <a:prstClr val="black"/>
                </a:solidFill>
                <a:latin typeface="Times New Roman" panose="02020603050405020304" pitchFamily="18" charset="0"/>
                <a:cs typeface="Times New Roman" panose="02020603050405020304" pitchFamily="18" charset="0"/>
              </a:rPr>
              <a:t> </a:t>
            </a:r>
            <a:r>
              <a:rPr sz="2800" spc="140" dirty="0">
                <a:solidFill>
                  <a:prstClr val="black"/>
                </a:solidFill>
                <a:latin typeface="Times New Roman" panose="02020603050405020304" pitchFamily="18" charset="0"/>
                <a:cs typeface="Times New Roman" panose="02020603050405020304" pitchFamily="18" charset="0"/>
              </a:rPr>
              <a:t>minimum</a:t>
            </a:r>
            <a:r>
              <a:rPr sz="2800" spc="180" dirty="0">
                <a:solidFill>
                  <a:prstClr val="black"/>
                </a:solidFill>
                <a:latin typeface="Times New Roman" panose="02020603050405020304" pitchFamily="18" charset="0"/>
                <a:cs typeface="Times New Roman" panose="02020603050405020304" pitchFamily="18" charset="0"/>
              </a:rPr>
              <a:t> </a:t>
            </a:r>
            <a:r>
              <a:rPr sz="2800" spc="35" dirty="0">
                <a:solidFill>
                  <a:prstClr val="black"/>
                </a:solidFill>
                <a:latin typeface="Times New Roman" panose="02020603050405020304" pitchFamily="18" charset="0"/>
                <a:cs typeface="Times New Roman" panose="02020603050405020304" pitchFamily="18" charset="0"/>
              </a:rPr>
              <a:t>of</a:t>
            </a:r>
            <a:r>
              <a:rPr sz="2800" spc="155" dirty="0">
                <a:solidFill>
                  <a:prstClr val="black"/>
                </a:solidFill>
                <a:latin typeface="Times New Roman" panose="02020603050405020304" pitchFamily="18" charset="0"/>
                <a:cs typeface="Times New Roman" panose="02020603050405020304" pitchFamily="18" charset="0"/>
              </a:rPr>
              <a:t> </a:t>
            </a:r>
            <a:r>
              <a:rPr sz="2800" spc="100" dirty="0">
                <a:solidFill>
                  <a:prstClr val="black"/>
                </a:solidFill>
                <a:latin typeface="Times New Roman" panose="02020603050405020304" pitchFamily="18" charset="0"/>
                <a:cs typeface="Times New Roman" panose="02020603050405020304" pitchFamily="18" charset="0"/>
              </a:rPr>
              <a:t>the</a:t>
            </a:r>
            <a:r>
              <a:rPr sz="2800" spc="155" dirty="0">
                <a:solidFill>
                  <a:prstClr val="black"/>
                </a:solidFill>
                <a:latin typeface="Times New Roman" panose="02020603050405020304" pitchFamily="18" charset="0"/>
                <a:cs typeface="Times New Roman" panose="02020603050405020304" pitchFamily="18" charset="0"/>
              </a:rPr>
              <a:t> </a:t>
            </a:r>
            <a:r>
              <a:rPr sz="2800" spc="75" dirty="0">
                <a:solidFill>
                  <a:prstClr val="black"/>
                </a:solidFill>
                <a:latin typeface="Times New Roman" panose="02020603050405020304" pitchFamily="18" charset="0"/>
                <a:cs typeface="Times New Roman" panose="02020603050405020304" pitchFamily="18" charset="0"/>
              </a:rPr>
              <a:t>total</a:t>
            </a:r>
            <a:r>
              <a:rPr sz="2800" spc="175" dirty="0">
                <a:solidFill>
                  <a:prstClr val="black"/>
                </a:solidFill>
                <a:latin typeface="Times New Roman" panose="02020603050405020304" pitchFamily="18" charset="0"/>
                <a:cs typeface="Times New Roman" panose="02020603050405020304" pitchFamily="18" charset="0"/>
              </a:rPr>
              <a:t> </a:t>
            </a:r>
            <a:r>
              <a:rPr sz="2800" spc="75" dirty="0">
                <a:solidFill>
                  <a:prstClr val="black"/>
                </a:solidFill>
                <a:latin typeface="Times New Roman" panose="02020603050405020304" pitchFamily="18" charset="0"/>
                <a:cs typeface="Times New Roman" panose="02020603050405020304" pitchFamily="18" charset="0"/>
              </a:rPr>
              <a:t>energy</a:t>
            </a:r>
            <a:r>
              <a:rPr lang="en-IN" sz="2800" spc="75" dirty="0">
                <a:solidFill>
                  <a:prstClr val="black"/>
                </a:solidFill>
                <a:latin typeface="Times New Roman" panose="02020603050405020304" pitchFamily="18" charset="0"/>
                <a:cs typeface="Times New Roman" panose="02020603050405020304" pitchFamily="18" charset="0"/>
              </a:rPr>
              <a:t>.</a:t>
            </a:r>
          </a:p>
          <a:p>
            <a:pPr marL="469900" marR="5080" indent="-457200">
              <a:lnSpc>
                <a:spcPct val="100000"/>
              </a:lnSpc>
              <a:spcBef>
                <a:spcPts val="100"/>
              </a:spcBef>
              <a:buFont typeface="Arial" panose="020B0604020202020204" pitchFamily="34" charset="0"/>
              <a:buChar char="•"/>
            </a:pPr>
            <a:r>
              <a:rPr lang="en-US" sz="2800" spc="90" dirty="0">
                <a:latin typeface="Cambria"/>
                <a:cs typeface="Cambria"/>
              </a:rPr>
              <a:t>The</a:t>
            </a:r>
            <a:r>
              <a:rPr lang="en-US" sz="2800" spc="375" dirty="0">
                <a:latin typeface="Cambria"/>
                <a:cs typeface="Cambria"/>
              </a:rPr>
              <a:t> </a:t>
            </a:r>
            <a:r>
              <a:rPr lang="en-US" sz="2800" spc="90" dirty="0">
                <a:latin typeface="Cambria"/>
                <a:cs typeface="Cambria"/>
              </a:rPr>
              <a:t>process</a:t>
            </a:r>
            <a:r>
              <a:rPr lang="en-US" sz="2800" spc="375" dirty="0">
                <a:latin typeface="Cambria"/>
                <a:cs typeface="Cambria"/>
              </a:rPr>
              <a:t> </a:t>
            </a:r>
            <a:r>
              <a:rPr lang="en-US" sz="2800" spc="30" dirty="0">
                <a:latin typeface="Cambria"/>
                <a:cs typeface="Cambria"/>
              </a:rPr>
              <a:t>of</a:t>
            </a:r>
            <a:r>
              <a:rPr lang="en-US" sz="2800" spc="380" dirty="0">
                <a:latin typeface="Cambria"/>
                <a:cs typeface="Cambria"/>
              </a:rPr>
              <a:t> </a:t>
            </a:r>
            <a:r>
              <a:rPr lang="en-US" sz="2800" spc="85" dirty="0">
                <a:latin typeface="Cambria"/>
                <a:cs typeface="Cambria"/>
              </a:rPr>
              <a:t>finding</a:t>
            </a:r>
            <a:r>
              <a:rPr lang="en-US" sz="2800" spc="385" dirty="0">
                <a:latin typeface="Cambria"/>
                <a:cs typeface="Cambria"/>
              </a:rPr>
              <a:t> </a:t>
            </a:r>
            <a:r>
              <a:rPr lang="en-US" sz="2800" spc="95" dirty="0">
                <a:latin typeface="Cambria"/>
                <a:cs typeface="Cambria"/>
              </a:rPr>
              <a:t>the</a:t>
            </a:r>
            <a:r>
              <a:rPr lang="en-US" sz="2800" spc="380" dirty="0">
                <a:latin typeface="Cambria"/>
                <a:cs typeface="Cambria"/>
              </a:rPr>
              <a:t> </a:t>
            </a:r>
            <a:r>
              <a:rPr lang="en-US" sz="2800" spc="90" dirty="0">
                <a:latin typeface="Cambria"/>
                <a:cs typeface="Cambria"/>
              </a:rPr>
              <a:t>coordinates</a:t>
            </a:r>
            <a:r>
              <a:rPr lang="en-US" sz="2800" spc="385" dirty="0">
                <a:latin typeface="Cambria"/>
                <a:cs typeface="Cambria"/>
              </a:rPr>
              <a:t> </a:t>
            </a:r>
            <a:r>
              <a:rPr lang="en-US" sz="2800" spc="114" dirty="0">
                <a:latin typeface="Cambria"/>
                <a:cs typeface="Cambria"/>
              </a:rPr>
              <a:t>that</a:t>
            </a:r>
            <a:r>
              <a:rPr lang="en-US" sz="2800" spc="385" dirty="0">
                <a:latin typeface="Cambria"/>
                <a:cs typeface="Cambria"/>
              </a:rPr>
              <a:t> </a:t>
            </a:r>
            <a:r>
              <a:rPr lang="en-US" sz="2800" spc="90" dirty="0">
                <a:latin typeface="Cambria"/>
                <a:cs typeface="Cambria"/>
              </a:rPr>
              <a:t>minimize</a:t>
            </a:r>
            <a:r>
              <a:rPr lang="en-US" sz="2800" spc="390" dirty="0">
                <a:latin typeface="Cambria"/>
                <a:cs typeface="Cambria"/>
              </a:rPr>
              <a:t> </a:t>
            </a:r>
            <a:r>
              <a:rPr lang="en-US" sz="2800" spc="100" dirty="0">
                <a:latin typeface="Cambria"/>
                <a:cs typeface="Cambria"/>
              </a:rPr>
              <a:t>the</a:t>
            </a:r>
            <a:r>
              <a:rPr lang="en-US" sz="2800" spc="370" dirty="0">
                <a:latin typeface="Cambria"/>
                <a:cs typeface="Cambria"/>
              </a:rPr>
              <a:t> </a:t>
            </a:r>
            <a:r>
              <a:rPr lang="en-US" sz="2800" spc="70" dirty="0">
                <a:latin typeface="Cambria"/>
                <a:cs typeface="Cambria"/>
              </a:rPr>
              <a:t>energy</a:t>
            </a:r>
            <a:r>
              <a:rPr lang="en-US" sz="2800" spc="385" dirty="0">
                <a:latin typeface="Cambria"/>
                <a:cs typeface="Cambria"/>
              </a:rPr>
              <a:t> </a:t>
            </a:r>
            <a:r>
              <a:rPr lang="en-US" sz="2800" spc="90" dirty="0">
                <a:latin typeface="Cambria"/>
                <a:cs typeface="Cambria"/>
              </a:rPr>
              <a:t>is</a:t>
            </a:r>
            <a:r>
              <a:rPr lang="en-US" sz="2800" spc="385" dirty="0">
                <a:latin typeface="Cambria"/>
                <a:cs typeface="Cambria"/>
              </a:rPr>
              <a:t> </a:t>
            </a:r>
            <a:r>
              <a:rPr lang="en-US" sz="2800" spc="110" dirty="0">
                <a:latin typeface="Cambria"/>
                <a:cs typeface="Cambria"/>
              </a:rPr>
              <a:t>known</a:t>
            </a:r>
            <a:r>
              <a:rPr lang="en-US" sz="2800" spc="380" dirty="0">
                <a:latin typeface="Cambria"/>
                <a:cs typeface="Cambria"/>
              </a:rPr>
              <a:t> </a:t>
            </a:r>
            <a:r>
              <a:rPr lang="en-US" sz="2800" spc="95" dirty="0">
                <a:latin typeface="Cambria"/>
                <a:cs typeface="Cambria"/>
              </a:rPr>
              <a:t>in</a:t>
            </a:r>
            <a:r>
              <a:rPr lang="en-US" sz="2800" spc="385" dirty="0">
                <a:latin typeface="Cambria"/>
                <a:cs typeface="Cambria"/>
              </a:rPr>
              <a:t> </a:t>
            </a:r>
            <a:r>
              <a:rPr lang="en-US" sz="2800" spc="95" dirty="0">
                <a:latin typeface="Cambria"/>
                <a:cs typeface="Cambria"/>
              </a:rPr>
              <a:t>the </a:t>
            </a:r>
            <a:r>
              <a:rPr lang="en-US" sz="2800" spc="-350" dirty="0">
                <a:latin typeface="Cambria"/>
                <a:cs typeface="Cambria"/>
              </a:rPr>
              <a:t> </a:t>
            </a:r>
            <a:r>
              <a:rPr lang="en-US" sz="2800" spc="80" dirty="0">
                <a:latin typeface="Cambria"/>
                <a:cs typeface="Cambria"/>
              </a:rPr>
              <a:t>trade</a:t>
            </a:r>
            <a:r>
              <a:rPr lang="en-US" sz="2800" spc="160" dirty="0">
                <a:latin typeface="Cambria"/>
                <a:cs typeface="Cambria"/>
              </a:rPr>
              <a:t> </a:t>
            </a:r>
            <a:r>
              <a:rPr lang="en-US" sz="2800" spc="150" dirty="0">
                <a:latin typeface="Cambria"/>
                <a:cs typeface="Cambria"/>
              </a:rPr>
              <a:t>as</a:t>
            </a:r>
            <a:r>
              <a:rPr lang="en-US" sz="2800" spc="155" dirty="0">
                <a:latin typeface="Cambria"/>
                <a:cs typeface="Cambria"/>
              </a:rPr>
              <a:t> </a:t>
            </a:r>
            <a:r>
              <a:rPr lang="en-US" sz="2800" i="1" spc="90" dirty="0">
                <a:latin typeface="Cambria"/>
                <a:cs typeface="Cambria"/>
              </a:rPr>
              <a:t>geometry</a:t>
            </a:r>
            <a:r>
              <a:rPr lang="en-US" sz="2800" i="1" spc="150" dirty="0">
                <a:latin typeface="Cambria"/>
                <a:cs typeface="Cambria"/>
              </a:rPr>
              <a:t> </a:t>
            </a:r>
            <a:r>
              <a:rPr lang="en-US" sz="2800" i="1" spc="75" dirty="0">
                <a:latin typeface="Cambria"/>
                <a:cs typeface="Cambria"/>
              </a:rPr>
              <a:t>optimization</a:t>
            </a:r>
            <a:r>
              <a:rPr lang="en-US" sz="2800" spc="75" dirty="0">
                <a:latin typeface="Cambria"/>
                <a:cs typeface="Cambria"/>
              </a:rPr>
              <a:t>.</a:t>
            </a:r>
            <a:r>
              <a:rPr lang="en-US" sz="2800" spc="175" dirty="0">
                <a:latin typeface="Cambria"/>
                <a:cs typeface="Cambria"/>
              </a:rPr>
              <a:t> </a:t>
            </a:r>
            <a:r>
              <a:rPr lang="en-US" sz="2800" spc="40" dirty="0">
                <a:latin typeface="Cambria"/>
                <a:cs typeface="Cambria"/>
              </a:rPr>
              <a:t>It</a:t>
            </a:r>
            <a:r>
              <a:rPr lang="en-US" sz="2800" spc="170" dirty="0">
                <a:latin typeface="Cambria"/>
                <a:cs typeface="Cambria"/>
              </a:rPr>
              <a:t> </a:t>
            </a:r>
            <a:r>
              <a:rPr lang="en-US" sz="2800" spc="90" dirty="0">
                <a:latin typeface="Cambria"/>
                <a:cs typeface="Cambria"/>
              </a:rPr>
              <a:t>is</a:t>
            </a:r>
            <a:r>
              <a:rPr lang="en-US" sz="2800" spc="155" dirty="0">
                <a:latin typeface="Cambria"/>
                <a:cs typeface="Cambria"/>
              </a:rPr>
              <a:t> </a:t>
            </a:r>
            <a:r>
              <a:rPr lang="en-US" sz="2800" spc="120" dirty="0">
                <a:latin typeface="Cambria"/>
                <a:cs typeface="Cambria"/>
              </a:rPr>
              <a:t>usually</a:t>
            </a:r>
            <a:r>
              <a:rPr lang="en-US" sz="2800" spc="185" dirty="0">
                <a:latin typeface="Cambria"/>
                <a:cs typeface="Cambria"/>
              </a:rPr>
              <a:t> </a:t>
            </a:r>
            <a:r>
              <a:rPr lang="en-US" sz="2800" spc="95" dirty="0">
                <a:latin typeface="Cambria"/>
                <a:cs typeface="Cambria"/>
              </a:rPr>
              <a:t>the</a:t>
            </a:r>
            <a:r>
              <a:rPr lang="en-US" sz="2800" spc="155" dirty="0">
                <a:latin typeface="Cambria"/>
                <a:cs typeface="Cambria"/>
              </a:rPr>
              <a:t> </a:t>
            </a:r>
            <a:r>
              <a:rPr lang="en-US" sz="2800" spc="60" dirty="0">
                <a:latin typeface="Cambria"/>
                <a:cs typeface="Cambria"/>
              </a:rPr>
              <a:t>first</a:t>
            </a:r>
            <a:r>
              <a:rPr lang="en-US" sz="2800" spc="165" dirty="0">
                <a:latin typeface="Cambria"/>
                <a:cs typeface="Cambria"/>
              </a:rPr>
              <a:t> </a:t>
            </a:r>
            <a:r>
              <a:rPr lang="en-US" sz="2800" spc="90" dirty="0">
                <a:latin typeface="Cambria"/>
                <a:cs typeface="Cambria"/>
              </a:rPr>
              <a:t>step</a:t>
            </a:r>
            <a:r>
              <a:rPr lang="en-US" sz="2800" spc="155" dirty="0">
                <a:latin typeface="Cambria"/>
                <a:cs typeface="Cambria"/>
              </a:rPr>
              <a:t> </a:t>
            </a:r>
            <a:r>
              <a:rPr lang="en-US" sz="2800" spc="95" dirty="0">
                <a:latin typeface="Cambria"/>
                <a:cs typeface="Cambria"/>
              </a:rPr>
              <a:t>in</a:t>
            </a:r>
            <a:r>
              <a:rPr lang="en-US" sz="2800" spc="160" dirty="0">
                <a:latin typeface="Cambria"/>
                <a:cs typeface="Cambria"/>
              </a:rPr>
              <a:t> </a:t>
            </a:r>
            <a:r>
              <a:rPr lang="en-US" sz="2800" spc="95" dirty="0">
                <a:latin typeface="Cambria"/>
                <a:cs typeface="Cambria"/>
              </a:rPr>
              <a:t>the</a:t>
            </a:r>
            <a:r>
              <a:rPr lang="en-US" sz="2800" spc="160" dirty="0">
                <a:latin typeface="Cambria"/>
                <a:cs typeface="Cambria"/>
              </a:rPr>
              <a:t> </a:t>
            </a:r>
            <a:r>
              <a:rPr lang="en-US" sz="2800" spc="110" dirty="0">
                <a:latin typeface="Cambria"/>
                <a:cs typeface="Cambria"/>
              </a:rPr>
              <a:t>calculation.</a:t>
            </a:r>
          </a:p>
          <a:p>
            <a:pPr marL="12700" marR="5080">
              <a:lnSpc>
                <a:spcPct val="100000"/>
              </a:lnSpc>
              <a:spcBef>
                <a:spcPts val="100"/>
              </a:spcBef>
            </a:pPr>
            <a:endParaRPr lang="en-US" sz="2800" dirty="0">
              <a:latin typeface="Cambria"/>
              <a:cs typeface="Cambria"/>
            </a:endParaRPr>
          </a:p>
          <a:p>
            <a:pPr marL="12700" marR="5080">
              <a:lnSpc>
                <a:spcPct val="100000"/>
              </a:lnSpc>
              <a:spcBef>
                <a:spcPts val="100"/>
              </a:spcBef>
            </a:pPr>
            <a:r>
              <a:rPr lang="en-US" sz="2800" b="1" dirty="0">
                <a:latin typeface="Cambria"/>
                <a:cs typeface="Cambria"/>
              </a:rPr>
              <a:t>Energy minimization procedures</a:t>
            </a:r>
          </a:p>
          <a:p>
            <a:pPr marL="527050" marR="5080" indent="-514350">
              <a:lnSpc>
                <a:spcPct val="100000"/>
              </a:lnSpc>
              <a:spcBef>
                <a:spcPts val="100"/>
              </a:spcBef>
              <a:buAutoNum type="arabicPeriod"/>
            </a:pPr>
            <a:r>
              <a:rPr lang="en-US" sz="2800" dirty="0">
                <a:latin typeface="Cambria"/>
                <a:cs typeface="Cambria"/>
              </a:rPr>
              <a:t>Conformational energy searching</a:t>
            </a:r>
          </a:p>
          <a:p>
            <a:pPr marL="527050" marR="5080" indent="-514350">
              <a:lnSpc>
                <a:spcPct val="100000"/>
              </a:lnSpc>
              <a:spcBef>
                <a:spcPts val="100"/>
              </a:spcBef>
              <a:buAutoNum type="arabicPeriod"/>
            </a:pPr>
            <a:r>
              <a:rPr lang="en-US" sz="2800" dirty="0">
                <a:latin typeface="Cambria"/>
                <a:cs typeface="Cambria"/>
              </a:rPr>
              <a:t>Energy minimization</a:t>
            </a:r>
          </a:p>
          <a:p>
            <a:pPr marL="527050" marR="5080" indent="-514350">
              <a:lnSpc>
                <a:spcPct val="100000"/>
              </a:lnSpc>
              <a:spcBef>
                <a:spcPts val="100"/>
              </a:spcBef>
              <a:buAutoNum type="arabicPeriod"/>
            </a:pPr>
            <a:r>
              <a:rPr lang="en-US" sz="2800" dirty="0" err="1">
                <a:latin typeface="Cambria"/>
                <a:cs typeface="Cambria"/>
              </a:rPr>
              <a:t>Minimisation</a:t>
            </a:r>
            <a:r>
              <a:rPr lang="en-US" sz="2800" dirty="0">
                <a:latin typeface="Cambria"/>
                <a:cs typeface="Cambria"/>
              </a:rPr>
              <a:t> algorithms</a:t>
            </a:r>
          </a:p>
          <a:p>
            <a:pPr marL="527050" marR="5080" indent="-514350">
              <a:lnSpc>
                <a:spcPct val="100000"/>
              </a:lnSpc>
              <a:spcBef>
                <a:spcPts val="100"/>
              </a:spcBef>
              <a:buAutoNum type="arabicPeriod"/>
            </a:pPr>
            <a:endParaRPr lang="en-US" sz="2800" dirty="0">
              <a:latin typeface="Cambria"/>
              <a:cs typeface="Cambria"/>
            </a:endParaRPr>
          </a:p>
          <a:p>
            <a:pPr marL="12700" marR="5080">
              <a:lnSpc>
                <a:spcPct val="100000"/>
              </a:lnSpc>
              <a:spcBef>
                <a:spcPts val="100"/>
              </a:spcBef>
            </a:pPr>
            <a:r>
              <a:rPr lang="en-US" sz="2800" b="1" dirty="0">
                <a:latin typeface="Cambria"/>
                <a:cs typeface="Cambria"/>
              </a:rPr>
              <a:t>Conformational energy searching</a:t>
            </a:r>
          </a:p>
          <a:p>
            <a:pPr marL="469900" marR="5080" indent="-457200">
              <a:lnSpc>
                <a:spcPct val="100000"/>
              </a:lnSpc>
              <a:spcBef>
                <a:spcPts val="100"/>
              </a:spcBef>
              <a:buFont typeface="Arial" panose="020B0604020202020204" pitchFamily="34" charset="0"/>
              <a:buChar char="•"/>
            </a:pPr>
            <a:r>
              <a:rPr lang="en-US" sz="2800" dirty="0">
                <a:latin typeface="Cambria"/>
                <a:cs typeface="Cambria"/>
              </a:rPr>
              <a:t>Energy is a function of the degrees of freedom in a molecule: bond, angle, dihedrals</a:t>
            </a:r>
          </a:p>
          <a:p>
            <a:pPr marL="469900" marR="5080" indent="-457200">
              <a:lnSpc>
                <a:spcPct val="100000"/>
              </a:lnSpc>
              <a:spcBef>
                <a:spcPts val="100"/>
              </a:spcBef>
              <a:buFont typeface="Arial" panose="020B0604020202020204" pitchFamily="34" charset="0"/>
              <a:buChar char="•"/>
            </a:pPr>
            <a:r>
              <a:rPr lang="en-US" sz="2800" dirty="0">
                <a:latin typeface="Cambria"/>
                <a:cs typeface="Cambria"/>
              </a:rPr>
              <a:t>Conformational energy searching is used to find all of the energetically preferred conformations of a molecule</a:t>
            </a:r>
          </a:p>
          <a:p>
            <a:pPr marL="469900" marR="5080" indent="-457200">
              <a:lnSpc>
                <a:spcPct val="100000"/>
              </a:lnSpc>
              <a:spcBef>
                <a:spcPts val="100"/>
              </a:spcBef>
              <a:buFont typeface="Arial" panose="020B0604020202020204" pitchFamily="34" charset="0"/>
              <a:buChar char="•"/>
            </a:pPr>
            <a:r>
              <a:rPr lang="en-US" sz="2800" dirty="0">
                <a:latin typeface="Cambria"/>
                <a:cs typeface="Cambria"/>
              </a:rPr>
              <a:t>This is mathematically equivalent to locating all of the minima of the energy function of the molecule</a:t>
            </a:r>
          </a:p>
          <a:p>
            <a:pPr marL="469900" marR="5080" indent="-457200">
              <a:lnSpc>
                <a:spcPct val="100000"/>
              </a:lnSpc>
              <a:spcBef>
                <a:spcPts val="100"/>
              </a:spcBef>
              <a:buFont typeface="Arial" panose="020B0604020202020204" pitchFamily="34" charset="0"/>
              <a:buChar char="•"/>
            </a:pPr>
            <a:r>
              <a:rPr lang="en-US" sz="2800" dirty="0">
                <a:latin typeface="Cambria"/>
                <a:cs typeface="Cambria"/>
              </a:rPr>
              <a:t>The possible conformations for a molecule lie on an n-dim lattice, with n being the number of degrees of freedom.</a:t>
            </a:r>
          </a:p>
          <a:p>
            <a:pPr marL="342900" indent="-342900">
              <a:lnSpc>
                <a:spcPct val="100000"/>
              </a:lnSpc>
              <a:spcBef>
                <a:spcPts val="40"/>
              </a:spcBef>
              <a:buFont typeface="Arial" panose="020B0604020202020204" pitchFamily="34" charset="0"/>
              <a:buChar char="•"/>
            </a:pPr>
            <a:endParaRPr lang="en-US" sz="2400" dirty="0">
              <a:latin typeface="Cambria"/>
              <a:cs typeface="Cambria"/>
            </a:endParaRPr>
          </a:p>
          <a:p>
            <a:pPr marL="469900" marR="5080" indent="-457200">
              <a:spcBef>
                <a:spcPts val="100"/>
              </a:spcBef>
              <a:buFont typeface="Arial" panose="020B0604020202020204" pitchFamily="34" charset="0"/>
              <a:buChar char="•"/>
            </a:pPr>
            <a:endParaRPr sz="2800" dirty="0">
              <a:solidFill>
                <a:prstClr val="black"/>
              </a:solidFill>
              <a:latin typeface="Times New Roman" panose="02020603050405020304" pitchFamily="18" charset="0"/>
              <a:cs typeface="Times New Roman" panose="02020603050405020304" pitchFamily="18" charset="0"/>
            </a:endParaRPr>
          </a:p>
        </p:txBody>
      </p:sp>
      <p:sp>
        <p:nvSpPr>
          <p:cNvPr id="5" name="object 2">
            <a:extLst>
              <a:ext uri="{FF2B5EF4-FFF2-40B4-BE49-F238E27FC236}">
                <a16:creationId xmlns:a16="http://schemas.microsoft.com/office/drawing/2014/main" id="{48911BC3-FC82-4B79-0534-570895C1311F}"/>
              </a:ext>
            </a:extLst>
          </p:cNvPr>
          <p:cNvSpPr txBox="1">
            <a:spLocks/>
          </p:cNvSpPr>
          <p:nvPr/>
        </p:nvSpPr>
        <p:spPr>
          <a:xfrm>
            <a:off x="7066756" y="0"/>
            <a:ext cx="6705600" cy="751488"/>
          </a:xfrm>
          <a:prstGeom prst="rect">
            <a:avLst/>
          </a:prstGeom>
        </p:spPr>
        <p:txBody>
          <a:bodyPr vert="horz" wrap="square" lIns="0" tIns="12700" rIns="0" bIns="0" rtlCol="0">
            <a:spAutoFit/>
          </a:bodyPr>
          <a:lstStyle>
            <a:lvl1pPr>
              <a:defRPr>
                <a:latin typeface="+mj-lt"/>
                <a:ea typeface="+mj-ea"/>
                <a:cs typeface="+mj-cs"/>
              </a:defRPr>
            </a:lvl1pPr>
          </a:lstStyle>
          <a:p>
            <a:pPr marL="12700" marR="5080">
              <a:spcBef>
                <a:spcPts val="100"/>
              </a:spcBef>
            </a:pPr>
            <a:r>
              <a:rPr lang="en-IN" sz="4800" b="1" kern="1200" dirty="0">
                <a:solidFill>
                  <a:srgbClr val="C00000"/>
                </a:solidFill>
                <a:latin typeface="Times New Roman" panose="02020603050405020304" pitchFamily="18" charset="0"/>
                <a:ea typeface="+mn-ea"/>
                <a:cs typeface="Times New Roman" panose="02020603050405020304" pitchFamily="18" charset="0"/>
              </a:rPr>
              <a:t>Geometry Optimization</a:t>
            </a:r>
          </a:p>
        </p:txBody>
      </p:sp>
    </p:spTree>
    <p:extLst>
      <p:ext uri="{BB962C8B-B14F-4D97-AF65-F5344CB8AC3E}">
        <p14:creationId xmlns:p14="http://schemas.microsoft.com/office/powerpoint/2010/main" val="411610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81246-AD68-2422-B291-E62CD2A17A2B}"/>
              </a:ext>
            </a:extLst>
          </p:cNvPr>
          <p:cNvPicPr>
            <a:picLocks noChangeAspect="1"/>
          </p:cNvPicPr>
          <p:nvPr/>
        </p:nvPicPr>
        <p:blipFill rotWithShape="1">
          <a:blip r:embed="rId2"/>
          <a:srcRect l="6123" t="13190" r="8629" b="4823"/>
          <a:stretch/>
        </p:blipFill>
        <p:spPr>
          <a:xfrm>
            <a:off x="5237956" y="3289300"/>
            <a:ext cx="9144000" cy="6589059"/>
          </a:xfrm>
          <a:prstGeom prst="rect">
            <a:avLst/>
          </a:prstGeom>
        </p:spPr>
      </p:pic>
      <p:sp>
        <p:nvSpPr>
          <p:cNvPr id="3" name="object 4">
            <a:extLst>
              <a:ext uri="{FF2B5EF4-FFF2-40B4-BE49-F238E27FC236}">
                <a16:creationId xmlns:a16="http://schemas.microsoft.com/office/drawing/2014/main" id="{FC346E99-5599-E009-72AD-3309E95EBF2C}"/>
              </a:ext>
            </a:extLst>
          </p:cNvPr>
          <p:cNvSpPr txBox="1"/>
          <p:nvPr/>
        </p:nvSpPr>
        <p:spPr>
          <a:xfrm>
            <a:off x="818356" y="469900"/>
            <a:ext cx="16587052" cy="3906198"/>
          </a:xfrm>
          <a:prstGeom prst="rect">
            <a:avLst/>
          </a:prstGeom>
        </p:spPr>
        <p:txBody>
          <a:bodyPr vert="horz" wrap="square" lIns="0" tIns="12700" rIns="0" bIns="0" rtlCol="0">
            <a:spAutoFit/>
          </a:bodyPr>
          <a:lstStyle/>
          <a:p>
            <a:pPr marL="12700" marR="5080">
              <a:lnSpc>
                <a:spcPct val="100000"/>
              </a:lnSpc>
              <a:spcBef>
                <a:spcPts val="100"/>
              </a:spcBef>
            </a:pPr>
            <a:endParaRPr lang="en-US" sz="2800" spc="110" dirty="0">
              <a:latin typeface="Cambria"/>
              <a:cs typeface="Cambria"/>
            </a:endParaRPr>
          </a:p>
          <a:p>
            <a:pPr marL="12700" marR="5080">
              <a:lnSpc>
                <a:spcPct val="100000"/>
              </a:lnSpc>
              <a:spcBef>
                <a:spcPts val="100"/>
              </a:spcBef>
            </a:pPr>
            <a:r>
              <a:rPr lang="en-US" sz="2800" b="1" spc="110" dirty="0">
                <a:latin typeface="Cambria"/>
                <a:cs typeface="Cambria"/>
              </a:rPr>
              <a:t>Energy Minimization </a:t>
            </a:r>
          </a:p>
          <a:p>
            <a:pPr marL="469900" marR="5080" indent="-457200">
              <a:lnSpc>
                <a:spcPct val="100000"/>
              </a:lnSpc>
              <a:spcBef>
                <a:spcPts val="100"/>
              </a:spcBef>
              <a:buFont typeface="Arial" panose="020B0604020202020204" pitchFamily="34" charset="0"/>
              <a:buChar char="•"/>
            </a:pPr>
            <a:r>
              <a:rPr lang="en-US" sz="2800" dirty="0">
                <a:latin typeface="Cambria"/>
                <a:cs typeface="Cambria"/>
              </a:rPr>
              <a:t>Minimization algorithms are designed to head down-hill towards the nearest minimum</a:t>
            </a:r>
          </a:p>
          <a:p>
            <a:pPr marL="469900" marR="5080" indent="-457200">
              <a:lnSpc>
                <a:spcPct val="100000"/>
              </a:lnSpc>
              <a:spcBef>
                <a:spcPts val="100"/>
              </a:spcBef>
              <a:buFont typeface="Arial" panose="020B0604020202020204" pitchFamily="34" charset="0"/>
              <a:buChar char="•"/>
            </a:pPr>
            <a:r>
              <a:rPr lang="en-US" sz="2800" dirty="0">
                <a:latin typeface="Cambria"/>
                <a:cs typeface="Cambria"/>
              </a:rPr>
              <a:t>Remote minima are not detected because this would require some period of up-hill movements.</a:t>
            </a:r>
          </a:p>
          <a:p>
            <a:pPr marL="469900" marR="5080" indent="-457200">
              <a:lnSpc>
                <a:spcPct val="100000"/>
              </a:lnSpc>
              <a:spcBef>
                <a:spcPts val="100"/>
              </a:spcBef>
              <a:buFont typeface="Arial" panose="020B0604020202020204" pitchFamily="34" charset="0"/>
              <a:buChar char="•"/>
            </a:pPr>
            <a:r>
              <a:rPr lang="en-US" sz="2800" dirty="0">
                <a:latin typeface="Cambria"/>
                <a:cs typeface="Cambria"/>
              </a:rPr>
              <a:t>Minimization algorithms monitor the energy surface along a series of incremental steps to determine a down-hill direction</a:t>
            </a:r>
          </a:p>
          <a:p>
            <a:pPr marL="469900" marR="5080" indent="-457200">
              <a:lnSpc>
                <a:spcPct val="100000"/>
              </a:lnSpc>
              <a:spcBef>
                <a:spcPts val="100"/>
              </a:spcBef>
              <a:buFont typeface="Arial" panose="020B0604020202020204" pitchFamily="34" charset="0"/>
              <a:buChar char="•"/>
            </a:pPr>
            <a:endParaRPr lang="en-US" sz="2800" dirty="0">
              <a:latin typeface="Cambria"/>
              <a:cs typeface="Cambria"/>
            </a:endParaRPr>
          </a:p>
          <a:p>
            <a:pPr marL="342900" indent="-342900">
              <a:lnSpc>
                <a:spcPct val="100000"/>
              </a:lnSpc>
              <a:spcBef>
                <a:spcPts val="40"/>
              </a:spcBef>
              <a:buFont typeface="Arial" panose="020B0604020202020204" pitchFamily="34" charset="0"/>
              <a:buChar char="•"/>
            </a:pPr>
            <a:endParaRPr lang="en-US" sz="2400" dirty="0">
              <a:latin typeface="Cambria"/>
              <a:cs typeface="Cambria"/>
            </a:endParaRPr>
          </a:p>
          <a:p>
            <a:pPr marL="469900" marR="5080" indent="-457200">
              <a:spcBef>
                <a:spcPts val="100"/>
              </a:spcBef>
              <a:buFont typeface="Arial" panose="020B0604020202020204" pitchFamily="34" charset="0"/>
              <a:buChar char="•"/>
            </a:pPr>
            <a:endParaRPr sz="28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3413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6076950" cy="4552950"/>
          <a:chOff x="0" y="0"/>
          <a:chExt cx="6076950" cy="4552950"/>
        </a:xfrm>
      </p:grpSpPr>
      <p:sp>
        <p:nvSpPr>
          <p:cNvPr id="5" name="TextBox 4">
            <a:extLst>
              <a:ext uri="{FF2B5EF4-FFF2-40B4-BE49-F238E27FC236}">
                <a16:creationId xmlns:a16="http://schemas.microsoft.com/office/drawing/2014/main" id="{37EB9547-AF8F-BD9F-260C-6FA66F0B1A99}"/>
              </a:ext>
            </a:extLst>
          </p:cNvPr>
          <p:cNvSpPr txBox="1"/>
          <p:nvPr/>
        </p:nvSpPr>
        <p:spPr>
          <a:xfrm>
            <a:off x="818356" y="9461500"/>
            <a:ext cx="91440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Which of the minima is found depends on the starting point </a:t>
            </a:r>
          </a:p>
        </p:txBody>
      </p:sp>
      <p:pic>
        <p:nvPicPr>
          <p:cNvPr id="6" name="Picture 5">
            <a:extLst>
              <a:ext uri="{FF2B5EF4-FFF2-40B4-BE49-F238E27FC236}">
                <a16:creationId xmlns:a16="http://schemas.microsoft.com/office/drawing/2014/main" id="{51F92EDF-3125-88F1-FAD3-077BEC63B567}"/>
              </a:ext>
            </a:extLst>
          </p:cNvPr>
          <p:cNvPicPr>
            <a:picLocks noChangeAspect="1"/>
          </p:cNvPicPr>
          <p:nvPr/>
        </p:nvPicPr>
        <p:blipFill rotWithShape="1">
          <a:blip r:embed="rId2"/>
          <a:srcRect l="8356" t="22209" r="14762" b="28622"/>
          <a:stretch/>
        </p:blipFill>
        <p:spPr>
          <a:xfrm>
            <a:off x="5009356" y="3822700"/>
            <a:ext cx="10972800" cy="5257800"/>
          </a:xfrm>
          <a:prstGeom prst="rect">
            <a:avLst/>
          </a:prstGeom>
        </p:spPr>
      </p:pic>
      <p:sp>
        <p:nvSpPr>
          <p:cNvPr id="7" name="object 4">
            <a:extLst>
              <a:ext uri="{FF2B5EF4-FFF2-40B4-BE49-F238E27FC236}">
                <a16:creationId xmlns:a16="http://schemas.microsoft.com/office/drawing/2014/main" id="{96125274-1EC7-0C79-A5A3-5EA5EC266BE7}"/>
              </a:ext>
            </a:extLst>
          </p:cNvPr>
          <p:cNvSpPr txBox="1"/>
          <p:nvPr/>
        </p:nvSpPr>
        <p:spPr>
          <a:xfrm>
            <a:off x="818356" y="469900"/>
            <a:ext cx="16587052" cy="3919022"/>
          </a:xfrm>
          <a:prstGeom prst="rect">
            <a:avLst/>
          </a:prstGeom>
        </p:spPr>
        <p:txBody>
          <a:bodyPr vert="horz" wrap="square" lIns="0" tIns="12700" rIns="0" bIns="0" rtlCol="0">
            <a:spAutoFit/>
          </a:bodyPr>
          <a:lstStyle/>
          <a:p>
            <a:pPr marL="12700" marR="5080">
              <a:lnSpc>
                <a:spcPct val="100000"/>
              </a:lnSpc>
              <a:spcBef>
                <a:spcPts val="100"/>
              </a:spcBef>
            </a:pPr>
            <a:endParaRPr lang="en-US" sz="2800" spc="110" dirty="0">
              <a:latin typeface="Cambria"/>
              <a:cs typeface="Cambria"/>
            </a:endParaRPr>
          </a:p>
          <a:p>
            <a:pPr marL="12700" marR="5080">
              <a:lnSpc>
                <a:spcPct val="100000"/>
              </a:lnSpc>
              <a:spcBef>
                <a:spcPts val="100"/>
              </a:spcBef>
            </a:pPr>
            <a:r>
              <a:rPr lang="en-US" sz="2800" b="1" spc="110" dirty="0">
                <a:latin typeface="Cambria"/>
                <a:cs typeface="Cambria"/>
              </a:rPr>
              <a:t>Minimization Algorithm</a:t>
            </a:r>
          </a:p>
          <a:p>
            <a:pPr marL="469900" marR="5080" indent="-457200">
              <a:lnSpc>
                <a:spcPct val="100000"/>
              </a:lnSpc>
              <a:spcBef>
                <a:spcPts val="100"/>
              </a:spcBef>
              <a:buFont typeface="Arial" panose="020B0604020202020204" pitchFamily="34" charset="0"/>
              <a:buChar char="•"/>
            </a:pPr>
            <a:r>
              <a:rPr lang="en-US" sz="2800" dirty="0">
                <a:latin typeface="Cambria"/>
                <a:cs typeface="Cambria"/>
              </a:rPr>
              <a:t>Simplex algorithm</a:t>
            </a:r>
          </a:p>
          <a:p>
            <a:pPr marL="469900" marR="5080" indent="-457200">
              <a:lnSpc>
                <a:spcPct val="100000"/>
              </a:lnSpc>
              <a:spcBef>
                <a:spcPts val="100"/>
              </a:spcBef>
              <a:buFont typeface="Arial" panose="020B0604020202020204" pitchFamily="34" charset="0"/>
              <a:buChar char="•"/>
            </a:pPr>
            <a:r>
              <a:rPr lang="en-US" sz="2800" dirty="0">
                <a:latin typeface="Cambria"/>
                <a:cs typeface="Cambria"/>
              </a:rPr>
              <a:t>Steepest descent minimizer</a:t>
            </a:r>
          </a:p>
          <a:p>
            <a:pPr marL="469900" marR="5080" indent="-457200">
              <a:lnSpc>
                <a:spcPct val="100000"/>
              </a:lnSpc>
              <a:spcBef>
                <a:spcPts val="100"/>
              </a:spcBef>
              <a:buFont typeface="Arial" panose="020B0604020202020204" pitchFamily="34" charset="0"/>
              <a:buChar char="•"/>
            </a:pPr>
            <a:r>
              <a:rPr lang="en-US" sz="2800" dirty="0">
                <a:latin typeface="Cambria"/>
                <a:cs typeface="Cambria"/>
              </a:rPr>
              <a:t>Conjugate gradient and Powell minimizer</a:t>
            </a:r>
          </a:p>
          <a:p>
            <a:pPr marL="469900" marR="5080" indent="-457200">
              <a:lnSpc>
                <a:spcPct val="100000"/>
              </a:lnSpc>
              <a:spcBef>
                <a:spcPts val="100"/>
              </a:spcBef>
              <a:buFont typeface="Arial" panose="020B0604020202020204" pitchFamily="34" charset="0"/>
              <a:buChar char="•"/>
            </a:pPr>
            <a:r>
              <a:rPr lang="en-US" sz="2800" dirty="0">
                <a:latin typeface="Cambria"/>
                <a:cs typeface="Cambria"/>
              </a:rPr>
              <a:t>Newton-Raphson and BFGS minimizer</a:t>
            </a:r>
          </a:p>
          <a:p>
            <a:pPr marL="469900" marR="5080" indent="-457200">
              <a:lnSpc>
                <a:spcPct val="100000"/>
              </a:lnSpc>
              <a:spcBef>
                <a:spcPts val="100"/>
              </a:spcBef>
              <a:buFont typeface="Arial" panose="020B0604020202020204" pitchFamily="34" charset="0"/>
              <a:buChar char="•"/>
            </a:pPr>
            <a:endParaRPr lang="en-US" sz="2800" dirty="0">
              <a:latin typeface="Cambria"/>
              <a:cs typeface="Cambria"/>
            </a:endParaRPr>
          </a:p>
          <a:p>
            <a:pPr marL="342900" indent="-342900">
              <a:lnSpc>
                <a:spcPct val="100000"/>
              </a:lnSpc>
              <a:spcBef>
                <a:spcPts val="40"/>
              </a:spcBef>
              <a:buFont typeface="Arial" panose="020B0604020202020204" pitchFamily="34" charset="0"/>
              <a:buChar char="•"/>
            </a:pPr>
            <a:endParaRPr lang="en-US" sz="2400" dirty="0">
              <a:latin typeface="Cambria"/>
              <a:cs typeface="Cambria"/>
            </a:endParaRPr>
          </a:p>
          <a:p>
            <a:pPr marL="469900" marR="5080" indent="-457200">
              <a:spcBef>
                <a:spcPts val="100"/>
              </a:spcBef>
              <a:buFont typeface="Arial" panose="020B0604020202020204" pitchFamily="34" charset="0"/>
              <a:buChar char="•"/>
            </a:pPr>
            <a:endParaRPr sz="28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8356" y="6184900"/>
            <a:ext cx="10218420" cy="1828800"/>
          </a:xfrm>
        </p:spPr>
        <p:txBody>
          <a:bodyPr>
            <a:normAutofit/>
          </a:bodyPr>
          <a:lstStyle/>
          <a:p>
            <a:pPr algn="ctr"/>
            <a:r>
              <a:rPr lang="en-US" sz="11227" b="1" dirty="0">
                <a:solidFill>
                  <a:srgbClr val="0000FF"/>
                </a:solidFill>
              </a:rPr>
              <a:t>Thank you</a:t>
            </a:r>
          </a:p>
        </p:txBody>
      </p:sp>
    </p:spTree>
    <p:extLst>
      <p:ext uri="{BB962C8B-B14F-4D97-AF65-F5344CB8AC3E}">
        <p14:creationId xmlns:p14="http://schemas.microsoft.com/office/powerpoint/2010/main" val="4059611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62FE28-86B4-A788-132F-FCF7487CE92F}"/>
              </a:ext>
            </a:extLst>
          </p:cNvPr>
          <p:cNvSpPr txBox="1"/>
          <p:nvPr/>
        </p:nvSpPr>
        <p:spPr>
          <a:xfrm>
            <a:off x="4762500" y="5156261"/>
            <a:ext cx="9525000" cy="369332"/>
          </a:xfrm>
          <a:prstGeom prst="rect">
            <a:avLst/>
          </a:prstGeom>
          <a:noFill/>
        </p:spPr>
        <p:txBody>
          <a:bodyPr wrap="square">
            <a:spAutoFit/>
          </a:bodyPr>
          <a:lstStyle/>
          <a:p>
            <a:r>
              <a:rPr lang="en-IN"/>
              <a:t>https://people.chem.ucsb.edu/kahn/kalju/chem126/public/molecules_getting.html</a:t>
            </a:r>
          </a:p>
        </p:txBody>
      </p:sp>
    </p:spTree>
    <p:extLst>
      <p:ext uri="{BB962C8B-B14F-4D97-AF65-F5344CB8AC3E}">
        <p14:creationId xmlns:p14="http://schemas.microsoft.com/office/powerpoint/2010/main" val="4265557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6FF569A-A563-4E9F-A68F-AF6E91834DA9}"/>
              </a:ext>
            </a:extLst>
          </p:cNvPr>
          <p:cNvSpPr txBox="1"/>
          <p:nvPr/>
        </p:nvSpPr>
        <p:spPr>
          <a:xfrm>
            <a:off x="2113756" y="804595"/>
            <a:ext cx="15261101" cy="1015663"/>
          </a:xfrm>
          <a:prstGeom prst="rect">
            <a:avLst/>
          </a:prstGeom>
          <a:noFill/>
        </p:spPr>
        <p:txBody>
          <a:bodyPr wrap="none" rtlCol="0">
            <a:spAutoFit/>
          </a:bodyPr>
          <a:lstStyle/>
          <a:p>
            <a:r>
              <a:rPr lang="en-US" sz="6000" b="1" dirty="0">
                <a:solidFill>
                  <a:srgbClr val="C00000"/>
                </a:solidFill>
                <a:latin typeface="Times New Roman" panose="02020603050405020304" pitchFamily="18" charset="0"/>
                <a:cs typeface="Times New Roman" panose="02020603050405020304" pitchFamily="18" charset="0"/>
              </a:rPr>
              <a:t>Thin Film Deposition</a:t>
            </a:r>
            <a:r>
              <a:rPr lang="en-US" sz="6000" dirty="0"/>
              <a:t> </a:t>
            </a:r>
            <a:r>
              <a:rPr lang="en-US" sz="6000" b="1" dirty="0">
                <a:solidFill>
                  <a:srgbClr val="C00000"/>
                </a:solidFill>
                <a:latin typeface="Times New Roman" panose="02020603050405020304" pitchFamily="18" charset="0"/>
                <a:cs typeface="Times New Roman" panose="02020603050405020304" pitchFamily="18" charset="0"/>
              </a:rPr>
              <a:t>Facility @ IDRC RVCE</a:t>
            </a:r>
            <a:endParaRPr lang="en-IN" sz="6000" dirty="0"/>
          </a:p>
        </p:txBody>
      </p:sp>
      <p:grpSp>
        <p:nvGrpSpPr>
          <p:cNvPr id="32" name="Group 31">
            <a:extLst>
              <a:ext uri="{FF2B5EF4-FFF2-40B4-BE49-F238E27FC236}">
                <a16:creationId xmlns:a16="http://schemas.microsoft.com/office/drawing/2014/main" id="{C25A8C29-5D87-4730-BF38-F933BA6C969D}"/>
              </a:ext>
            </a:extLst>
          </p:cNvPr>
          <p:cNvGrpSpPr/>
          <p:nvPr/>
        </p:nvGrpSpPr>
        <p:grpSpPr>
          <a:xfrm>
            <a:off x="398846" y="2527300"/>
            <a:ext cx="18607389" cy="6332266"/>
            <a:chOff x="270367" y="3817007"/>
            <a:chExt cx="18607389" cy="6332266"/>
          </a:xfrm>
        </p:grpSpPr>
        <p:sp>
          <p:nvSpPr>
            <p:cNvPr id="10" name="TextBox 9">
              <a:extLst>
                <a:ext uri="{FF2B5EF4-FFF2-40B4-BE49-F238E27FC236}">
                  <a16:creationId xmlns:a16="http://schemas.microsoft.com/office/drawing/2014/main" id="{796EB6D2-5220-413E-BD0A-80AAB75C71E6}"/>
                </a:ext>
              </a:extLst>
            </p:cNvPr>
            <p:cNvSpPr txBox="1"/>
            <p:nvPr/>
          </p:nvSpPr>
          <p:spPr>
            <a:xfrm>
              <a:off x="11357877" y="9626053"/>
              <a:ext cx="751987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Plasma Enhanced Chemical </a:t>
              </a:r>
              <a:r>
                <a:rPr lang="en-US" sz="2800" b="1" dirty="0" err="1">
                  <a:latin typeface="Times New Roman" panose="02020603050405020304" pitchFamily="18" charset="0"/>
                  <a:cs typeface="Times New Roman" panose="02020603050405020304" pitchFamily="18" charset="0"/>
                </a:rPr>
                <a:t>Vapour</a:t>
              </a:r>
              <a:r>
                <a:rPr lang="en-US" sz="2800" b="1" dirty="0">
                  <a:latin typeface="Times New Roman" panose="02020603050405020304" pitchFamily="18" charset="0"/>
                  <a:cs typeface="Times New Roman" panose="02020603050405020304" pitchFamily="18" charset="0"/>
                </a:rPr>
                <a:t> Deposition </a:t>
              </a:r>
              <a:endParaRPr lang="en-IN" sz="28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E28D8B4-3150-43F1-847A-AE981C054517}"/>
                </a:ext>
              </a:extLst>
            </p:cNvPr>
            <p:cNvSpPr txBox="1"/>
            <p:nvPr/>
          </p:nvSpPr>
          <p:spPr>
            <a:xfrm>
              <a:off x="1427956" y="9626053"/>
              <a:ext cx="3525324"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Thermal Evaporation</a:t>
              </a:r>
              <a:endParaRPr lang="en-IN" sz="28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68FBACB7-95DF-41CA-8E87-59DB739AD00C}"/>
                </a:ext>
              </a:extLst>
            </p:cNvPr>
            <p:cNvSpPr txBox="1"/>
            <p:nvPr/>
          </p:nvSpPr>
          <p:spPr>
            <a:xfrm>
              <a:off x="7600875" y="9558489"/>
              <a:ext cx="182293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Sputtering</a:t>
              </a:r>
              <a:endParaRPr lang="en-IN" sz="2800" b="1"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F51FF7AC-4E47-47A6-95D6-CE798FDE175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0278" y="3817007"/>
              <a:ext cx="7200490" cy="5712579"/>
            </a:xfrm>
            <a:prstGeom prst="rect">
              <a:avLst/>
            </a:prstGeom>
            <a:noFill/>
            <a:ln>
              <a:noFill/>
            </a:ln>
          </p:spPr>
        </p:pic>
        <p:pic>
          <p:nvPicPr>
            <p:cNvPr id="30" name="Picture 29">
              <a:extLst>
                <a:ext uri="{FF2B5EF4-FFF2-40B4-BE49-F238E27FC236}">
                  <a16:creationId xmlns:a16="http://schemas.microsoft.com/office/drawing/2014/main" id="{942BA081-BCEF-4B6C-9142-38EFA263F6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367" y="3860519"/>
              <a:ext cx="5715000" cy="5712579"/>
            </a:xfrm>
            <a:prstGeom prst="rect">
              <a:avLst/>
            </a:prstGeom>
          </p:spPr>
        </p:pic>
        <p:pic>
          <p:nvPicPr>
            <p:cNvPr id="31" name="Picture 30">
              <a:extLst>
                <a:ext uri="{FF2B5EF4-FFF2-40B4-BE49-F238E27FC236}">
                  <a16:creationId xmlns:a16="http://schemas.microsoft.com/office/drawing/2014/main" id="{92CF124B-6807-431B-A011-0F8DDF684136}"/>
                </a:ext>
              </a:extLst>
            </p:cNvPr>
            <p:cNvPicPr/>
            <p:nvPr/>
          </p:nvPicPr>
          <p:blipFill rotWithShape="1">
            <a:blip r:embed="rId5" cstate="print">
              <a:extLst>
                <a:ext uri="{28A0092B-C50C-407E-A947-70E740481C1C}">
                  <a14:useLocalDpi xmlns:a14="http://schemas.microsoft.com/office/drawing/2010/main" val="0"/>
                </a:ext>
              </a:extLst>
            </a:blip>
            <a:srcRect l="3995" r="50721" b="12413"/>
            <a:stretch/>
          </p:blipFill>
          <p:spPr bwMode="auto">
            <a:xfrm>
              <a:off x="5985367" y="3860519"/>
              <a:ext cx="5524910" cy="5712579"/>
            </a:xfrm>
            <a:prstGeom prst="rect">
              <a:avLst/>
            </a:prstGeom>
            <a:noFill/>
            <a:ln>
              <a:noFill/>
            </a:ln>
          </p:spPr>
        </p:pic>
      </p:grpSp>
    </p:spTree>
    <p:extLst>
      <p:ext uri="{BB962C8B-B14F-4D97-AF65-F5344CB8AC3E}">
        <p14:creationId xmlns:p14="http://schemas.microsoft.com/office/powerpoint/2010/main" val="231829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1ADB9-702E-B3AE-EA9A-614C6FFC2A24}"/>
              </a:ext>
            </a:extLst>
          </p:cNvPr>
          <p:cNvSpPr txBox="1"/>
          <p:nvPr/>
        </p:nvSpPr>
        <p:spPr>
          <a:xfrm>
            <a:off x="513556" y="3822700"/>
            <a:ext cx="10363200" cy="6142131"/>
          </a:xfrm>
          <a:prstGeom prst="rect">
            <a:avLst/>
          </a:prstGeom>
          <a:noFill/>
        </p:spPr>
        <p:txBody>
          <a:bodyPr wrap="square">
            <a:spAutoFit/>
          </a:bodyPr>
          <a:lstStyle/>
          <a:p>
            <a:pPr algn="just">
              <a:lnSpc>
                <a:spcPct val="110000"/>
              </a:lnSpc>
              <a:spcBef>
                <a:spcPct val="50000"/>
              </a:spcBef>
            </a:pPr>
            <a:r>
              <a:rPr lang="en-US" altLang="en-US" sz="3600" dirty="0">
                <a:latin typeface="Times New Roman" panose="02020603050405020304" pitchFamily="18" charset="0"/>
                <a:cs typeface="Times New Roman" panose="02020603050405020304" pitchFamily="18" charset="0"/>
              </a:rPr>
              <a:t>van der Waals interactions are bonds between fluctuating, induced dipoles within the electron clouds of interacting molecules. These bonds can occur between nonpolar or polar molecules. van der Waals bonds are extremely dependent on the distance of separation between molecules, and are significant only when the electron clouds of the molecules are just touching. van der Waals interactions are demonstrated for two O</a:t>
            </a:r>
            <a:r>
              <a:rPr lang="en-US" altLang="en-US" sz="3600" baseline="-25000" dirty="0">
                <a:latin typeface="Times New Roman" panose="02020603050405020304" pitchFamily="18" charset="0"/>
                <a:cs typeface="Times New Roman" panose="02020603050405020304" pitchFamily="18" charset="0"/>
              </a:rPr>
              <a:t>2</a:t>
            </a:r>
            <a:r>
              <a:rPr lang="en-US" altLang="en-US" sz="3600" dirty="0">
                <a:latin typeface="Times New Roman" panose="02020603050405020304" pitchFamily="18" charset="0"/>
                <a:cs typeface="Times New Roman" panose="02020603050405020304" pitchFamily="18" charset="0"/>
              </a:rPr>
              <a:t> molecules and the covalent and van der Waals radii are shown.</a:t>
            </a:r>
          </a:p>
        </p:txBody>
      </p:sp>
      <p:pic>
        <p:nvPicPr>
          <p:cNvPr id="4" name="Picture 2">
            <a:extLst>
              <a:ext uri="{FF2B5EF4-FFF2-40B4-BE49-F238E27FC236}">
                <a16:creationId xmlns:a16="http://schemas.microsoft.com/office/drawing/2014/main" id="{82F1FF42-472F-25F6-847C-6E3935E80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7116" y="4356100"/>
            <a:ext cx="7299601" cy="4114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CF1440-EA97-9A27-00A3-C2E4F34DAF3C}"/>
              </a:ext>
            </a:extLst>
          </p:cNvPr>
          <p:cNvSpPr txBox="1"/>
          <p:nvPr/>
        </p:nvSpPr>
        <p:spPr>
          <a:xfrm>
            <a:off x="894556" y="1068338"/>
            <a:ext cx="17602200" cy="2308324"/>
          </a:xfrm>
          <a:prstGeom prst="rect">
            <a:avLst/>
          </a:prstGeom>
          <a:noFill/>
        </p:spPr>
        <p:txBody>
          <a:bodyPr wrap="square">
            <a:spAutoFit/>
          </a:bodyPr>
          <a:lstStyle/>
          <a:p>
            <a:pPr algn="just"/>
            <a:r>
              <a:rPr lang="en-US" sz="3600" dirty="0">
                <a:latin typeface="Times New Roman" panose="02020603050405020304" pitchFamily="18" charset="0"/>
                <a:cs typeface="Times New Roman" panose="02020603050405020304" pitchFamily="18" charset="0"/>
              </a:rPr>
              <a:t>Force two atoms together and they will push back. When two atoms are close together, the occupied orbitals on the atom surfaces overlap, causing electrostatic repulsion between surface electrons. This repulsive force between atoms acts over a very short range, but is very large when distances are short</a:t>
            </a:r>
            <a:r>
              <a:rPr lang="en-US" sz="1800" dirty="0">
                <a:effectLst/>
                <a:latin typeface="Times New Roman" panose="02020603050405020304" pitchFamily="18" charset="0"/>
                <a:ea typeface="Calibri" panose="020F0502020204030204" pitchFamily="34" charset="0"/>
              </a:rPr>
              <a:t>.</a:t>
            </a:r>
            <a:endParaRPr lang="en-IN" dirty="0"/>
          </a:p>
        </p:txBody>
      </p:sp>
      <p:sp>
        <p:nvSpPr>
          <p:cNvPr id="7" name="TextBox 6">
            <a:extLst>
              <a:ext uri="{FF2B5EF4-FFF2-40B4-BE49-F238E27FC236}">
                <a16:creationId xmlns:a16="http://schemas.microsoft.com/office/drawing/2014/main" id="{E694BDD9-1273-F9F5-09DE-D21ECDE9719C}"/>
              </a:ext>
            </a:extLst>
          </p:cNvPr>
          <p:cNvSpPr txBox="1"/>
          <p:nvPr/>
        </p:nvSpPr>
        <p:spPr>
          <a:xfrm>
            <a:off x="7371556" y="-139700"/>
            <a:ext cx="6553200" cy="873701"/>
          </a:xfrm>
          <a:prstGeom prst="rect">
            <a:avLst/>
          </a:prstGeom>
          <a:noFill/>
        </p:spPr>
        <p:txBody>
          <a:bodyPr wrap="square">
            <a:spAutoFit/>
          </a:bodyPr>
          <a:lstStyle/>
          <a:p>
            <a:pPr>
              <a:lnSpc>
                <a:spcPct val="115000"/>
              </a:lnSpc>
              <a:spcAft>
                <a:spcPts val="1000"/>
              </a:spcAft>
              <a:tabLst>
                <a:tab pos="4416425" algn="l"/>
                <a:tab pos="4658360" algn="l"/>
              </a:tabLst>
            </a:pPr>
            <a:r>
              <a:rPr lang="en-US" sz="4800" b="1" dirty="0">
                <a:solidFill>
                  <a:srgbClr val="C00000"/>
                </a:solidFill>
                <a:latin typeface="Times New Roman" panose="02020603050405020304" pitchFamily="18" charset="0"/>
                <a:cs typeface="Times New Roman" panose="02020603050405020304" pitchFamily="18" charset="0"/>
              </a:rPr>
              <a:t>Short range repulsion</a:t>
            </a:r>
            <a:endParaRPr lang="en-IN" sz="4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7135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C01EB7-D460-4631-8766-2099FCFA65A1}"/>
              </a:ext>
            </a:extLst>
          </p:cNvPr>
          <p:cNvPicPr>
            <a:picLocks noChangeAspect="1"/>
          </p:cNvPicPr>
          <p:nvPr/>
        </p:nvPicPr>
        <p:blipFill rotWithShape="1">
          <a:blip r:embed="rId3"/>
          <a:srcRect l="21250" t="17407" r="23750" b="13704"/>
          <a:stretch/>
        </p:blipFill>
        <p:spPr>
          <a:xfrm>
            <a:off x="2037556" y="1478865"/>
            <a:ext cx="12801600" cy="7183120"/>
          </a:xfrm>
          <a:prstGeom prst="rect">
            <a:avLst/>
          </a:prstGeom>
        </p:spPr>
      </p:pic>
      <p:sp>
        <p:nvSpPr>
          <p:cNvPr id="6" name="TextBox 5">
            <a:extLst>
              <a:ext uri="{FF2B5EF4-FFF2-40B4-BE49-F238E27FC236}">
                <a16:creationId xmlns:a16="http://schemas.microsoft.com/office/drawing/2014/main" id="{0EE3BCBE-2AC5-4892-9C4C-0925A299BE67}"/>
              </a:ext>
            </a:extLst>
          </p:cNvPr>
          <p:cNvSpPr txBox="1"/>
          <p:nvPr/>
        </p:nvSpPr>
        <p:spPr>
          <a:xfrm>
            <a:off x="1732756" y="597237"/>
            <a:ext cx="17810957" cy="1015663"/>
          </a:xfrm>
          <a:prstGeom prst="rect">
            <a:avLst/>
          </a:prstGeom>
          <a:noFill/>
        </p:spPr>
        <p:txBody>
          <a:bodyPr wrap="square">
            <a:spAutoFit/>
          </a:bodyPr>
          <a:lstStyle/>
          <a:p>
            <a:r>
              <a:rPr lang="en-US" sz="6000" b="1" spc="-5" dirty="0">
                <a:solidFill>
                  <a:srgbClr val="C00000"/>
                </a:solidFill>
                <a:latin typeface="Times New Roman"/>
                <a:cs typeface="Times New Roman"/>
              </a:rPr>
              <a:t>Commonly Used Thin Film Deposition Techniques</a:t>
            </a:r>
            <a:endParaRPr lang="en-IN" sz="6000" b="1" dirty="0">
              <a:solidFill>
                <a:srgbClr val="C00000"/>
              </a:solidFill>
            </a:endParaRPr>
          </a:p>
        </p:txBody>
      </p:sp>
      <p:sp>
        <p:nvSpPr>
          <p:cNvPr id="8" name="TextBox 7">
            <a:extLst>
              <a:ext uri="{FF2B5EF4-FFF2-40B4-BE49-F238E27FC236}">
                <a16:creationId xmlns:a16="http://schemas.microsoft.com/office/drawing/2014/main" id="{2E211CB8-E0C2-4C82-86C1-C8581723D671}"/>
              </a:ext>
            </a:extLst>
          </p:cNvPr>
          <p:cNvSpPr txBox="1"/>
          <p:nvPr/>
        </p:nvSpPr>
        <p:spPr>
          <a:xfrm>
            <a:off x="836498" y="8661985"/>
            <a:ext cx="17810957" cy="1384995"/>
          </a:xfrm>
          <a:prstGeom prst="rect">
            <a:avLst/>
          </a:prstGeom>
          <a:noFill/>
        </p:spPr>
        <p:txBody>
          <a:bodyPr wrap="square">
            <a:spAutoFit/>
          </a:bodyPr>
          <a:lstStyle/>
          <a:p>
            <a:pPr marL="12700" algn="just">
              <a:lnSpc>
                <a:spcPct val="100000"/>
              </a:lnSpc>
              <a:spcBef>
                <a:spcPts val="100"/>
              </a:spcBef>
            </a:pPr>
            <a:r>
              <a:rPr lang="en-IN" sz="2800" spc="-5" dirty="0">
                <a:latin typeface="Times New Roman" panose="02020603050405020304" pitchFamily="18" charset="0"/>
                <a:cs typeface="Times New Roman" panose="02020603050405020304" pitchFamily="18" charset="0"/>
              </a:rPr>
              <a:t>The</a:t>
            </a:r>
            <a:r>
              <a:rPr lang="en-IN" sz="2800" spc="204" dirty="0">
                <a:latin typeface="Times New Roman" panose="02020603050405020304" pitchFamily="18" charset="0"/>
                <a:cs typeface="Times New Roman" panose="02020603050405020304" pitchFamily="18" charset="0"/>
              </a:rPr>
              <a:t> </a:t>
            </a:r>
            <a:r>
              <a:rPr lang="en-IN" sz="2800" spc="-5" dirty="0">
                <a:latin typeface="Times New Roman" panose="02020603050405020304" pitchFamily="18" charset="0"/>
                <a:cs typeface="Times New Roman" panose="02020603050405020304" pitchFamily="18" charset="0"/>
              </a:rPr>
              <a:t>‘</a:t>
            </a:r>
            <a:r>
              <a:rPr lang="en-IN" sz="2800" spc="-5" dirty="0">
                <a:latin typeface="Symbol"/>
                <a:cs typeface="Symbol"/>
              </a:rPr>
              <a:t></a:t>
            </a:r>
            <a:r>
              <a:rPr lang="en-IN" sz="2800" spc="-5" dirty="0">
                <a:latin typeface="Times New Roman" panose="02020603050405020304" pitchFamily="18" charset="0"/>
                <a:cs typeface="Times New Roman" panose="02020603050405020304" pitchFamily="18" charset="0"/>
              </a:rPr>
              <a:t>’</a:t>
            </a:r>
            <a:r>
              <a:rPr lang="en-IN" sz="2800" spc="210" dirty="0">
                <a:latin typeface="Times New Roman" panose="02020603050405020304" pitchFamily="18" charset="0"/>
                <a:cs typeface="Times New Roman" panose="02020603050405020304" pitchFamily="18" charset="0"/>
              </a:rPr>
              <a:t> </a:t>
            </a:r>
            <a:r>
              <a:rPr lang="en-IN" sz="2800" spc="-5" dirty="0">
                <a:latin typeface="Times New Roman" panose="02020603050405020304" pitchFamily="18" charset="0"/>
                <a:cs typeface="Times New Roman" panose="02020603050405020304" pitchFamily="18" charset="0"/>
              </a:rPr>
              <a:t>is </a:t>
            </a:r>
            <a:r>
              <a:rPr lang="en-US" sz="2800" spc="-5" dirty="0">
                <a:latin typeface="Times New Roman"/>
                <a:cs typeface="Times New Roman"/>
              </a:rPr>
              <a:t>defined</a:t>
            </a:r>
            <a:r>
              <a:rPr lang="en-US" sz="2800" spc="-20" dirty="0">
                <a:latin typeface="Times New Roman"/>
                <a:cs typeface="Times New Roman"/>
              </a:rPr>
              <a:t> </a:t>
            </a:r>
            <a:r>
              <a:rPr lang="en-US" sz="2800" spc="-5" dirty="0">
                <a:latin typeface="Times New Roman"/>
                <a:cs typeface="Times New Roman"/>
              </a:rPr>
              <a:t>as</a:t>
            </a:r>
            <a:r>
              <a:rPr lang="en-US" sz="2800" spc="-20" dirty="0">
                <a:latin typeface="Times New Roman"/>
                <a:cs typeface="Times New Roman"/>
              </a:rPr>
              <a:t> </a:t>
            </a:r>
            <a:r>
              <a:rPr lang="en-US" sz="2800" spc="-5" dirty="0">
                <a:latin typeface="Times New Roman"/>
                <a:cs typeface="Times New Roman"/>
              </a:rPr>
              <a:t>the</a:t>
            </a:r>
            <a:r>
              <a:rPr lang="en-US" sz="2800" spc="-20" dirty="0">
                <a:latin typeface="Times New Roman"/>
                <a:cs typeface="Times New Roman"/>
              </a:rPr>
              <a:t> </a:t>
            </a:r>
            <a:r>
              <a:rPr lang="en-US" sz="2800" spc="-5" dirty="0">
                <a:latin typeface="Times New Roman"/>
                <a:cs typeface="Times New Roman"/>
              </a:rPr>
              <a:t>angle</a:t>
            </a:r>
            <a:r>
              <a:rPr lang="en-US" sz="2800" spc="-25" dirty="0">
                <a:latin typeface="Times New Roman"/>
                <a:cs typeface="Times New Roman"/>
              </a:rPr>
              <a:t> </a:t>
            </a:r>
            <a:r>
              <a:rPr lang="en-US" sz="2800" spc="-5" dirty="0">
                <a:latin typeface="Times New Roman"/>
                <a:cs typeface="Times New Roman"/>
              </a:rPr>
              <a:t>between</a:t>
            </a:r>
            <a:r>
              <a:rPr lang="en-US" sz="2800" spc="-20" dirty="0">
                <a:latin typeface="Times New Roman"/>
                <a:cs typeface="Times New Roman"/>
              </a:rPr>
              <a:t> </a:t>
            </a:r>
            <a:r>
              <a:rPr lang="en-US" sz="2800" spc="-5" dirty="0">
                <a:latin typeface="Times New Roman"/>
                <a:cs typeface="Times New Roman"/>
              </a:rPr>
              <a:t>the</a:t>
            </a:r>
            <a:r>
              <a:rPr lang="en-US" sz="2800" spc="-20" dirty="0">
                <a:latin typeface="Times New Roman"/>
                <a:cs typeface="Times New Roman"/>
              </a:rPr>
              <a:t> </a:t>
            </a:r>
            <a:r>
              <a:rPr lang="en-US" sz="2800" spc="-5" dirty="0">
                <a:latin typeface="Times New Roman"/>
                <a:cs typeface="Times New Roman"/>
              </a:rPr>
              <a:t>surface</a:t>
            </a:r>
            <a:r>
              <a:rPr lang="en-US" sz="2800" spc="-25" dirty="0">
                <a:latin typeface="Times New Roman"/>
                <a:cs typeface="Times New Roman"/>
              </a:rPr>
              <a:t> </a:t>
            </a:r>
            <a:r>
              <a:rPr lang="en-US" sz="2800" spc="-5" dirty="0">
                <a:latin typeface="Times New Roman"/>
                <a:cs typeface="Times New Roman"/>
              </a:rPr>
              <a:t>normal</a:t>
            </a:r>
            <a:r>
              <a:rPr lang="en-US" sz="2800" spc="-20" dirty="0">
                <a:latin typeface="Times New Roman"/>
                <a:cs typeface="Times New Roman"/>
              </a:rPr>
              <a:t> </a:t>
            </a:r>
            <a:r>
              <a:rPr lang="en-US" sz="2800" dirty="0">
                <a:latin typeface="Times New Roman"/>
                <a:cs typeface="Times New Roman"/>
              </a:rPr>
              <a:t>and</a:t>
            </a:r>
            <a:r>
              <a:rPr lang="en-US" sz="2800" spc="-20" dirty="0">
                <a:latin typeface="Times New Roman"/>
                <a:cs typeface="Times New Roman"/>
              </a:rPr>
              <a:t> </a:t>
            </a:r>
            <a:r>
              <a:rPr lang="en-US" sz="2800" spc="-5" dirty="0">
                <a:latin typeface="Times New Roman"/>
                <a:cs typeface="Times New Roman"/>
              </a:rPr>
              <a:t>the</a:t>
            </a:r>
            <a:r>
              <a:rPr lang="en-US" sz="2800" spc="-25" dirty="0">
                <a:latin typeface="Times New Roman"/>
                <a:cs typeface="Times New Roman"/>
              </a:rPr>
              <a:t> </a:t>
            </a:r>
            <a:r>
              <a:rPr lang="en-US" sz="2800" spc="-5" dirty="0">
                <a:latin typeface="Times New Roman"/>
                <a:cs typeface="Times New Roman"/>
              </a:rPr>
              <a:t>direction</a:t>
            </a:r>
            <a:r>
              <a:rPr lang="en-US" sz="2800" spc="-20" dirty="0">
                <a:latin typeface="Times New Roman"/>
                <a:cs typeface="Times New Roman"/>
              </a:rPr>
              <a:t> </a:t>
            </a:r>
            <a:r>
              <a:rPr lang="en-US" sz="2800" spc="-5" dirty="0">
                <a:latin typeface="Times New Roman"/>
                <a:cs typeface="Times New Roman"/>
              </a:rPr>
              <a:t>of</a:t>
            </a:r>
            <a:r>
              <a:rPr lang="en-US" sz="2800" spc="-20" dirty="0">
                <a:latin typeface="Times New Roman"/>
                <a:cs typeface="Times New Roman"/>
              </a:rPr>
              <a:t> </a:t>
            </a:r>
            <a:r>
              <a:rPr lang="en-US" sz="2800" spc="-5" dirty="0">
                <a:latin typeface="Times New Roman"/>
                <a:cs typeface="Times New Roman"/>
              </a:rPr>
              <a:t>the</a:t>
            </a:r>
            <a:r>
              <a:rPr lang="en-US" sz="2800" spc="-25" dirty="0">
                <a:latin typeface="Times New Roman"/>
                <a:cs typeface="Times New Roman"/>
              </a:rPr>
              <a:t> </a:t>
            </a:r>
            <a:r>
              <a:rPr lang="en-US" sz="2800" spc="-5" dirty="0">
                <a:latin typeface="Times New Roman"/>
                <a:cs typeface="Times New Roman"/>
              </a:rPr>
              <a:t>incidence</a:t>
            </a:r>
            <a:r>
              <a:rPr lang="en-US" sz="2800" spc="-25" dirty="0">
                <a:latin typeface="Times New Roman"/>
                <a:cs typeface="Times New Roman"/>
              </a:rPr>
              <a:t> </a:t>
            </a:r>
            <a:r>
              <a:rPr lang="en-US" sz="2800" spc="-5" dirty="0">
                <a:latin typeface="Times New Roman"/>
                <a:cs typeface="Times New Roman"/>
              </a:rPr>
              <a:t>beam</a:t>
            </a:r>
            <a:r>
              <a:rPr lang="en-US" sz="2800" spc="-10" dirty="0">
                <a:latin typeface="Times New Roman"/>
                <a:cs typeface="Times New Roman"/>
              </a:rPr>
              <a:t> </a:t>
            </a:r>
            <a:r>
              <a:rPr lang="en-US" sz="2800" spc="-5" dirty="0">
                <a:latin typeface="Times New Roman"/>
                <a:cs typeface="Times New Roman"/>
              </a:rPr>
              <a:t>of  atoms. The</a:t>
            </a:r>
            <a:r>
              <a:rPr lang="en-US" sz="2800" spc="-35" dirty="0">
                <a:latin typeface="Times New Roman"/>
                <a:cs typeface="Times New Roman"/>
              </a:rPr>
              <a:t> </a:t>
            </a:r>
            <a:r>
              <a:rPr lang="en-US" sz="2800" spc="-5" dirty="0">
                <a:latin typeface="Times New Roman"/>
                <a:cs typeface="Times New Roman"/>
              </a:rPr>
              <a:t>atoms</a:t>
            </a:r>
            <a:r>
              <a:rPr lang="en-US" sz="2800" spc="-25" dirty="0">
                <a:latin typeface="Times New Roman"/>
                <a:cs typeface="Times New Roman"/>
              </a:rPr>
              <a:t> </a:t>
            </a:r>
            <a:r>
              <a:rPr lang="en-US" sz="2800" spc="-5" dirty="0">
                <a:latin typeface="Times New Roman"/>
                <a:cs typeface="Times New Roman"/>
              </a:rPr>
              <a:t>that</a:t>
            </a:r>
            <a:r>
              <a:rPr lang="en-US" sz="2800" spc="-30" dirty="0">
                <a:latin typeface="Times New Roman"/>
                <a:cs typeface="Times New Roman"/>
              </a:rPr>
              <a:t> </a:t>
            </a:r>
            <a:r>
              <a:rPr lang="en-US" sz="2800" spc="-5" dirty="0">
                <a:latin typeface="Times New Roman"/>
                <a:cs typeface="Times New Roman"/>
              </a:rPr>
              <a:t>are</a:t>
            </a:r>
            <a:r>
              <a:rPr lang="en-US" sz="2800" spc="-30" dirty="0">
                <a:latin typeface="Times New Roman"/>
                <a:cs typeface="Times New Roman"/>
              </a:rPr>
              <a:t> </a:t>
            </a:r>
            <a:r>
              <a:rPr lang="en-US" sz="2800" spc="-5" dirty="0">
                <a:latin typeface="Times New Roman"/>
                <a:cs typeface="Times New Roman"/>
              </a:rPr>
              <a:t>deposited</a:t>
            </a:r>
            <a:r>
              <a:rPr lang="en-US" sz="2800" spc="-30" dirty="0">
                <a:latin typeface="Times New Roman"/>
                <a:cs typeface="Times New Roman"/>
              </a:rPr>
              <a:t> </a:t>
            </a:r>
            <a:r>
              <a:rPr lang="en-US" sz="2800" spc="-5" dirty="0">
                <a:latin typeface="Times New Roman"/>
                <a:cs typeface="Times New Roman"/>
              </a:rPr>
              <a:t>on</a:t>
            </a:r>
            <a:r>
              <a:rPr lang="en-US" sz="2800" spc="-25" dirty="0">
                <a:latin typeface="Times New Roman"/>
                <a:cs typeface="Times New Roman"/>
              </a:rPr>
              <a:t> </a:t>
            </a:r>
            <a:r>
              <a:rPr lang="en-US" sz="2800" spc="-5" dirty="0">
                <a:latin typeface="Times New Roman"/>
                <a:cs typeface="Times New Roman"/>
              </a:rPr>
              <a:t>the</a:t>
            </a:r>
            <a:r>
              <a:rPr lang="en-US" sz="2800" spc="-35" dirty="0">
                <a:latin typeface="Times New Roman"/>
                <a:cs typeface="Times New Roman"/>
              </a:rPr>
              <a:t> </a:t>
            </a:r>
            <a:r>
              <a:rPr lang="en-US" sz="2800" spc="-5" dirty="0">
                <a:latin typeface="Times New Roman"/>
                <a:cs typeface="Times New Roman"/>
              </a:rPr>
              <a:t>lattice</a:t>
            </a:r>
            <a:r>
              <a:rPr lang="en-US" sz="2800" spc="-30" dirty="0">
                <a:latin typeface="Times New Roman"/>
                <a:cs typeface="Times New Roman"/>
              </a:rPr>
              <a:t> </a:t>
            </a:r>
            <a:r>
              <a:rPr lang="en-US" sz="2800" spc="-5" dirty="0">
                <a:latin typeface="Times New Roman"/>
                <a:cs typeface="Times New Roman"/>
              </a:rPr>
              <a:t>surface</a:t>
            </a:r>
            <a:r>
              <a:rPr lang="en-US" sz="2800" spc="-30" dirty="0">
                <a:latin typeface="Times New Roman"/>
                <a:cs typeface="Times New Roman"/>
              </a:rPr>
              <a:t> </a:t>
            </a:r>
            <a:r>
              <a:rPr lang="en-US" sz="2800" spc="-5" dirty="0">
                <a:latin typeface="Times New Roman"/>
                <a:cs typeface="Times New Roman"/>
              </a:rPr>
              <a:t>and</a:t>
            </a:r>
            <a:r>
              <a:rPr lang="en-US" sz="2800" spc="-25" dirty="0">
                <a:latin typeface="Times New Roman"/>
                <a:cs typeface="Times New Roman"/>
              </a:rPr>
              <a:t> </a:t>
            </a:r>
            <a:r>
              <a:rPr lang="en-US" sz="2800" spc="-5" dirty="0">
                <a:latin typeface="Times New Roman"/>
                <a:cs typeface="Times New Roman"/>
              </a:rPr>
              <a:t>the</a:t>
            </a:r>
            <a:r>
              <a:rPr lang="en-US" sz="2800" spc="-30" dirty="0">
                <a:latin typeface="Times New Roman"/>
                <a:cs typeface="Times New Roman"/>
              </a:rPr>
              <a:t> </a:t>
            </a:r>
            <a:r>
              <a:rPr lang="en-US" sz="2800" spc="-5" dirty="0">
                <a:latin typeface="Times New Roman"/>
                <a:cs typeface="Times New Roman"/>
              </a:rPr>
              <a:t>path</a:t>
            </a:r>
            <a:r>
              <a:rPr lang="en-US" sz="2800" spc="-30" dirty="0">
                <a:latin typeface="Times New Roman"/>
                <a:cs typeface="Times New Roman"/>
              </a:rPr>
              <a:t> </a:t>
            </a:r>
            <a:r>
              <a:rPr lang="en-US" sz="2800" dirty="0">
                <a:latin typeface="Times New Roman"/>
                <a:cs typeface="Times New Roman"/>
              </a:rPr>
              <a:t>they</a:t>
            </a:r>
            <a:r>
              <a:rPr lang="en-US" sz="2800" spc="-55" dirty="0">
                <a:latin typeface="Times New Roman"/>
                <a:cs typeface="Times New Roman"/>
              </a:rPr>
              <a:t> </a:t>
            </a:r>
            <a:r>
              <a:rPr lang="en-US" sz="2800" spc="-5" dirty="0">
                <a:latin typeface="Times New Roman"/>
                <a:cs typeface="Times New Roman"/>
              </a:rPr>
              <a:t>take</a:t>
            </a:r>
            <a:r>
              <a:rPr lang="en-US" sz="2800" spc="-30" dirty="0">
                <a:latin typeface="Times New Roman"/>
                <a:cs typeface="Times New Roman"/>
              </a:rPr>
              <a:t> </a:t>
            </a:r>
            <a:r>
              <a:rPr lang="en-US" sz="2800" dirty="0">
                <a:latin typeface="Times New Roman"/>
                <a:cs typeface="Times New Roman"/>
              </a:rPr>
              <a:t>during</a:t>
            </a:r>
            <a:r>
              <a:rPr lang="en-US" sz="2800" spc="-45" dirty="0">
                <a:latin typeface="Times New Roman"/>
                <a:cs typeface="Times New Roman"/>
              </a:rPr>
              <a:t> </a:t>
            </a:r>
            <a:r>
              <a:rPr lang="en-US" sz="2800" spc="-5" dirty="0">
                <a:latin typeface="Times New Roman"/>
                <a:cs typeface="Times New Roman"/>
              </a:rPr>
              <a:t>the process can be depicted using graph theory. Various properties of </a:t>
            </a:r>
            <a:r>
              <a:rPr lang="en-US" sz="2800" dirty="0">
                <a:latin typeface="Times New Roman"/>
                <a:cs typeface="Times New Roman"/>
              </a:rPr>
              <a:t>these </a:t>
            </a:r>
            <a:r>
              <a:rPr lang="en-US" sz="2800" spc="-5" dirty="0">
                <a:latin typeface="Times New Roman"/>
                <a:cs typeface="Times New Roman"/>
              </a:rPr>
              <a:t>atoms are used to form the  </a:t>
            </a:r>
            <a:r>
              <a:rPr lang="en-US" sz="2800" dirty="0">
                <a:latin typeface="Times New Roman"/>
                <a:cs typeface="Times New Roman"/>
              </a:rPr>
              <a:t>topology </a:t>
            </a:r>
            <a:r>
              <a:rPr lang="en-US" sz="2800" spc="-5" dirty="0">
                <a:latin typeface="Times New Roman"/>
                <a:cs typeface="Times New Roman"/>
              </a:rPr>
              <a:t>of the network to </a:t>
            </a:r>
            <a:r>
              <a:rPr lang="en-US" sz="2800" dirty="0">
                <a:latin typeface="Times New Roman"/>
                <a:cs typeface="Times New Roman"/>
              </a:rPr>
              <a:t>study </a:t>
            </a:r>
            <a:r>
              <a:rPr lang="en-US" sz="2800" spc="-5" dirty="0">
                <a:latin typeface="Times New Roman"/>
                <a:cs typeface="Times New Roman"/>
              </a:rPr>
              <a:t>various properties of thin  film growth.</a:t>
            </a:r>
            <a:endParaRPr lang="en-US" sz="2800" dirty="0">
              <a:latin typeface="Times New Roman"/>
              <a:cs typeface="Times New Roman"/>
            </a:endParaRPr>
          </a:p>
        </p:txBody>
      </p:sp>
      <p:sp>
        <p:nvSpPr>
          <p:cNvPr id="7" name="TextBox 6">
            <a:extLst>
              <a:ext uri="{FF2B5EF4-FFF2-40B4-BE49-F238E27FC236}">
                <a16:creationId xmlns:a16="http://schemas.microsoft.com/office/drawing/2014/main" id="{EA1FBF91-58BC-48C8-93EA-F26A91EDE434}"/>
              </a:ext>
            </a:extLst>
          </p:cNvPr>
          <p:cNvSpPr txBox="1"/>
          <p:nvPr/>
        </p:nvSpPr>
        <p:spPr>
          <a:xfrm>
            <a:off x="868420" y="10146988"/>
            <a:ext cx="9775370" cy="646331"/>
          </a:xfrm>
          <a:prstGeom prst="rect">
            <a:avLst/>
          </a:prstGeom>
          <a:noFill/>
        </p:spPr>
        <p:txBody>
          <a:bodyPr wrap="square">
            <a:spAutoFit/>
          </a:bodyPr>
          <a:lstStyle/>
          <a:p>
            <a:r>
              <a:rPr lang="en-IN" u="sng" dirty="0" err="1">
                <a:solidFill>
                  <a:srgbClr val="002060"/>
                </a:solidFill>
                <a:effectLst/>
                <a:hlinkClick r:id="rId4">
                  <a:extLst>
                    <a:ext uri="{A12FA001-AC4F-418D-AE19-62706E023703}">
                      <ahyp:hlinkClr xmlns:ahyp="http://schemas.microsoft.com/office/drawing/2018/hyperlinkcolor" val="tx"/>
                    </a:ext>
                  </a:extLst>
                </a:hlinkClick>
              </a:rPr>
              <a:t>Tansel</a:t>
            </a:r>
            <a:r>
              <a:rPr lang="en-IN" u="sng" dirty="0">
                <a:solidFill>
                  <a:srgbClr val="002060"/>
                </a:solidFill>
                <a:effectLst/>
                <a:hlinkClick r:id="rId4">
                  <a:extLst>
                    <a:ext uri="{A12FA001-AC4F-418D-AE19-62706E023703}">
                      <ahyp:hlinkClr xmlns:ahyp="http://schemas.microsoft.com/office/drawing/2018/hyperlinkcolor" val="tx"/>
                    </a:ext>
                  </a:extLst>
                </a:hlinkClick>
              </a:rPr>
              <a:t> </a:t>
            </a:r>
            <a:r>
              <a:rPr lang="en-IN" u="sng" dirty="0" err="1">
                <a:solidFill>
                  <a:srgbClr val="002060"/>
                </a:solidFill>
                <a:effectLst/>
                <a:hlinkClick r:id="rId4">
                  <a:extLst>
                    <a:ext uri="{A12FA001-AC4F-418D-AE19-62706E023703}">
                      <ahyp:hlinkClr xmlns:ahyp="http://schemas.microsoft.com/office/drawing/2018/hyperlinkcolor" val="tx"/>
                    </a:ext>
                  </a:extLst>
                </a:hlinkClick>
              </a:rPr>
              <a:t>Karabacak</a:t>
            </a:r>
            <a:r>
              <a:rPr lang="en-IN" u="sng" dirty="0">
                <a:solidFill>
                  <a:srgbClr val="002060"/>
                </a:solidFill>
                <a:effectLst/>
              </a:rPr>
              <a:t>, </a:t>
            </a:r>
            <a:r>
              <a:rPr lang="en-US" dirty="0">
                <a:solidFill>
                  <a:srgbClr val="002060"/>
                </a:solidFill>
                <a:effectLst/>
                <a:hlinkClick r:id="rId5">
                  <a:extLst>
                    <a:ext uri="{A12FA001-AC4F-418D-AE19-62706E023703}">
                      <ahyp:hlinkClr xmlns:ahyp="http://schemas.microsoft.com/office/drawing/2018/hyperlinkcolor" val="tx"/>
                    </a:ext>
                  </a:extLst>
                </a:hlinkClick>
              </a:rPr>
              <a:t>J. of </a:t>
            </a:r>
            <a:r>
              <a:rPr lang="en-US" dirty="0" err="1">
                <a:solidFill>
                  <a:srgbClr val="002060"/>
                </a:solidFill>
                <a:effectLst/>
                <a:hlinkClick r:id="rId5">
                  <a:extLst>
                    <a:ext uri="{A12FA001-AC4F-418D-AE19-62706E023703}">
                      <ahyp:hlinkClr xmlns:ahyp="http://schemas.microsoft.com/office/drawing/2018/hyperlinkcolor" val="tx"/>
                    </a:ext>
                  </a:extLst>
                </a:hlinkClick>
              </a:rPr>
              <a:t>Nanophotonics</a:t>
            </a:r>
            <a:r>
              <a:rPr lang="en-US" dirty="0">
                <a:solidFill>
                  <a:srgbClr val="002060"/>
                </a:solidFill>
                <a:effectLst/>
                <a:hlinkClick r:id="rId5">
                  <a:extLst>
                    <a:ext uri="{A12FA001-AC4F-418D-AE19-62706E023703}">
                      <ahyp:hlinkClr xmlns:ahyp="http://schemas.microsoft.com/office/drawing/2018/hyperlinkcolor" val="tx"/>
                    </a:ext>
                  </a:extLst>
                </a:hlinkClick>
              </a:rPr>
              <a:t>, 5(1)</a:t>
            </a:r>
            <a:r>
              <a:rPr lang="en-US" dirty="0">
                <a:solidFill>
                  <a:srgbClr val="002060"/>
                </a:solidFill>
                <a:effectLst/>
              </a:rPr>
              <a:t>, 052501 (2011). </a:t>
            </a:r>
            <a:r>
              <a:rPr lang="en-US" dirty="0">
                <a:solidFill>
                  <a:srgbClr val="002060"/>
                </a:solidFill>
                <a:effectLst/>
                <a:hlinkClick r:id="rId6">
                  <a:extLst>
                    <a:ext uri="{A12FA001-AC4F-418D-AE19-62706E023703}">
                      <ahyp:hlinkClr xmlns:ahyp="http://schemas.microsoft.com/office/drawing/2018/hyperlinkcolor" val="tx"/>
                    </a:ext>
                  </a:extLst>
                </a:hlinkClick>
              </a:rPr>
              <a:t>https://doi.org/10.1117/1.3543822</a:t>
            </a:r>
            <a:br>
              <a:rPr lang="en-US" dirty="0">
                <a:solidFill>
                  <a:srgbClr val="002060"/>
                </a:solidFill>
                <a:effectLst/>
              </a:rPr>
            </a:br>
            <a:endParaRPr lang="en-US" dirty="0">
              <a:solidFill>
                <a:srgbClr val="002060"/>
              </a:solidFill>
              <a:effectLst/>
            </a:endParaRPr>
          </a:p>
        </p:txBody>
      </p:sp>
      <p:pic>
        <p:nvPicPr>
          <p:cNvPr id="3" name="Picture 2">
            <a:extLst>
              <a:ext uri="{FF2B5EF4-FFF2-40B4-BE49-F238E27FC236}">
                <a16:creationId xmlns:a16="http://schemas.microsoft.com/office/drawing/2014/main" id="{C4698515-961C-407F-A60C-BC9185B24010}"/>
              </a:ext>
            </a:extLst>
          </p:cNvPr>
          <p:cNvPicPr>
            <a:picLocks noChangeAspect="1"/>
          </p:cNvPicPr>
          <p:nvPr/>
        </p:nvPicPr>
        <p:blipFill rotWithShape="1">
          <a:blip r:embed="rId7"/>
          <a:srcRect l="45832" t="16667" r="12084" b="37408"/>
          <a:stretch/>
        </p:blipFill>
        <p:spPr>
          <a:xfrm>
            <a:off x="14381956" y="2697787"/>
            <a:ext cx="4038600" cy="2479141"/>
          </a:xfrm>
          <a:prstGeom prst="rect">
            <a:avLst/>
          </a:prstGeom>
        </p:spPr>
      </p:pic>
    </p:spTree>
    <p:extLst>
      <p:ext uri="{BB962C8B-B14F-4D97-AF65-F5344CB8AC3E}">
        <p14:creationId xmlns:p14="http://schemas.microsoft.com/office/powerpoint/2010/main" val="398218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5BFD25AB-4982-47A3-90B7-DADB3EEF4E55}"/>
              </a:ext>
            </a:extLst>
          </p:cNvPr>
          <p:cNvSpPr/>
          <p:nvPr/>
        </p:nvSpPr>
        <p:spPr>
          <a:xfrm>
            <a:off x="3942556" y="1612900"/>
            <a:ext cx="10363200" cy="6324600"/>
          </a:xfrm>
          <a:prstGeom prst="rect">
            <a:avLst/>
          </a:prstGeom>
          <a:blipFill>
            <a:blip r:embed="rId2"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1E1CE8A2-9A37-42DE-AD5D-C6EB17B65DED}"/>
              </a:ext>
            </a:extLst>
          </p:cNvPr>
          <p:cNvSpPr txBox="1"/>
          <p:nvPr/>
        </p:nvSpPr>
        <p:spPr>
          <a:xfrm>
            <a:off x="1199356" y="7948344"/>
            <a:ext cx="17109282" cy="2186176"/>
          </a:xfrm>
          <a:prstGeom prst="rect">
            <a:avLst/>
          </a:prstGeom>
          <a:noFill/>
        </p:spPr>
        <p:txBody>
          <a:bodyPr wrap="square">
            <a:spAutoFit/>
          </a:bodyPr>
          <a:lstStyle/>
          <a:p>
            <a:pPr marL="373380" marR="26670" indent="-342900">
              <a:lnSpc>
                <a:spcPct val="95800"/>
              </a:lnSpc>
              <a:spcBef>
                <a:spcPts val="145"/>
              </a:spcBef>
              <a:buFont typeface="Arial" panose="020B0604020202020204" pitchFamily="34" charset="0"/>
              <a:buChar char="•"/>
            </a:pPr>
            <a:r>
              <a:rPr lang="en-US" sz="2800" spc="-5" dirty="0">
                <a:latin typeface="Times New Roman"/>
                <a:cs typeface="Times New Roman"/>
              </a:rPr>
              <a:t>Experimentally obtained values </a:t>
            </a:r>
            <a:r>
              <a:rPr lang="en-US" sz="2800" dirty="0">
                <a:latin typeface="Times New Roman"/>
                <a:cs typeface="Times New Roman"/>
              </a:rPr>
              <a:t>of </a:t>
            </a:r>
            <a:r>
              <a:rPr lang="en-US" sz="2800" spc="-10" dirty="0">
                <a:latin typeface="Times New Roman"/>
                <a:cs typeface="Times New Roman"/>
              </a:rPr>
              <a:t>growth </a:t>
            </a:r>
            <a:r>
              <a:rPr lang="en-US" sz="2800" spc="-5" dirty="0">
                <a:latin typeface="Times New Roman"/>
                <a:cs typeface="Times New Roman"/>
              </a:rPr>
              <a:t>exponent </a:t>
            </a:r>
            <a:r>
              <a:rPr lang="en-US" sz="2800" spc="-10" dirty="0">
                <a:latin typeface="Times New Roman"/>
                <a:cs typeface="Times New Roman"/>
              </a:rPr>
              <a:t> </a:t>
            </a:r>
            <a:r>
              <a:rPr lang="en-US" sz="2800" spc="-5" dirty="0">
                <a:latin typeface="Times New Roman"/>
                <a:cs typeface="Times New Roman"/>
              </a:rPr>
              <a:t>reported in the literature for  different deposition techniques is compared to the predictions </a:t>
            </a:r>
            <a:r>
              <a:rPr lang="en-US" sz="2800" dirty="0">
                <a:latin typeface="Times New Roman"/>
                <a:cs typeface="Times New Roman"/>
              </a:rPr>
              <a:t>of </a:t>
            </a:r>
            <a:r>
              <a:rPr lang="en-US" sz="2800" spc="-5" dirty="0">
                <a:latin typeface="Times New Roman"/>
                <a:cs typeface="Times New Roman"/>
              </a:rPr>
              <a:t>common thin film growth models in  dynamic scaling theory. </a:t>
            </a:r>
          </a:p>
          <a:p>
            <a:pPr marL="373380" marR="26670" indent="-342900">
              <a:lnSpc>
                <a:spcPct val="95800"/>
              </a:lnSpc>
              <a:spcBef>
                <a:spcPts val="145"/>
              </a:spcBef>
              <a:buFont typeface="Arial" panose="020B0604020202020204" pitchFamily="34" charset="0"/>
              <a:buChar char="•"/>
            </a:pPr>
            <a:endParaRPr lang="en-US" sz="2800" spc="-5" dirty="0">
              <a:latin typeface="Times New Roman"/>
              <a:cs typeface="Times New Roman"/>
            </a:endParaRPr>
          </a:p>
          <a:p>
            <a:pPr marL="373380" marR="26670" indent="-342900">
              <a:lnSpc>
                <a:spcPct val="95800"/>
              </a:lnSpc>
              <a:spcBef>
                <a:spcPts val="145"/>
              </a:spcBef>
              <a:buFont typeface="Arial" panose="020B0604020202020204" pitchFamily="34" charset="0"/>
              <a:buChar char="•"/>
            </a:pPr>
            <a:r>
              <a:rPr lang="en-US" sz="2800" spc="-5" dirty="0">
                <a:latin typeface="Times New Roman"/>
                <a:cs typeface="Times New Roman"/>
              </a:rPr>
              <a:t>Root-mean-square roughness (RMS) grows as a function </a:t>
            </a:r>
            <a:r>
              <a:rPr lang="en-US" sz="2800" dirty="0">
                <a:latin typeface="Times New Roman"/>
                <a:cs typeface="Times New Roman"/>
              </a:rPr>
              <a:t>of </a:t>
            </a:r>
            <a:r>
              <a:rPr lang="en-US" sz="2800" spc="-5" dirty="0">
                <a:latin typeface="Times New Roman"/>
                <a:cs typeface="Times New Roman"/>
              </a:rPr>
              <a:t>time in a power law  form, where β </a:t>
            </a:r>
            <a:r>
              <a:rPr lang="en-US" sz="2800" dirty="0">
                <a:latin typeface="Times New Roman"/>
                <a:cs typeface="Times New Roman"/>
              </a:rPr>
              <a:t>is </a:t>
            </a:r>
            <a:r>
              <a:rPr lang="en-US" sz="2800" spc="-5" dirty="0">
                <a:latin typeface="Times New Roman"/>
                <a:cs typeface="Times New Roman"/>
              </a:rPr>
              <a:t>the “growth exponent” ranging between 0 </a:t>
            </a:r>
            <a:r>
              <a:rPr lang="en-US" sz="2800" dirty="0">
                <a:latin typeface="Times New Roman"/>
                <a:cs typeface="Times New Roman"/>
              </a:rPr>
              <a:t>and </a:t>
            </a:r>
            <a:r>
              <a:rPr lang="en-US" sz="2800" spc="-5" dirty="0">
                <a:latin typeface="Times New Roman"/>
                <a:cs typeface="Times New Roman"/>
              </a:rPr>
              <a:t>1. β = 0 for a smooth growth front </a:t>
            </a:r>
            <a:r>
              <a:rPr lang="en-US" sz="2800" dirty="0">
                <a:latin typeface="Times New Roman"/>
                <a:cs typeface="Times New Roman"/>
              </a:rPr>
              <a:t>and </a:t>
            </a:r>
            <a:r>
              <a:rPr lang="en-US" sz="2800" spc="-5" dirty="0">
                <a:latin typeface="Times New Roman"/>
                <a:cs typeface="Times New Roman"/>
              </a:rPr>
              <a:t>β =  1 for a very rough growth front.</a:t>
            </a:r>
            <a:endParaRPr lang="en-US" sz="2800" dirty="0">
              <a:latin typeface="Times New Roman"/>
              <a:cs typeface="Times New Roman"/>
            </a:endParaRPr>
          </a:p>
        </p:txBody>
      </p:sp>
      <p:sp>
        <p:nvSpPr>
          <p:cNvPr id="11" name="TextBox 10">
            <a:extLst>
              <a:ext uri="{FF2B5EF4-FFF2-40B4-BE49-F238E27FC236}">
                <a16:creationId xmlns:a16="http://schemas.microsoft.com/office/drawing/2014/main" id="{F1E232E1-160B-489E-86DA-75CA0C117AE2}"/>
              </a:ext>
            </a:extLst>
          </p:cNvPr>
          <p:cNvSpPr txBox="1"/>
          <p:nvPr/>
        </p:nvSpPr>
        <p:spPr>
          <a:xfrm>
            <a:off x="513556" y="597237"/>
            <a:ext cx="18496757" cy="1015663"/>
          </a:xfrm>
          <a:prstGeom prst="rect">
            <a:avLst/>
          </a:prstGeom>
          <a:noFill/>
        </p:spPr>
        <p:txBody>
          <a:bodyPr wrap="square">
            <a:spAutoFit/>
          </a:bodyPr>
          <a:lstStyle/>
          <a:p>
            <a:r>
              <a:rPr lang="en-US" sz="6000" b="1" spc="-5" dirty="0">
                <a:solidFill>
                  <a:srgbClr val="C00000"/>
                </a:solidFill>
                <a:latin typeface="Times New Roman"/>
                <a:cs typeface="Times New Roman"/>
              </a:rPr>
              <a:t>Growth Exponent For Thin Film Deposition Techniques</a:t>
            </a:r>
            <a:endParaRPr lang="en-IN" sz="6000" b="1" dirty="0">
              <a:solidFill>
                <a:srgbClr val="C00000"/>
              </a:solidFill>
            </a:endParaRPr>
          </a:p>
        </p:txBody>
      </p:sp>
    </p:spTree>
    <p:extLst>
      <p:ext uri="{BB962C8B-B14F-4D97-AF65-F5344CB8AC3E}">
        <p14:creationId xmlns:p14="http://schemas.microsoft.com/office/powerpoint/2010/main" val="1196809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4E28A-CD02-45D6-8361-E6350F3FA4C0}"/>
              </a:ext>
            </a:extLst>
          </p:cNvPr>
          <p:cNvPicPr>
            <a:picLocks noChangeAspect="1"/>
          </p:cNvPicPr>
          <p:nvPr/>
        </p:nvPicPr>
        <p:blipFill rotWithShape="1">
          <a:blip r:embed="rId2"/>
          <a:srcRect l="14167" t="18148" r="25417" b="15926"/>
          <a:stretch/>
        </p:blipFill>
        <p:spPr>
          <a:xfrm>
            <a:off x="2951956" y="2070099"/>
            <a:ext cx="12268200" cy="7530137"/>
          </a:xfrm>
          <a:prstGeom prst="rect">
            <a:avLst/>
          </a:prstGeom>
        </p:spPr>
      </p:pic>
      <p:sp>
        <p:nvSpPr>
          <p:cNvPr id="6" name="TextBox 5">
            <a:extLst>
              <a:ext uri="{FF2B5EF4-FFF2-40B4-BE49-F238E27FC236}">
                <a16:creationId xmlns:a16="http://schemas.microsoft.com/office/drawing/2014/main" id="{76903C94-77A4-4019-9D00-82A3B8F2AE88}"/>
              </a:ext>
            </a:extLst>
          </p:cNvPr>
          <p:cNvSpPr txBox="1"/>
          <p:nvPr/>
        </p:nvSpPr>
        <p:spPr>
          <a:xfrm>
            <a:off x="1046956" y="631499"/>
            <a:ext cx="18649156" cy="923330"/>
          </a:xfrm>
          <a:prstGeom prst="rect">
            <a:avLst/>
          </a:prstGeom>
          <a:noFill/>
        </p:spPr>
        <p:txBody>
          <a:bodyPr wrap="square">
            <a:spAutoFit/>
          </a:bodyPr>
          <a:lstStyle/>
          <a:p>
            <a:r>
              <a:rPr lang="en-US" sz="5400" b="1" spc="-5" dirty="0">
                <a:solidFill>
                  <a:srgbClr val="C00000"/>
                </a:solidFill>
                <a:latin typeface="Times New Roman"/>
                <a:cs typeface="Times New Roman"/>
              </a:rPr>
              <a:t>Fundamental of CVD transportation &amp; Reaction Processes</a:t>
            </a:r>
            <a:endParaRPr lang="en-IN" sz="5400" b="1" dirty="0">
              <a:solidFill>
                <a:srgbClr val="C00000"/>
              </a:solidFill>
            </a:endParaRPr>
          </a:p>
        </p:txBody>
      </p:sp>
    </p:spTree>
    <p:extLst>
      <p:ext uri="{BB962C8B-B14F-4D97-AF65-F5344CB8AC3E}">
        <p14:creationId xmlns:p14="http://schemas.microsoft.com/office/powerpoint/2010/main" val="744586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FA809C-43C1-42FD-ACED-BF30EBB48788}"/>
              </a:ext>
            </a:extLst>
          </p:cNvPr>
          <p:cNvSpPr txBox="1"/>
          <p:nvPr/>
        </p:nvSpPr>
        <p:spPr>
          <a:xfrm>
            <a:off x="1256506" y="1917700"/>
            <a:ext cx="16497300" cy="8463855"/>
          </a:xfrm>
          <a:prstGeom prst="rect">
            <a:avLst/>
          </a:prstGeom>
          <a:noFill/>
        </p:spPr>
        <p:txBody>
          <a:bodyPr wrap="square">
            <a:spAutoFit/>
          </a:bodyPr>
          <a:lstStyle/>
          <a:p>
            <a:r>
              <a:rPr lang="en-US" sz="3200" b="1" spc="-5" dirty="0">
                <a:latin typeface="Times New Roman"/>
                <a:cs typeface="Times New Roman"/>
              </a:rPr>
              <a:t>Shadowing</a:t>
            </a:r>
            <a:r>
              <a:rPr lang="en-US" sz="3200" b="1" spc="-25" dirty="0">
                <a:latin typeface="Times New Roman"/>
                <a:cs typeface="Times New Roman"/>
              </a:rPr>
              <a:t> </a:t>
            </a:r>
            <a:r>
              <a:rPr lang="en-US" sz="3200" b="1" spc="-5" dirty="0">
                <a:latin typeface="Times New Roman"/>
                <a:cs typeface="Times New Roman"/>
              </a:rPr>
              <a:t>Effect </a:t>
            </a:r>
            <a:r>
              <a:rPr lang="en-US" sz="3200" i="1" spc="-5" dirty="0">
                <a:latin typeface="Times New Roman"/>
                <a:cs typeface="Times New Roman"/>
              </a:rPr>
              <a:t>- </a:t>
            </a:r>
            <a:r>
              <a:rPr lang="en-US" sz="3200" spc="-5" dirty="0">
                <a:latin typeface="Times New Roman"/>
                <a:cs typeface="Times New Roman"/>
              </a:rPr>
              <a:t>Particles that approach the surface at an angle can  preferentially</a:t>
            </a:r>
            <a:r>
              <a:rPr lang="en-US" sz="3200" spc="-80" dirty="0">
                <a:latin typeface="Times New Roman"/>
                <a:cs typeface="Times New Roman"/>
              </a:rPr>
              <a:t> </a:t>
            </a:r>
            <a:r>
              <a:rPr lang="en-US" sz="3200" dirty="0">
                <a:latin typeface="Times New Roman"/>
                <a:cs typeface="Times New Roman"/>
              </a:rPr>
              <a:t>land</a:t>
            </a:r>
            <a:r>
              <a:rPr lang="en-US" sz="3200" spc="-35" dirty="0">
                <a:latin typeface="Times New Roman"/>
                <a:cs typeface="Times New Roman"/>
              </a:rPr>
              <a:t> </a:t>
            </a:r>
            <a:r>
              <a:rPr lang="en-US" sz="3200" spc="-5" dirty="0">
                <a:latin typeface="Times New Roman"/>
                <a:cs typeface="Times New Roman"/>
              </a:rPr>
              <a:t>on</a:t>
            </a:r>
            <a:r>
              <a:rPr lang="en-US" sz="3200" spc="-40" dirty="0">
                <a:latin typeface="Times New Roman"/>
                <a:cs typeface="Times New Roman"/>
              </a:rPr>
              <a:t> </a:t>
            </a:r>
            <a:r>
              <a:rPr lang="en-US" sz="3200" spc="-5" dirty="0">
                <a:latin typeface="Times New Roman"/>
                <a:cs typeface="Times New Roman"/>
              </a:rPr>
              <a:t>higher</a:t>
            </a:r>
            <a:r>
              <a:rPr lang="en-US" sz="3200" spc="-45" dirty="0">
                <a:latin typeface="Times New Roman"/>
                <a:cs typeface="Times New Roman"/>
              </a:rPr>
              <a:t> </a:t>
            </a:r>
            <a:r>
              <a:rPr lang="en-US" sz="3200" spc="-5" dirty="0">
                <a:latin typeface="Times New Roman"/>
                <a:cs typeface="Times New Roman"/>
              </a:rPr>
              <a:t>surface</a:t>
            </a:r>
            <a:r>
              <a:rPr lang="en-US" sz="3200" spc="-45" dirty="0">
                <a:latin typeface="Times New Roman"/>
                <a:cs typeface="Times New Roman"/>
              </a:rPr>
              <a:t> </a:t>
            </a:r>
            <a:r>
              <a:rPr lang="en-US" sz="3200" spc="-5" dirty="0">
                <a:latin typeface="Times New Roman"/>
                <a:cs typeface="Times New Roman"/>
              </a:rPr>
              <a:t>points</a:t>
            </a:r>
            <a:r>
              <a:rPr lang="en-US" sz="3200" spc="-35" dirty="0">
                <a:latin typeface="Times New Roman"/>
                <a:cs typeface="Times New Roman"/>
              </a:rPr>
              <a:t> </a:t>
            </a:r>
            <a:r>
              <a:rPr lang="en-US" sz="3200" spc="-5" dirty="0">
                <a:latin typeface="Times New Roman"/>
                <a:cs typeface="Times New Roman"/>
              </a:rPr>
              <a:t>before</a:t>
            </a:r>
            <a:r>
              <a:rPr lang="en-US" sz="3200" spc="-35" dirty="0">
                <a:latin typeface="Times New Roman"/>
                <a:cs typeface="Times New Roman"/>
              </a:rPr>
              <a:t> </a:t>
            </a:r>
            <a:r>
              <a:rPr lang="en-US" sz="3200" spc="-5" dirty="0">
                <a:latin typeface="Times New Roman"/>
                <a:cs typeface="Times New Roman"/>
              </a:rPr>
              <a:t>reaching</a:t>
            </a:r>
            <a:r>
              <a:rPr lang="en-US" sz="3200" spc="-50" dirty="0">
                <a:latin typeface="Times New Roman"/>
                <a:cs typeface="Times New Roman"/>
              </a:rPr>
              <a:t> </a:t>
            </a:r>
            <a:r>
              <a:rPr lang="en-US" sz="3200" spc="-5" dirty="0">
                <a:latin typeface="Times New Roman"/>
                <a:cs typeface="Times New Roman"/>
              </a:rPr>
              <a:t>the</a:t>
            </a:r>
            <a:r>
              <a:rPr lang="en-US" sz="3200" spc="-45" dirty="0">
                <a:latin typeface="Times New Roman"/>
                <a:cs typeface="Times New Roman"/>
              </a:rPr>
              <a:t> </a:t>
            </a:r>
            <a:r>
              <a:rPr lang="en-US" sz="3200" spc="-5" dirty="0">
                <a:latin typeface="Times New Roman"/>
                <a:cs typeface="Times New Roman"/>
              </a:rPr>
              <a:t>target</a:t>
            </a:r>
            <a:r>
              <a:rPr lang="en-US" sz="3200" spc="-35" dirty="0">
                <a:latin typeface="Times New Roman"/>
                <a:cs typeface="Times New Roman"/>
              </a:rPr>
              <a:t> </a:t>
            </a:r>
            <a:r>
              <a:rPr lang="en-US" sz="3200" spc="-5" dirty="0">
                <a:latin typeface="Times New Roman"/>
                <a:cs typeface="Times New Roman"/>
              </a:rPr>
              <a:t>point.</a:t>
            </a:r>
            <a:r>
              <a:rPr lang="en-US" sz="3200" spc="-40" dirty="0">
                <a:latin typeface="Times New Roman"/>
                <a:cs typeface="Times New Roman"/>
              </a:rPr>
              <a:t> </a:t>
            </a:r>
          </a:p>
          <a:p>
            <a:endParaRPr lang="en-US" sz="3200" spc="-30" dirty="0">
              <a:latin typeface="Times New Roman"/>
              <a:cs typeface="Times New Roman"/>
            </a:endParaRPr>
          </a:p>
          <a:p>
            <a:r>
              <a:rPr lang="en-US" sz="3200" b="1" spc="-5" dirty="0">
                <a:latin typeface="Times New Roman"/>
                <a:cs typeface="Times New Roman"/>
              </a:rPr>
              <a:t>Sticking</a:t>
            </a:r>
            <a:r>
              <a:rPr lang="en-US" sz="3200" b="1" spc="185" dirty="0">
                <a:latin typeface="Times New Roman"/>
                <a:cs typeface="Times New Roman"/>
              </a:rPr>
              <a:t> </a:t>
            </a:r>
            <a:r>
              <a:rPr lang="en-US" sz="3200" b="1" spc="-5" dirty="0">
                <a:latin typeface="Times New Roman"/>
                <a:cs typeface="Times New Roman"/>
              </a:rPr>
              <a:t>Coefficient </a:t>
            </a:r>
            <a:r>
              <a:rPr lang="en-US" sz="3200" i="1" spc="-5" dirty="0">
                <a:latin typeface="Times New Roman"/>
                <a:cs typeface="Times New Roman"/>
              </a:rPr>
              <a:t>-</a:t>
            </a:r>
            <a:r>
              <a:rPr lang="en-US" sz="3200" spc="-5" dirty="0">
                <a:latin typeface="Times New Roman"/>
                <a:cs typeface="Times New Roman"/>
              </a:rPr>
              <a:t>The</a:t>
            </a:r>
            <a:r>
              <a:rPr lang="en-US" sz="3200" spc="-30" dirty="0">
                <a:latin typeface="Times New Roman"/>
                <a:cs typeface="Times New Roman"/>
              </a:rPr>
              <a:t> </a:t>
            </a:r>
            <a:r>
              <a:rPr lang="en-US" sz="3200" spc="-5" dirty="0">
                <a:latin typeface="Times New Roman"/>
                <a:cs typeface="Times New Roman"/>
              </a:rPr>
              <a:t>particles</a:t>
            </a:r>
            <a:r>
              <a:rPr lang="en-US" sz="3200" spc="-30" dirty="0">
                <a:latin typeface="Times New Roman"/>
                <a:cs typeface="Times New Roman"/>
              </a:rPr>
              <a:t> </a:t>
            </a:r>
            <a:r>
              <a:rPr lang="en-US" sz="3200" spc="-5" dirty="0">
                <a:latin typeface="Times New Roman"/>
                <a:cs typeface="Times New Roman"/>
              </a:rPr>
              <a:t>can</a:t>
            </a:r>
            <a:r>
              <a:rPr lang="en-US" sz="3200" spc="-25" dirty="0">
                <a:latin typeface="Times New Roman"/>
                <a:cs typeface="Times New Roman"/>
              </a:rPr>
              <a:t> </a:t>
            </a:r>
            <a:r>
              <a:rPr lang="en-US" sz="3200" spc="-5" dirty="0">
                <a:latin typeface="Times New Roman"/>
                <a:cs typeface="Times New Roman"/>
              </a:rPr>
              <a:t>stick</a:t>
            </a:r>
            <a:r>
              <a:rPr lang="en-US" sz="3200" spc="-25" dirty="0">
                <a:latin typeface="Times New Roman"/>
                <a:cs typeface="Times New Roman"/>
              </a:rPr>
              <a:t> </a:t>
            </a:r>
            <a:r>
              <a:rPr lang="en-US" sz="3200" spc="-5" dirty="0">
                <a:latin typeface="Times New Roman"/>
                <a:cs typeface="Times New Roman"/>
              </a:rPr>
              <a:t>to</a:t>
            </a:r>
            <a:r>
              <a:rPr lang="en-US" sz="3200" spc="-25" dirty="0">
                <a:latin typeface="Times New Roman"/>
                <a:cs typeface="Times New Roman"/>
              </a:rPr>
              <a:t> </a:t>
            </a:r>
            <a:r>
              <a:rPr lang="en-US" sz="3200" spc="-5" dirty="0">
                <a:latin typeface="Times New Roman"/>
                <a:cs typeface="Times New Roman"/>
              </a:rPr>
              <a:t>the</a:t>
            </a:r>
            <a:r>
              <a:rPr lang="en-US" sz="3200" spc="-30" dirty="0">
                <a:latin typeface="Times New Roman"/>
                <a:cs typeface="Times New Roman"/>
              </a:rPr>
              <a:t> </a:t>
            </a:r>
            <a:r>
              <a:rPr lang="en-US" sz="3200" spc="-5" dirty="0">
                <a:latin typeface="Times New Roman"/>
                <a:cs typeface="Times New Roman"/>
              </a:rPr>
              <a:t>surface</a:t>
            </a:r>
            <a:r>
              <a:rPr lang="en-US" sz="3200" spc="-35" dirty="0">
                <a:latin typeface="Times New Roman"/>
                <a:cs typeface="Times New Roman"/>
              </a:rPr>
              <a:t> </a:t>
            </a:r>
            <a:r>
              <a:rPr lang="en-US" sz="3200" spc="-5" dirty="0">
                <a:latin typeface="Times New Roman"/>
                <a:cs typeface="Times New Roman"/>
              </a:rPr>
              <a:t>with</a:t>
            </a:r>
            <a:r>
              <a:rPr lang="en-US" sz="3200" spc="-25" dirty="0">
                <a:latin typeface="Times New Roman"/>
                <a:cs typeface="Times New Roman"/>
              </a:rPr>
              <a:t> </a:t>
            </a:r>
            <a:r>
              <a:rPr lang="en-US" sz="3200" spc="-5" dirty="0">
                <a:latin typeface="Times New Roman"/>
                <a:cs typeface="Times New Roman"/>
              </a:rPr>
              <a:t>a</a:t>
            </a:r>
            <a:r>
              <a:rPr lang="en-US" sz="3200" spc="-30" dirty="0">
                <a:latin typeface="Times New Roman"/>
                <a:cs typeface="Times New Roman"/>
              </a:rPr>
              <a:t> </a:t>
            </a:r>
            <a:r>
              <a:rPr lang="en-US" sz="3200" spc="-5" dirty="0">
                <a:latin typeface="Times New Roman"/>
                <a:cs typeface="Times New Roman"/>
              </a:rPr>
              <a:t>probability.</a:t>
            </a:r>
            <a:r>
              <a:rPr lang="en-US" sz="3200" spc="185" dirty="0">
                <a:latin typeface="Times New Roman"/>
                <a:cs typeface="Times New Roman"/>
              </a:rPr>
              <a:t> </a:t>
            </a:r>
            <a:r>
              <a:rPr lang="en-US" sz="3200" spc="-5" dirty="0">
                <a:latin typeface="Times New Roman"/>
                <a:cs typeface="Times New Roman"/>
              </a:rPr>
              <a:t>Lower sticking  coefficients particles </a:t>
            </a:r>
            <a:r>
              <a:rPr lang="en-US" sz="3200" spc="-10" dirty="0">
                <a:latin typeface="Times New Roman"/>
                <a:cs typeface="Times New Roman"/>
              </a:rPr>
              <a:t>go </a:t>
            </a:r>
            <a:r>
              <a:rPr lang="en-US" sz="3200" spc="-5" dirty="0">
                <a:latin typeface="Times New Roman"/>
                <a:cs typeface="Times New Roman"/>
              </a:rPr>
              <a:t>through higher number of re-  emissions and can connect </a:t>
            </a:r>
            <a:r>
              <a:rPr lang="en-US" sz="3200" dirty="0">
                <a:latin typeface="Times New Roman"/>
                <a:cs typeface="Times New Roman"/>
              </a:rPr>
              <a:t>many </a:t>
            </a:r>
            <a:r>
              <a:rPr lang="en-US" sz="3200" spc="-5" dirty="0">
                <a:latin typeface="Times New Roman"/>
                <a:cs typeface="Times New Roman"/>
              </a:rPr>
              <a:t>surface points.</a:t>
            </a:r>
          </a:p>
          <a:p>
            <a:endParaRPr lang="en-US" sz="3200" spc="185" dirty="0">
              <a:latin typeface="Times New Roman"/>
              <a:cs typeface="Times New Roman"/>
            </a:endParaRPr>
          </a:p>
          <a:p>
            <a:r>
              <a:rPr lang="en-US" sz="3200" b="1" spc="-5" dirty="0">
                <a:latin typeface="Times New Roman"/>
                <a:cs typeface="Times New Roman"/>
              </a:rPr>
              <a:t>Adatom</a:t>
            </a:r>
            <a:r>
              <a:rPr lang="en-US" sz="3200" spc="-5" dirty="0">
                <a:latin typeface="Times New Roman"/>
                <a:cs typeface="Times New Roman"/>
              </a:rPr>
              <a:t> - The  incident particle is deposited onto the surface.</a:t>
            </a:r>
          </a:p>
          <a:p>
            <a:endParaRPr lang="en-US" sz="3200" spc="185" dirty="0">
              <a:latin typeface="Times New Roman"/>
              <a:cs typeface="Times New Roman"/>
            </a:endParaRPr>
          </a:p>
          <a:p>
            <a:r>
              <a:rPr lang="en-US" sz="3200" b="1" spc="-5" dirty="0">
                <a:latin typeface="Times New Roman"/>
                <a:cs typeface="Times New Roman"/>
              </a:rPr>
              <a:t>Clusters </a:t>
            </a:r>
            <a:r>
              <a:rPr lang="en-US" sz="3200" spc="-5" dirty="0">
                <a:latin typeface="Times New Roman"/>
                <a:cs typeface="Times New Roman"/>
              </a:rPr>
              <a:t>- Particles</a:t>
            </a:r>
            <a:r>
              <a:rPr lang="en-US" sz="3200" spc="190" dirty="0">
                <a:latin typeface="Times New Roman"/>
                <a:cs typeface="Times New Roman"/>
              </a:rPr>
              <a:t> </a:t>
            </a:r>
            <a:r>
              <a:rPr lang="en-US" sz="3200" spc="-5" dirty="0">
                <a:latin typeface="Times New Roman"/>
                <a:cs typeface="Times New Roman"/>
              </a:rPr>
              <a:t>that</a:t>
            </a:r>
            <a:r>
              <a:rPr lang="en-US" sz="3200" spc="185" dirty="0">
                <a:latin typeface="Times New Roman"/>
                <a:cs typeface="Times New Roman"/>
              </a:rPr>
              <a:t> </a:t>
            </a:r>
            <a:r>
              <a:rPr lang="en-US" sz="3200" spc="-5" dirty="0">
                <a:latin typeface="Times New Roman"/>
                <a:cs typeface="Times New Roman"/>
              </a:rPr>
              <a:t>do</a:t>
            </a:r>
            <a:r>
              <a:rPr lang="en-US" sz="3200" spc="185" dirty="0">
                <a:latin typeface="Times New Roman"/>
                <a:cs typeface="Times New Roman"/>
              </a:rPr>
              <a:t> </a:t>
            </a:r>
            <a:r>
              <a:rPr lang="en-US" sz="3200" spc="-5" dirty="0">
                <a:latin typeface="Times New Roman"/>
                <a:cs typeface="Times New Roman"/>
              </a:rPr>
              <a:t>not</a:t>
            </a:r>
            <a:r>
              <a:rPr lang="en-US" sz="3200" spc="190" dirty="0">
                <a:latin typeface="Times New Roman"/>
                <a:cs typeface="Times New Roman"/>
              </a:rPr>
              <a:t> </a:t>
            </a:r>
            <a:r>
              <a:rPr lang="en-US" sz="3200" spc="-5" dirty="0">
                <a:latin typeface="Times New Roman"/>
                <a:cs typeface="Times New Roman"/>
              </a:rPr>
              <a:t>stick</a:t>
            </a:r>
            <a:r>
              <a:rPr lang="en-US" sz="3200" spc="185" dirty="0">
                <a:latin typeface="Times New Roman"/>
                <a:cs typeface="Times New Roman"/>
              </a:rPr>
              <a:t> </a:t>
            </a:r>
            <a:r>
              <a:rPr lang="en-US" sz="3200" spc="-5" dirty="0">
                <a:latin typeface="Times New Roman"/>
                <a:cs typeface="Times New Roman"/>
              </a:rPr>
              <a:t>are</a:t>
            </a:r>
            <a:r>
              <a:rPr lang="en-US" sz="3200" spc="180" dirty="0">
                <a:latin typeface="Times New Roman"/>
                <a:cs typeface="Times New Roman"/>
              </a:rPr>
              <a:t> </a:t>
            </a:r>
            <a:r>
              <a:rPr lang="en-US" sz="3200" spc="-5" dirty="0">
                <a:latin typeface="Times New Roman"/>
                <a:cs typeface="Times New Roman"/>
              </a:rPr>
              <a:t>re-emitted</a:t>
            </a:r>
            <a:r>
              <a:rPr lang="en-US" sz="3200" spc="190" dirty="0">
                <a:latin typeface="Times New Roman"/>
                <a:cs typeface="Times New Roman"/>
              </a:rPr>
              <a:t> </a:t>
            </a:r>
            <a:r>
              <a:rPr lang="en-US" sz="3200" spc="-5" dirty="0">
                <a:latin typeface="Times New Roman"/>
                <a:cs typeface="Times New Roman"/>
              </a:rPr>
              <a:t>and</a:t>
            </a:r>
            <a:r>
              <a:rPr lang="en-US" sz="3200" spc="185" dirty="0">
                <a:latin typeface="Times New Roman"/>
                <a:cs typeface="Times New Roman"/>
              </a:rPr>
              <a:t> </a:t>
            </a:r>
            <a:r>
              <a:rPr lang="en-US" sz="3200" spc="-10" dirty="0">
                <a:latin typeface="Times New Roman"/>
                <a:cs typeface="Times New Roman"/>
              </a:rPr>
              <a:t>can</a:t>
            </a:r>
            <a:r>
              <a:rPr lang="en-US" sz="3200" spc="190" dirty="0">
                <a:latin typeface="Times New Roman"/>
                <a:cs typeface="Times New Roman"/>
              </a:rPr>
              <a:t> </a:t>
            </a:r>
            <a:r>
              <a:rPr lang="en-US" sz="3200" spc="-5" dirty="0">
                <a:latin typeface="Times New Roman"/>
                <a:cs typeface="Times New Roman"/>
              </a:rPr>
              <a:t>travel</a:t>
            </a:r>
            <a:r>
              <a:rPr lang="en-US" sz="3200" spc="185" dirty="0">
                <a:latin typeface="Times New Roman"/>
                <a:cs typeface="Times New Roman"/>
              </a:rPr>
              <a:t> </a:t>
            </a:r>
            <a:r>
              <a:rPr lang="en-US" sz="3200" spc="-5" dirty="0">
                <a:latin typeface="Times New Roman"/>
                <a:cs typeface="Times New Roman"/>
              </a:rPr>
              <a:t>to</a:t>
            </a:r>
            <a:r>
              <a:rPr lang="en-US" sz="3200" spc="185" dirty="0">
                <a:latin typeface="Times New Roman"/>
                <a:cs typeface="Times New Roman"/>
              </a:rPr>
              <a:t> </a:t>
            </a:r>
            <a:r>
              <a:rPr lang="en-US" sz="3200" spc="-5" dirty="0">
                <a:latin typeface="Times New Roman"/>
                <a:cs typeface="Times New Roman"/>
              </a:rPr>
              <a:t>another surface point before settling down at a point on </a:t>
            </a:r>
            <a:r>
              <a:rPr lang="en-US" sz="3200" dirty="0">
                <a:latin typeface="Times New Roman"/>
                <a:cs typeface="Times New Roman"/>
              </a:rPr>
              <a:t>the </a:t>
            </a:r>
            <a:r>
              <a:rPr lang="en-US" sz="3200" spc="-5" dirty="0">
                <a:latin typeface="Times New Roman"/>
                <a:cs typeface="Times New Roman"/>
              </a:rPr>
              <a:t>lattice. These particles later take form  into various clusters representing the hills and </a:t>
            </a:r>
            <a:r>
              <a:rPr lang="en-US" sz="3200" spc="-10" dirty="0">
                <a:latin typeface="Times New Roman"/>
                <a:cs typeface="Times New Roman"/>
              </a:rPr>
              <a:t>valleys </a:t>
            </a:r>
            <a:r>
              <a:rPr lang="en-US" sz="3200" spc="-5" dirty="0">
                <a:latin typeface="Times New Roman"/>
                <a:cs typeface="Times New Roman"/>
              </a:rPr>
              <a:t>of the rough surface.</a:t>
            </a:r>
          </a:p>
          <a:p>
            <a:endParaRPr lang="en-US" sz="3200" spc="-5" dirty="0">
              <a:latin typeface="Times New Roman"/>
              <a:cs typeface="Times New Roman"/>
            </a:endParaRPr>
          </a:p>
          <a:p>
            <a:r>
              <a:rPr lang="en-US" sz="3200" b="1" spc="-5" dirty="0">
                <a:latin typeface="Times New Roman"/>
                <a:cs typeface="Times New Roman"/>
              </a:rPr>
              <a:t>Dynamic  morphology</a:t>
            </a:r>
            <a:r>
              <a:rPr lang="en-US" sz="3200" spc="-5" dirty="0">
                <a:latin typeface="Times New Roman"/>
                <a:cs typeface="Times New Roman"/>
              </a:rPr>
              <a:t> is dependent on sticking coefficient, </a:t>
            </a:r>
            <a:r>
              <a:rPr lang="en-US" sz="3200" spc="-10" dirty="0">
                <a:latin typeface="Times New Roman"/>
                <a:cs typeface="Times New Roman"/>
              </a:rPr>
              <a:t>angle </a:t>
            </a:r>
            <a:r>
              <a:rPr lang="en-US" sz="3200" spc="-5" dirty="0">
                <a:latin typeface="Times New Roman"/>
                <a:cs typeface="Times New Roman"/>
              </a:rPr>
              <a:t>of incidence of particle, re-emission, and shadowing effect.</a:t>
            </a:r>
          </a:p>
          <a:p>
            <a:endParaRPr lang="en-US" sz="3200" spc="-5" dirty="0">
              <a:latin typeface="Times New Roman"/>
              <a:cs typeface="Times New Roman"/>
            </a:endParaRPr>
          </a:p>
          <a:p>
            <a:r>
              <a:rPr lang="en-US" sz="3200" b="1" spc="-5" dirty="0">
                <a:latin typeface="Times New Roman"/>
                <a:cs typeface="Times New Roman"/>
              </a:rPr>
              <a:t>Thickness</a:t>
            </a:r>
            <a:r>
              <a:rPr lang="en-US" sz="3200" spc="-5" dirty="0">
                <a:latin typeface="Times New Roman"/>
                <a:cs typeface="Times New Roman"/>
              </a:rPr>
              <a:t> </a:t>
            </a:r>
            <a:r>
              <a:rPr lang="en-US" sz="3200" dirty="0">
                <a:latin typeface="Times New Roman"/>
                <a:cs typeface="Times New Roman"/>
              </a:rPr>
              <a:t>of </a:t>
            </a:r>
            <a:r>
              <a:rPr lang="en-US" sz="3200" spc="-5" dirty="0">
                <a:latin typeface="Times New Roman"/>
                <a:cs typeface="Times New Roman"/>
              </a:rPr>
              <a:t>substrate is  proportional to </a:t>
            </a:r>
            <a:r>
              <a:rPr lang="en-US" sz="3200" spc="-10" dirty="0">
                <a:latin typeface="Times New Roman"/>
                <a:cs typeface="Times New Roman"/>
              </a:rPr>
              <a:t>growth </a:t>
            </a:r>
            <a:r>
              <a:rPr lang="en-US" sz="3200" spc="-5" dirty="0">
                <a:latin typeface="Times New Roman"/>
                <a:cs typeface="Times New Roman"/>
              </a:rPr>
              <a:t>time.</a:t>
            </a:r>
          </a:p>
        </p:txBody>
      </p:sp>
      <p:grpSp>
        <p:nvGrpSpPr>
          <p:cNvPr id="10" name="Group 9">
            <a:extLst>
              <a:ext uri="{FF2B5EF4-FFF2-40B4-BE49-F238E27FC236}">
                <a16:creationId xmlns:a16="http://schemas.microsoft.com/office/drawing/2014/main" id="{5AD9EF14-F4FD-42F8-B84A-95B773989069}"/>
              </a:ext>
            </a:extLst>
          </p:cNvPr>
          <p:cNvGrpSpPr/>
          <p:nvPr/>
        </p:nvGrpSpPr>
        <p:grpSpPr>
          <a:xfrm>
            <a:off x="798113" y="698500"/>
            <a:ext cx="17241443" cy="990600"/>
            <a:chOff x="1647822" y="2526508"/>
            <a:chExt cx="14630400" cy="923330"/>
          </a:xfrm>
        </p:grpSpPr>
        <p:sp>
          <p:nvSpPr>
            <p:cNvPr id="6" name="TextBox 5">
              <a:extLst>
                <a:ext uri="{FF2B5EF4-FFF2-40B4-BE49-F238E27FC236}">
                  <a16:creationId xmlns:a16="http://schemas.microsoft.com/office/drawing/2014/main" id="{E15502D1-538B-43BE-B477-5EA643048332}"/>
                </a:ext>
              </a:extLst>
            </p:cNvPr>
            <p:cNvSpPr txBox="1"/>
            <p:nvPr/>
          </p:nvSpPr>
          <p:spPr>
            <a:xfrm>
              <a:off x="1647822" y="2526508"/>
              <a:ext cx="14630400" cy="923330"/>
            </a:xfrm>
            <a:prstGeom prst="rect">
              <a:avLst/>
            </a:prstGeom>
            <a:noFill/>
          </p:spPr>
          <p:txBody>
            <a:bodyPr wrap="square" rtlCol="0">
              <a:spAutoFit/>
            </a:bodyPr>
            <a:lstStyle/>
            <a:p>
              <a:r>
                <a:rPr lang="en-IN" sz="5400" b="1" dirty="0">
                  <a:solidFill>
                    <a:srgbClr val="C00000"/>
                  </a:solidFill>
                  <a:latin typeface="Times New Roman" panose="02020603050405020304" pitchFamily="18" charset="0"/>
                  <a:cs typeface="Times New Roman" panose="02020603050405020304" pitchFamily="18" charset="0"/>
                </a:rPr>
                <a:t>Graph Theory     Network Statistics      Thin Film Growth        </a:t>
              </a:r>
            </a:p>
          </p:txBody>
        </p:sp>
        <p:cxnSp>
          <p:nvCxnSpPr>
            <p:cNvPr id="8" name="Straight Arrow Connector 7">
              <a:extLst>
                <a:ext uri="{FF2B5EF4-FFF2-40B4-BE49-F238E27FC236}">
                  <a16:creationId xmlns:a16="http://schemas.microsoft.com/office/drawing/2014/main" id="{9F619950-8C52-48E6-80E2-E262044074CC}"/>
                </a:ext>
              </a:extLst>
            </p:cNvPr>
            <p:cNvCxnSpPr>
              <a:cxnSpLocks/>
            </p:cNvCxnSpPr>
            <p:nvPr/>
          </p:nvCxnSpPr>
          <p:spPr>
            <a:xfrm>
              <a:off x="5463791" y="3014161"/>
              <a:ext cx="472861" cy="0"/>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4E320E62-7606-4F70-8F06-4869AFA816A1}"/>
                </a:ext>
              </a:extLst>
            </p:cNvPr>
            <p:cNvCxnSpPr>
              <a:cxnSpLocks/>
            </p:cNvCxnSpPr>
            <p:nvPr/>
          </p:nvCxnSpPr>
          <p:spPr>
            <a:xfrm>
              <a:off x="10765933" y="3033000"/>
              <a:ext cx="457802" cy="0"/>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347138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C69E1F-9811-4D7A-BB4D-53028E42C0EA}"/>
              </a:ext>
            </a:extLst>
          </p:cNvPr>
          <p:cNvSpPr txBox="1"/>
          <p:nvPr/>
        </p:nvSpPr>
        <p:spPr>
          <a:xfrm>
            <a:off x="1237456" y="2017839"/>
            <a:ext cx="16535400" cy="6494085"/>
          </a:xfrm>
          <a:prstGeom prst="rect">
            <a:avLst/>
          </a:prstGeom>
          <a:noFill/>
        </p:spPr>
        <p:txBody>
          <a:bodyPr wrap="square">
            <a:spAutoFit/>
          </a:bodyPr>
          <a:lstStyle/>
          <a:p>
            <a:pPr marL="457200" indent="-457200">
              <a:buFont typeface="Arial" panose="020B0604020202020204" pitchFamily="34" charset="0"/>
              <a:buChar char="•"/>
            </a:pPr>
            <a:r>
              <a:rPr lang="en-US" sz="3200" spc="-5" dirty="0">
                <a:latin typeface="Times New Roman"/>
                <a:cs typeface="Times New Roman"/>
              </a:rPr>
              <a:t>Enhance the </a:t>
            </a:r>
            <a:r>
              <a:rPr lang="en-US" sz="3200" dirty="0">
                <a:latin typeface="Times New Roman"/>
                <a:cs typeface="Times New Roman"/>
              </a:rPr>
              <a:t>topology </a:t>
            </a:r>
            <a:r>
              <a:rPr lang="en-US" sz="3200" spc="-5" dirty="0">
                <a:latin typeface="Times New Roman"/>
                <a:cs typeface="Times New Roman"/>
              </a:rPr>
              <a:t>of </a:t>
            </a:r>
            <a:r>
              <a:rPr lang="en-US" sz="3200" dirty="0">
                <a:latin typeface="Times New Roman"/>
                <a:cs typeface="Times New Roman"/>
              </a:rPr>
              <a:t>the </a:t>
            </a:r>
            <a:r>
              <a:rPr lang="en-US" sz="3200" spc="-5" dirty="0">
                <a:latin typeface="Times New Roman"/>
                <a:cs typeface="Times New Roman"/>
              </a:rPr>
              <a:t>network of thin film  growth </a:t>
            </a:r>
            <a:r>
              <a:rPr lang="en-US" sz="3200" dirty="0">
                <a:latin typeface="Times New Roman"/>
                <a:cs typeface="Times New Roman"/>
              </a:rPr>
              <a:t>by </a:t>
            </a:r>
            <a:r>
              <a:rPr lang="en-US" sz="3200" spc="-5" dirty="0">
                <a:latin typeface="Times New Roman"/>
                <a:cs typeface="Times New Roman"/>
              </a:rPr>
              <a:t>treating </a:t>
            </a:r>
            <a:r>
              <a:rPr lang="en-US" sz="3200" i="1" spc="-5" dirty="0">
                <a:latin typeface="Times New Roman"/>
                <a:cs typeface="Times New Roman"/>
              </a:rPr>
              <a:t>clusters </a:t>
            </a:r>
            <a:r>
              <a:rPr lang="en-US" sz="3200" spc="-5" dirty="0">
                <a:latin typeface="Times New Roman"/>
                <a:cs typeface="Times New Roman"/>
              </a:rPr>
              <a:t>forming on the film surface as different nodes </a:t>
            </a:r>
            <a:r>
              <a:rPr lang="en-US" sz="3200" dirty="0">
                <a:latin typeface="Times New Roman"/>
                <a:cs typeface="Times New Roman"/>
              </a:rPr>
              <a:t>and </a:t>
            </a:r>
            <a:r>
              <a:rPr lang="en-US" sz="3200" spc="-5" dirty="0">
                <a:latin typeface="Times New Roman"/>
                <a:cs typeface="Times New Roman"/>
              </a:rPr>
              <a:t>establish a  different “cluster-based” network model of the growth.</a:t>
            </a:r>
          </a:p>
          <a:p>
            <a:pPr marL="457200" indent="-457200">
              <a:buFont typeface="Arial" panose="020B0604020202020204" pitchFamily="34" charset="0"/>
              <a:buChar char="•"/>
            </a:pPr>
            <a:endParaRPr lang="en-US" sz="3200" spc="-5" dirty="0">
              <a:latin typeface="Times New Roman"/>
              <a:cs typeface="Times New Roman"/>
            </a:endParaRPr>
          </a:p>
          <a:p>
            <a:pPr marL="457200" indent="-457200">
              <a:buFont typeface="Arial" panose="020B0604020202020204" pitchFamily="34" charset="0"/>
              <a:buChar char="•"/>
            </a:pPr>
            <a:r>
              <a:rPr lang="en-US" sz="3200" spc="-5" dirty="0">
                <a:latin typeface="Times New Roman"/>
                <a:cs typeface="Times New Roman"/>
              </a:rPr>
              <a:t>A network can be compared to its initial stage and  after removing some prominent nodes or hubs removed from the network. </a:t>
            </a:r>
          </a:p>
          <a:p>
            <a:pPr marL="457200" indent="-457200">
              <a:buFont typeface="Arial" panose="020B0604020202020204" pitchFamily="34" charset="0"/>
              <a:buChar char="•"/>
            </a:pPr>
            <a:endParaRPr lang="en-US" sz="3200" spc="-5" dirty="0">
              <a:latin typeface="Times New Roman"/>
              <a:cs typeface="Times New Roman"/>
            </a:endParaRPr>
          </a:p>
          <a:p>
            <a:pPr marL="457200" indent="-457200">
              <a:buFont typeface="Arial" panose="020B0604020202020204" pitchFamily="34" charset="0"/>
              <a:buChar char="•"/>
            </a:pPr>
            <a:r>
              <a:rPr lang="en-US" sz="3200" spc="-5" dirty="0">
                <a:latin typeface="Times New Roman"/>
                <a:cs typeface="Times New Roman"/>
              </a:rPr>
              <a:t>Better  understanding  the behavior of ad-atoms movement </a:t>
            </a:r>
            <a:r>
              <a:rPr lang="en-US" sz="3200" dirty="0">
                <a:latin typeface="Times New Roman"/>
                <a:cs typeface="Times New Roman"/>
              </a:rPr>
              <a:t>on </a:t>
            </a:r>
            <a:r>
              <a:rPr lang="en-US" sz="3200" spc="-5" dirty="0">
                <a:latin typeface="Times New Roman"/>
                <a:cs typeface="Times New Roman"/>
              </a:rPr>
              <a:t>the surface of a thin </a:t>
            </a:r>
            <a:r>
              <a:rPr lang="en-US" sz="3200" dirty="0">
                <a:latin typeface="Times New Roman"/>
                <a:cs typeface="Times New Roman"/>
              </a:rPr>
              <a:t>film </a:t>
            </a:r>
            <a:r>
              <a:rPr lang="en-US" sz="3200" spc="-5" dirty="0">
                <a:latin typeface="Times New Roman"/>
                <a:cs typeface="Times New Roman"/>
              </a:rPr>
              <a:t>substrate. </a:t>
            </a:r>
          </a:p>
          <a:p>
            <a:pPr marL="457200" indent="-457200">
              <a:buFont typeface="Arial" panose="020B0604020202020204" pitchFamily="34" charset="0"/>
              <a:buChar char="•"/>
            </a:pPr>
            <a:endParaRPr lang="en-US" sz="3200" spc="-5" dirty="0">
              <a:latin typeface="Times New Roman"/>
              <a:cs typeface="Times New Roman"/>
            </a:endParaRPr>
          </a:p>
          <a:p>
            <a:pPr marL="457200" indent="-457200">
              <a:buFont typeface="Arial" panose="020B0604020202020204" pitchFamily="34" charset="0"/>
              <a:buChar char="•"/>
            </a:pPr>
            <a:r>
              <a:rPr lang="en-US" sz="3200" spc="-5" dirty="0">
                <a:latin typeface="Times New Roman"/>
                <a:cs typeface="Times New Roman"/>
              </a:rPr>
              <a:t>Better understand the </a:t>
            </a:r>
            <a:r>
              <a:rPr lang="en-US" sz="3200" dirty="0">
                <a:latin typeface="Times New Roman"/>
                <a:cs typeface="Times New Roman"/>
              </a:rPr>
              <a:t>shadowing </a:t>
            </a:r>
            <a:r>
              <a:rPr lang="en-US" sz="3200" spc="-5" dirty="0">
                <a:latin typeface="Times New Roman"/>
                <a:cs typeface="Times New Roman"/>
              </a:rPr>
              <a:t>and </a:t>
            </a:r>
            <a:r>
              <a:rPr lang="en-US" sz="3200" dirty="0">
                <a:latin typeface="Times New Roman"/>
                <a:cs typeface="Times New Roman"/>
              </a:rPr>
              <a:t>smoothing </a:t>
            </a:r>
            <a:r>
              <a:rPr lang="en-US" sz="3200" spc="-5" dirty="0">
                <a:latin typeface="Times New Roman"/>
                <a:cs typeface="Times New Roman"/>
              </a:rPr>
              <a:t>effects of the thin  film. Understanding could be used to better engineer the thin film</a:t>
            </a:r>
            <a:r>
              <a:rPr lang="en-US" sz="3200" spc="85" dirty="0">
                <a:latin typeface="Times New Roman"/>
                <a:cs typeface="Times New Roman"/>
              </a:rPr>
              <a:t> </a:t>
            </a:r>
            <a:r>
              <a:rPr lang="en-US" sz="3200" spc="-5" dirty="0">
                <a:latin typeface="Times New Roman"/>
                <a:cs typeface="Times New Roman"/>
              </a:rPr>
              <a:t>growth</a:t>
            </a:r>
          </a:p>
          <a:p>
            <a:pPr marL="457200" indent="-457200">
              <a:buFont typeface="Arial" panose="020B0604020202020204" pitchFamily="34" charset="0"/>
              <a:buChar char="•"/>
            </a:pPr>
            <a:endParaRPr lang="en-US" sz="3200" spc="-5" dirty="0">
              <a:latin typeface="Times New Roman"/>
              <a:cs typeface="Times New Roman"/>
            </a:endParaRPr>
          </a:p>
          <a:p>
            <a:pPr marL="457200" indent="-457200">
              <a:buFont typeface="Arial" panose="020B0604020202020204" pitchFamily="34" charset="0"/>
              <a:buChar char="•"/>
            </a:pPr>
            <a:r>
              <a:rPr lang="en-US" sz="3200" spc="-5" dirty="0">
                <a:latin typeface="Times New Roman"/>
                <a:cs typeface="Times New Roman"/>
              </a:rPr>
              <a:t>Observations show the cluster-based model is better suited to </a:t>
            </a:r>
            <a:r>
              <a:rPr lang="en-US" sz="3200" dirty="0">
                <a:latin typeface="Times New Roman"/>
                <a:cs typeface="Times New Roman"/>
              </a:rPr>
              <a:t>study  </a:t>
            </a:r>
            <a:r>
              <a:rPr lang="en-US" sz="3200" spc="-5" dirty="0">
                <a:latin typeface="Times New Roman"/>
                <a:cs typeface="Times New Roman"/>
              </a:rPr>
              <a:t>global behaviors of thin </a:t>
            </a:r>
            <a:r>
              <a:rPr lang="en-US" sz="3200" dirty="0">
                <a:latin typeface="Times New Roman"/>
                <a:cs typeface="Times New Roman"/>
              </a:rPr>
              <a:t>film </a:t>
            </a:r>
            <a:r>
              <a:rPr lang="en-US" sz="3200" spc="-10" dirty="0">
                <a:latin typeface="Times New Roman"/>
                <a:cs typeface="Times New Roman"/>
              </a:rPr>
              <a:t>growth </a:t>
            </a:r>
            <a:r>
              <a:rPr lang="en-US" sz="3200" spc="-5" dirty="0">
                <a:latin typeface="Times New Roman"/>
                <a:cs typeface="Times New Roman"/>
              </a:rPr>
              <a:t>and </a:t>
            </a:r>
            <a:r>
              <a:rPr lang="en-US" sz="3200" dirty="0">
                <a:latin typeface="Times New Roman"/>
                <a:cs typeface="Times New Roman"/>
              </a:rPr>
              <a:t>particularly </a:t>
            </a:r>
            <a:r>
              <a:rPr lang="en-US" sz="3200" spc="-5" dirty="0">
                <a:latin typeface="Times New Roman"/>
                <a:cs typeface="Times New Roman"/>
              </a:rPr>
              <a:t>the shadowing</a:t>
            </a:r>
            <a:r>
              <a:rPr lang="en-US" sz="3200" spc="70" dirty="0">
                <a:latin typeface="Times New Roman"/>
                <a:cs typeface="Times New Roman"/>
              </a:rPr>
              <a:t> </a:t>
            </a:r>
            <a:r>
              <a:rPr lang="en-US" sz="3200" spc="-5" dirty="0">
                <a:latin typeface="Times New Roman"/>
                <a:cs typeface="Times New Roman"/>
              </a:rPr>
              <a:t>phenomenon</a:t>
            </a:r>
            <a:endParaRPr lang="en-IN" sz="3200" dirty="0"/>
          </a:p>
        </p:txBody>
      </p:sp>
      <p:sp>
        <p:nvSpPr>
          <p:cNvPr id="15" name="TextBox 14">
            <a:extLst>
              <a:ext uri="{FF2B5EF4-FFF2-40B4-BE49-F238E27FC236}">
                <a16:creationId xmlns:a16="http://schemas.microsoft.com/office/drawing/2014/main" id="{E97F1A18-373E-4E1A-B8D4-9E5B3231AED3}"/>
              </a:ext>
            </a:extLst>
          </p:cNvPr>
          <p:cNvSpPr txBox="1"/>
          <p:nvPr/>
        </p:nvSpPr>
        <p:spPr>
          <a:xfrm>
            <a:off x="7066756" y="469900"/>
            <a:ext cx="6858000" cy="1015663"/>
          </a:xfrm>
          <a:prstGeom prst="rect">
            <a:avLst/>
          </a:prstGeom>
          <a:noFill/>
        </p:spPr>
        <p:txBody>
          <a:bodyPr wrap="square">
            <a:spAutoFit/>
          </a:bodyPr>
          <a:lstStyle/>
          <a:p>
            <a:r>
              <a:rPr lang="en-IN" sz="6000" b="1" dirty="0">
                <a:solidFill>
                  <a:srgbClr val="C00000"/>
                </a:solidFill>
                <a:latin typeface="Times New Roman" panose="02020603050405020304" pitchFamily="18" charset="0"/>
                <a:cs typeface="Times New Roman" panose="02020603050405020304" pitchFamily="18" charset="0"/>
              </a:rPr>
              <a:t>Network</a:t>
            </a:r>
            <a:r>
              <a:rPr lang="en-IN" sz="6000" b="1" spc="5" dirty="0">
                <a:solidFill>
                  <a:srgbClr val="000009"/>
                </a:solidFill>
                <a:latin typeface="Times New Roman"/>
                <a:cs typeface="Times New Roman"/>
              </a:rPr>
              <a:t> </a:t>
            </a:r>
            <a:r>
              <a:rPr lang="en-IN" sz="6000" b="1" dirty="0">
                <a:solidFill>
                  <a:srgbClr val="C00000"/>
                </a:solidFill>
                <a:latin typeface="Times New Roman" panose="02020603050405020304" pitchFamily="18" charset="0"/>
                <a:cs typeface="Times New Roman" panose="02020603050405020304" pitchFamily="18" charset="0"/>
              </a:rPr>
              <a:t>Models</a:t>
            </a:r>
          </a:p>
        </p:txBody>
      </p:sp>
      <p:sp>
        <p:nvSpPr>
          <p:cNvPr id="5" name="TextBox 4">
            <a:extLst>
              <a:ext uri="{FF2B5EF4-FFF2-40B4-BE49-F238E27FC236}">
                <a16:creationId xmlns:a16="http://schemas.microsoft.com/office/drawing/2014/main" id="{E0DE18DD-3B10-4048-9891-2A621665243C}"/>
              </a:ext>
            </a:extLst>
          </p:cNvPr>
          <p:cNvSpPr txBox="1"/>
          <p:nvPr/>
        </p:nvSpPr>
        <p:spPr>
          <a:xfrm>
            <a:off x="208756" y="9385300"/>
            <a:ext cx="14325600" cy="936154"/>
          </a:xfrm>
          <a:prstGeom prst="rect">
            <a:avLst/>
          </a:prstGeom>
          <a:noFill/>
        </p:spPr>
        <p:txBody>
          <a:bodyPr wrap="square">
            <a:spAutoFit/>
          </a:bodyPr>
          <a:lstStyle/>
          <a:p>
            <a:pPr>
              <a:lnSpc>
                <a:spcPct val="100000"/>
              </a:lnSpc>
              <a:spcBef>
                <a:spcPts val="100"/>
              </a:spcBef>
            </a:pPr>
            <a:r>
              <a:rPr lang="en-US" sz="1800" b="1" spc="-5" dirty="0">
                <a:solidFill>
                  <a:srgbClr val="002060"/>
                </a:solidFill>
                <a:latin typeface="Tahoma"/>
                <a:cs typeface="Tahoma"/>
              </a:rPr>
              <a:t>Network Behavior </a:t>
            </a:r>
            <a:r>
              <a:rPr lang="en-US" sz="1800" b="1" dirty="0">
                <a:solidFill>
                  <a:srgbClr val="002060"/>
                </a:solidFill>
                <a:latin typeface="Tahoma"/>
                <a:cs typeface="Tahoma"/>
              </a:rPr>
              <a:t>in </a:t>
            </a:r>
            <a:r>
              <a:rPr lang="en-US" sz="1800" b="1" spc="-5" dirty="0">
                <a:solidFill>
                  <a:srgbClr val="002060"/>
                </a:solidFill>
                <a:latin typeface="Tahoma"/>
                <a:cs typeface="Tahoma"/>
              </a:rPr>
              <a:t>Thin </a:t>
            </a:r>
            <a:r>
              <a:rPr lang="en-US" sz="1800" b="1" dirty="0">
                <a:solidFill>
                  <a:srgbClr val="002060"/>
                </a:solidFill>
                <a:latin typeface="Tahoma"/>
                <a:cs typeface="Tahoma"/>
              </a:rPr>
              <a:t>Film </a:t>
            </a:r>
            <a:r>
              <a:rPr lang="en-US" sz="1800" b="1" spc="-5" dirty="0">
                <a:solidFill>
                  <a:srgbClr val="002060"/>
                </a:solidFill>
                <a:latin typeface="Tahoma"/>
                <a:cs typeface="Tahoma"/>
              </a:rPr>
              <a:t>Growth Dynamics </a:t>
            </a:r>
          </a:p>
          <a:p>
            <a:pPr>
              <a:lnSpc>
                <a:spcPct val="100000"/>
              </a:lnSpc>
              <a:spcBef>
                <a:spcPts val="100"/>
              </a:spcBef>
            </a:pPr>
            <a:r>
              <a:rPr lang="en-US" sz="1800" spc="-5" dirty="0">
                <a:solidFill>
                  <a:srgbClr val="002060"/>
                </a:solidFill>
                <a:latin typeface="Times New Roman"/>
                <a:cs typeface="Times New Roman"/>
              </a:rPr>
              <a:t>A dissertation submitted in partial fulfillment of the requirements for the degree</a:t>
            </a:r>
            <a:r>
              <a:rPr lang="en-US" sz="1800" spc="135" dirty="0">
                <a:solidFill>
                  <a:srgbClr val="002060"/>
                </a:solidFill>
                <a:latin typeface="Times New Roman"/>
                <a:cs typeface="Times New Roman"/>
              </a:rPr>
              <a:t> </a:t>
            </a:r>
            <a:r>
              <a:rPr lang="en-US" sz="1800" spc="-5" dirty="0">
                <a:solidFill>
                  <a:srgbClr val="002060"/>
                </a:solidFill>
                <a:latin typeface="Times New Roman"/>
                <a:cs typeface="Times New Roman"/>
              </a:rPr>
              <a:t>of</a:t>
            </a:r>
            <a:r>
              <a:rPr lang="en-US" dirty="0">
                <a:solidFill>
                  <a:srgbClr val="002060"/>
                </a:solidFill>
                <a:latin typeface="Times New Roman"/>
                <a:cs typeface="Times New Roman"/>
              </a:rPr>
              <a:t> </a:t>
            </a:r>
            <a:r>
              <a:rPr lang="en-US" sz="1800" spc="-5" dirty="0">
                <a:solidFill>
                  <a:srgbClr val="002060"/>
                </a:solidFill>
                <a:latin typeface="Times New Roman"/>
                <a:cs typeface="Times New Roman"/>
              </a:rPr>
              <a:t>Doctor of </a:t>
            </a:r>
            <a:r>
              <a:rPr lang="en-US" sz="1800" dirty="0">
                <a:solidFill>
                  <a:srgbClr val="002060"/>
                </a:solidFill>
                <a:latin typeface="Times New Roman"/>
                <a:cs typeface="Times New Roman"/>
              </a:rPr>
              <a:t>Philosophy </a:t>
            </a:r>
            <a:r>
              <a:rPr lang="en-US" sz="1800" spc="-5" dirty="0">
                <a:solidFill>
                  <a:srgbClr val="002060"/>
                </a:solidFill>
                <a:latin typeface="Times New Roman"/>
                <a:cs typeface="Times New Roman"/>
              </a:rPr>
              <a:t>in Computer Science and Engineering </a:t>
            </a:r>
            <a:r>
              <a:rPr lang="en-IN" sz="1800" spc="5" dirty="0">
                <a:solidFill>
                  <a:srgbClr val="002060"/>
                </a:solidFill>
                <a:latin typeface="Times New Roman"/>
                <a:cs typeface="Times New Roman"/>
              </a:rPr>
              <a:t>By</a:t>
            </a:r>
            <a:endParaRPr lang="en-IN" sz="1800" dirty="0">
              <a:solidFill>
                <a:srgbClr val="002060"/>
              </a:solidFill>
              <a:latin typeface="Times New Roman"/>
              <a:cs typeface="Times New Roman"/>
            </a:endParaRPr>
          </a:p>
          <a:p>
            <a:r>
              <a:rPr lang="en-IN" sz="1800" spc="-5" dirty="0">
                <a:solidFill>
                  <a:srgbClr val="002060"/>
                </a:solidFill>
                <a:latin typeface="Times New Roman"/>
                <a:cs typeface="Times New Roman"/>
              </a:rPr>
              <a:t>Satish K. </a:t>
            </a:r>
            <a:r>
              <a:rPr lang="en-IN" sz="1800" spc="-5" dirty="0" err="1">
                <a:solidFill>
                  <a:srgbClr val="002060"/>
                </a:solidFill>
                <a:latin typeface="Times New Roman"/>
                <a:cs typeface="Times New Roman"/>
              </a:rPr>
              <a:t>Badepalli</a:t>
            </a:r>
            <a:r>
              <a:rPr lang="en-IN" sz="1800" spc="-5" dirty="0">
                <a:solidFill>
                  <a:srgbClr val="002060"/>
                </a:solidFill>
                <a:latin typeface="Times New Roman"/>
                <a:cs typeface="Times New Roman"/>
              </a:rPr>
              <a:t>, 2017, University </a:t>
            </a:r>
            <a:r>
              <a:rPr lang="en-IN" sz="1800" dirty="0">
                <a:solidFill>
                  <a:srgbClr val="002060"/>
                </a:solidFill>
                <a:latin typeface="Times New Roman"/>
                <a:cs typeface="Times New Roman"/>
              </a:rPr>
              <a:t>of </a:t>
            </a:r>
            <a:r>
              <a:rPr lang="en-IN" sz="1800" spc="-5" dirty="0">
                <a:solidFill>
                  <a:srgbClr val="002060"/>
                </a:solidFill>
                <a:latin typeface="Times New Roman"/>
                <a:cs typeface="Times New Roman"/>
              </a:rPr>
              <a:t>Nevada,</a:t>
            </a:r>
            <a:r>
              <a:rPr lang="en-IN" sz="1800" spc="-50" dirty="0">
                <a:solidFill>
                  <a:srgbClr val="002060"/>
                </a:solidFill>
                <a:latin typeface="Times New Roman"/>
                <a:cs typeface="Times New Roman"/>
              </a:rPr>
              <a:t> </a:t>
            </a:r>
            <a:r>
              <a:rPr lang="en-IN" sz="1800" dirty="0">
                <a:solidFill>
                  <a:srgbClr val="002060"/>
                </a:solidFill>
                <a:latin typeface="Times New Roman"/>
                <a:cs typeface="Times New Roman"/>
              </a:rPr>
              <a:t>Reno</a:t>
            </a:r>
          </a:p>
        </p:txBody>
      </p:sp>
    </p:spTree>
    <p:extLst>
      <p:ext uri="{BB962C8B-B14F-4D97-AF65-F5344CB8AC3E}">
        <p14:creationId xmlns:p14="http://schemas.microsoft.com/office/powerpoint/2010/main" val="3061557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1FAB09-E570-4201-A9F4-1EB2B5DE3176}"/>
              </a:ext>
            </a:extLst>
          </p:cNvPr>
          <p:cNvSpPr>
            <a:spLocks noGrp="1"/>
          </p:cNvSpPr>
          <p:nvPr>
            <p:ph type="body" idx="1"/>
          </p:nvPr>
        </p:nvSpPr>
        <p:spPr>
          <a:xfrm>
            <a:off x="770136" y="1628001"/>
            <a:ext cx="17470040" cy="8610600"/>
          </a:xfrm>
        </p:spPr>
        <p:txBody>
          <a:bodyPr/>
          <a:lstStyle/>
          <a:p>
            <a:pPr marL="457200" indent="-457200" algn="just">
              <a:buFont typeface="Arial" panose="020B0604020202020204" pitchFamily="34" charset="0"/>
              <a:buChar char="•"/>
            </a:pPr>
            <a:r>
              <a:rPr lang="en-US" sz="3200" spc="-5" dirty="0">
                <a:latin typeface="Times New Roman"/>
                <a:cs typeface="Times New Roman"/>
              </a:rPr>
              <a:t>Conventional statistical methods cannot </a:t>
            </a:r>
            <a:r>
              <a:rPr lang="en-US" sz="3200" dirty="0">
                <a:latin typeface="Times New Roman"/>
                <a:cs typeface="Times New Roman"/>
              </a:rPr>
              <a:t>be </a:t>
            </a:r>
            <a:r>
              <a:rPr lang="en-US" sz="3200" spc="-5" dirty="0">
                <a:latin typeface="Times New Roman"/>
                <a:cs typeface="Times New Roman"/>
              </a:rPr>
              <a:t>used to describe the complex phenomenon of  surface</a:t>
            </a:r>
            <a:r>
              <a:rPr lang="en-US" sz="3200" spc="-35" dirty="0">
                <a:latin typeface="Times New Roman"/>
                <a:cs typeface="Times New Roman"/>
              </a:rPr>
              <a:t> </a:t>
            </a:r>
            <a:r>
              <a:rPr lang="en-US" sz="3200" spc="-5" dirty="0">
                <a:latin typeface="Times New Roman"/>
                <a:cs typeface="Times New Roman"/>
              </a:rPr>
              <a:t>morphology</a:t>
            </a:r>
            <a:r>
              <a:rPr lang="en-US" sz="3200" spc="-50" dirty="0">
                <a:latin typeface="Times New Roman"/>
                <a:cs typeface="Times New Roman"/>
              </a:rPr>
              <a:t> </a:t>
            </a:r>
            <a:r>
              <a:rPr lang="en-US" sz="3200" spc="-5" dirty="0">
                <a:latin typeface="Times New Roman"/>
                <a:cs typeface="Times New Roman"/>
              </a:rPr>
              <a:t>formation</a:t>
            </a:r>
            <a:r>
              <a:rPr lang="en-US" sz="3200" spc="-25" dirty="0">
                <a:latin typeface="Times New Roman"/>
                <a:cs typeface="Times New Roman"/>
              </a:rPr>
              <a:t> </a:t>
            </a:r>
            <a:r>
              <a:rPr lang="en-US" sz="3200" spc="-5" dirty="0">
                <a:latin typeface="Times New Roman"/>
                <a:cs typeface="Times New Roman"/>
              </a:rPr>
              <a:t>in</a:t>
            </a:r>
            <a:r>
              <a:rPr lang="en-US" sz="3200" spc="-25" dirty="0">
                <a:latin typeface="Times New Roman"/>
                <a:cs typeface="Times New Roman"/>
              </a:rPr>
              <a:t> </a:t>
            </a:r>
            <a:r>
              <a:rPr lang="en-US" sz="3200" spc="-5" dirty="0">
                <a:latin typeface="Times New Roman"/>
                <a:cs typeface="Times New Roman"/>
              </a:rPr>
              <a:t>thin</a:t>
            </a:r>
            <a:r>
              <a:rPr lang="en-US" sz="3200" spc="-40" dirty="0">
                <a:latin typeface="Times New Roman"/>
                <a:cs typeface="Times New Roman"/>
              </a:rPr>
              <a:t> </a:t>
            </a:r>
            <a:r>
              <a:rPr lang="en-US" sz="3200" spc="-5" dirty="0">
                <a:latin typeface="Times New Roman"/>
                <a:cs typeface="Times New Roman"/>
              </a:rPr>
              <a:t>film</a:t>
            </a:r>
            <a:r>
              <a:rPr lang="en-US" sz="3200" spc="-25" dirty="0">
                <a:latin typeface="Times New Roman"/>
                <a:cs typeface="Times New Roman"/>
              </a:rPr>
              <a:t> </a:t>
            </a:r>
            <a:r>
              <a:rPr lang="en-US" sz="3200" spc="-10" dirty="0">
                <a:latin typeface="Times New Roman"/>
                <a:cs typeface="Times New Roman"/>
              </a:rPr>
              <a:t>growth</a:t>
            </a:r>
            <a:r>
              <a:rPr lang="en-US" sz="3200" spc="-25" dirty="0">
                <a:latin typeface="Times New Roman"/>
                <a:cs typeface="Times New Roman"/>
              </a:rPr>
              <a:t> </a:t>
            </a:r>
            <a:r>
              <a:rPr lang="en-US" sz="3200" spc="-5" dirty="0">
                <a:latin typeface="Times New Roman"/>
                <a:cs typeface="Times New Roman"/>
              </a:rPr>
              <a:t>due</a:t>
            </a:r>
            <a:r>
              <a:rPr lang="en-US" sz="3200" spc="-30" dirty="0">
                <a:latin typeface="Times New Roman"/>
                <a:cs typeface="Times New Roman"/>
              </a:rPr>
              <a:t> </a:t>
            </a:r>
            <a:r>
              <a:rPr lang="en-US" sz="3200" spc="-5" dirty="0">
                <a:latin typeface="Times New Roman"/>
                <a:cs typeface="Times New Roman"/>
              </a:rPr>
              <a:t>to</a:t>
            </a:r>
            <a:r>
              <a:rPr lang="en-US" sz="3200" spc="-25" dirty="0">
                <a:latin typeface="Times New Roman"/>
                <a:cs typeface="Times New Roman"/>
              </a:rPr>
              <a:t> </a:t>
            </a:r>
            <a:r>
              <a:rPr lang="en-US" sz="3200" spc="-5" dirty="0">
                <a:latin typeface="Times New Roman"/>
                <a:cs typeface="Times New Roman"/>
              </a:rPr>
              <a:t>its</a:t>
            </a:r>
            <a:r>
              <a:rPr lang="en-US" sz="3200" spc="-40" dirty="0">
                <a:latin typeface="Times New Roman"/>
                <a:cs typeface="Times New Roman"/>
              </a:rPr>
              <a:t> </a:t>
            </a:r>
            <a:r>
              <a:rPr lang="en-US" sz="3200" spc="-5" dirty="0">
                <a:latin typeface="Times New Roman"/>
                <a:cs typeface="Times New Roman"/>
              </a:rPr>
              <a:t>intractability.</a:t>
            </a:r>
            <a:r>
              <a:rPr lang="en-US" sz="3200" spc="-30" dirty="0">
                <a:latin typeface="Times New Roman"/>
                <a:cs typeface="Times New Roman"/>
              </a:rPr>
              <a:t> </a:t>
            </a:r>
          </a:p>
          <a:p>
            <a:pPr marL="457200" indent="-457200" algn="just">
              <a:buFont typeface="Arial" panose="020B0604020202020204" pitchFamily="34" charset="0"/>
              <a:buChar char="•"/>
            </a:pPr>
            <a:endParaRPr lang="en-US" sz="3200" spc="-30" dirty="0">
              <a:latin typeface="Times New Roman"/>
              <a:cs typeface="Times New Roman"/>
            </a:endParaRPr>
          </a:p>
          <a:p>
            <a:pPr marL="457200" indent="-457200" algn="just">
              <a:buFont typeface="Arial" panose="020B0604020202020204" pitchFamily="34" charset="0"/>
              <a:buChar char="•"/>
            </a:pPr>
            <a:r>
              <a:rPr lang="en-US" sz="3200" spc="-5" dirty="0">
                <a:latin typeface="Times New Roman"/>
                <a:cs typeface="Times New Roman"/>
              </a:rPr>
              <a:t>There</a:t>
            </a:r>
            <a:r>
              <a:rPr lang="en-US" sz="3200" spc="-30" dirty="0">
                <a:latin typeface="Times New Roman"/>
                <a:cs typeface="Times New Roman"/>
              </a:rPr>
              <a:t> </a:t>
            </a:r>
            <a:r>
              <a:rPr lang="en-US" sz="3200" dirty="0">
                <a:latin typeface="Times New Roman"/>
                <a:cs typeface="Times New Roman"/>
              </a:rPr>
              <a:t>have</a:t>
            </a:r>
            <a:r>
              <a:rPr lang="en-US" sz="3200" spc="-30" dirty="0">
                <a:latin typeface="Times New Roman"/>
                <a:cs typeface="Times New Roman"/>
              </a:rPr>
              <a:t> </a:t>
            </a:r>
            <a:r>
              <a:rPr lang="en-US" sz="3200" spc="-5" dirty="0">
                <a:latin typeface="Times New Roman"/>
                <a:cs typeface="Times New Roman"/>
              </a:rPr>
              <a:t>been  numerous modeling and experimental proposed based on dynamic  scaling analysis.</a:t>
            </a:r>
          </a:p>
          <a:p>
            <a:pPr marL="457200" indent="-457200" algn="just">
              <a:buFont typeface="Arial" panose="020B0604020202020204" pitchFamily="34" charset="0"/>
              <a:buChar char="•"/>
            </a:pPr>
            <a:endParaRPr lang="en-US" sz="3200" spc="-5" dirty="0">
              <a:latin typeface="Times New Roman"/>
              <a:cs typeface="Times New Roman"/>
            </a:endParaRPr>
          </a:p>
          <a:p>
            <a:pPr marL="457200" indent="-457200" algn="just">
              <a:buFont typeface="Arial" panose="020B0604020202020204" pitchFamily="34" charset="0"/>
              <a:buChar char="•"/>
            </a:pPr>
            <a:r>
              <a:rPr lang="en-US" sz="3200" spc="-5" dirty="0">
                <a:latin typeface="Times New Roman"/>
                <a:cs typeface="Times New Roman"/>
              </a:rPr>
              <a:t>Experimental results and predictions of </a:t>
            </a:r>
            <a:r>
              <a:rPr lang="en-US" sz="3200" spc="-10" dirty="0">
                <a:latin typeface="Times New Roman"/>
                <a:cs typeface="Times New Roman"/>
              </a:rPr>
              <a:t>growth </a:t>
            </a:r>
            <a:r>
              <a:rPr lang="en-US" sz="3200" spc="-5" dirty="0">
                <a:latin typeface="Times New Roman"/>
                <a:cs typeface="Times New Roman"/>
              </a:rPr>
              <a:t>models have varied  considerably</a:t>
            </a:r>
            <a:r>
              <a:rPr lang="en-US" sz="3200" dirty="0">
                <a:latin typeface="Times New Roman"/>
                <a:cs typeface="Times New Roman"/>
              </a:rPr>
              <a:t>. </a:t>
            </a:r>
            <a:r>
              <a:rPr lang="en-US" sz="3200" spc="-5" dirty="0">
                <a:latin typeface="Times New Roman"/>
                <a:cs typeface="Times New Roman"/>
              </a:rPr>
              <a:t>Experimentally reported values of </a:t>
            </a:r>
            <a:r>
              <a:rPr lang="en-US" sz="3200" spc="-10" dirty="0">
                <a:latin typeface="Times New Roman"/>
                <a:cs typeface="Times New Roman"/>
              </a:rPr>
              <a:t>growth </a:t>
            </a:r>
            <a:r>
              <a:rPr lang="en-US" sz="3200" spc="-5" dirty="0">
                <a:latin typeface="Times New Roman"/>
                <a:cs typeface="Times New Roman"/>
              </a:rPr>
              <a:t>exponent </a:t>
            </a:r>
            <a:r>
              <a:rPr lang="en-US" sz="3600" spc="-30" dirty="0">
                <a:latin typeface="Symbol"/>
                <a:cs typeface="Symbol"/>
              </a:rPr>
              <a:t></a:t>
            </a:r>
            <a:r>
              <a:rPr lang="en-US" sz="3600" spc="-30" dirty="0">
                <a:latin typeface="Times New Roman"/>
                <a:cs typeface="Times New Roman"/>
              </a:rPr>
              <a:t> </a:t>
            </a:r>
            <a:r>
              <a:rPr lang="en-US" sz="3200" spc="-5" dirty="0">
                <a:latin typeface="Times New Roman"/>
                <a:cs typeface="Times New Roman"/>
              </a:rPr>
              <a:t>are far from  agreement with the predictions of these </a:t>
            </a:r>
            <a:r>
              <a:rPr lang="en-US" sz="3200" spc="-10" dirty="0">
                <a:latin typeface="Times New Roman"/>
                <a:cs typeface="Times New Roman"/>
              </a:rPr>
              <a:t>growth </a:t>
            </a:r>
            <a:r>
              <a:rPr lang="en-US" sz="3200" spc="-5" dirty="0">
                <a:latin typeface="Times New Roman"/>
                <a:cs typeface="Times New Roman"/>
              </a:rPr>
              <a:t>models</a:t>
            </a:r>
          </a:p>
          <a:p>
            <a:pPr marL="457200" indent="-457200" algn="just">
              <a:buFont typeface="Arial" panose="020B0604020202020204" pitchFamily="34" charset="0"/>
              <a:buChar char="•"/>
            </a:pPr>
            <a:endParaRPr lang="en-US" sz="3200" dirty="0">
              <a:latin typeface="Times New Roman"/>
              <a:cs typeface="Times New Roman"/>
            </a:endParaRPr>
          </a:p>
          <a:p>
            <a:pPr marL="457200" indent="-457200" algn="just">
              <a:buFont typeface="Arial" panose="020B0604020202020204" pitchFamily="34" charset="0"/>
              <a:buChar char="•"/>
            </a:pPr>
            <a:r>
              <a:rPr lang="en-US" sz="3200" spc="-5" dirty="0">
                <a:latin typeface="Times New Roman"/>
                <a:cs typeface="Times New Roman"/>
              </a:rPr>
              <a:t>The Monte </a:t>
            </a:r>
            <a:r>
              <a:rPr lang="en-US" sz="3200" dirty="0">
                <a:latin typeface="Times New Roman"/>
                <a:cs typeface="Times New Roman"/>
              </a:rPr>
              <a:t>Carlo </a:t>
            </a:r>
            <a:r>
              <a:rPr lang="en-US" sz="3200" spc="-5" dirty="0">
                <a:latin typeface="Times New Roman"/>
                <a:cs typeface="Times New Roman"/>
              </a:rPr>
              <a:t>simulations  reproduced</a:t>
            </a:r>
            <a:r>
              <a:rPr lang="en-US" sz="3200" spc="-50" dirty="0">
                <a:latin typeface="Times New Roman"/>
                <a:cs typeface="Times New Roman"/>
              </a:rPr>
              <a:t> </a:t>
            </a:r>
            <a:r>
              <a:rPr lang="en-US" sz="3200" spc="-5" dirty="0">
                <a:latin typeface="Times New Roman"/>
                <a:cs typeface="Times New Roman"/>
              </a:rPr>
              <a:t>the</a:t>
            </a:r>
            <a:r>
              <a:rPr lang="en-US" sz="3200" spc="-50" dirty="0">
                <a:latin typeface="Times New Roman"/>
                <a:cs typeface="Times New Roman"/>
              </a:rPr>
              <a:t> </a:t>
            </a:r>
            <a:r>
              <a:rPr lang="en-US" sz="3200" spc="-5" dirty="0">
                <a:latin typeface="Times New Roman"/>
                <a:cs typeface="Times New Roman"/>
              </a:rPr>
              <a:t>morphologies</a:t>
            </a:r>
            <a:r>
              <a:rPr lang="en-US" sz="3200" spc="-50" dirty="0">
                <a:latin typeface="Times New Roman"/>
                <a:cs typeface="Times New Roman"/>
              </a:rPr>
              <a:t> </a:t>
            </a:r>
            <a:r>
              <a:rPr lang="en-US" sz="3200" spc="-5" dirty="0">
                <a:latin typeface="Times New Roman"/>
                <a:cs typeface="Times New Roman"/>
              </a:rPr>
              <a:t>and</a:t>
            </a:r>
            <a:r>
              <a:rPr lang="en-US" sz="3200" spc="-35" dirty="0">
                <a:latin typeface="Times New Roman"/>
                <a:cs typeface="Times New Roman"/>
              </a:rPr>
              <a:t> </a:t>
            </a:r>
            <a:r>
              <a:rPr lang="en-US" sz="3200" spc="-5" dirty="0">
                <a:latin typeface="Times New Roman"/>
                <a:cs typeface="Times New Roman"/>
              </a:rPr>
              <a:t>exponents</a:t>
            </a:r>
            <a:r>
              <a:rPr lang="en-US" sz="3200" spc="-50" dirty="0">
                <a:latin typeface="Times New Roman"/>
                <a:cs typeface="Times New Roman"/>
              </a:rPr>
              <a:t> </a:t>
            </a:r>
            <a:r>
              <a:rPr lang="en-US" sz="3200" spc="-5" dirty="0">
                <a:latin typeface="Times New Roman"/>
                <a:cs typeface="Times New Roman"/>
              </a:rPr>
              <a:t>predicted</a:t>
            </a:r>
            <a:r>
              <a:rPr lang="en-US" sz="3200" spc="-45" dirty="0">
                <a:latin typeface="Times New Roman"/>
                <a:cs typeface="Times New Roman"/>
              </a:rPr>
              <a:t> </a:t>
            </a:r>
            <a:r>
              <a:rPr lang="en-US" sz="3200" dirty="0">
                <a:latin typeface="Times New Roman"/>
                <a:cs typeface="Times New Roman"/>
              </a:rPr>
              <a:t>by</a:t>
            </a:r>
            <a:r>
              <a:rPr lang="en-US" sz="3200" spc="-85" dirty="0">
                <a:latin typeface="Times New Roman"/>
                <a:cs typeface="Times New Roman"/>
              </a:rPr>
              <a:t> </a:t>
            </a:r>
            <a:r>
              <a:rPr lang="en-US" sz="3200" dirty="0">
                <a:latin typeface="Times New Roman"/>
                <a:cs typeface="Times New Roman"/>
              </a:rPr>
              <a:t>the</a:t>
            </a:r>
            <a:r>
              <a:rPr lang="en-US" sz="3200" spc="-55" dirty="0">
                <a:latin typeface="Times New Roman"/>
                <a:cs typeface="Times New Roman"/>
              </a:rPr>
              <a:t> </a:t>
            </a:r>
            <a:r>
              <a:rPr lang="en-US" sz="3200" spc="-5" dirty="0">
                <a:latin typeface="Times New Roman"/>
                <a:cs typeface="Times New Roman"/>
              </a:rPr>
              <a:t>well-known  </a:t>
            </a:r>
            <a:r>
              <a:rPr lang="en-US" sz="3200" spc="-5" dirty="0" err="1">
                <a:latin typeface="Times New Roman"/>
                <a:cs typeface="Times New Roman"/>
              </a:rPr>
              <a:t>Kardar</a:t>
            </a:r>
            <a:r>
              <a:rPr lang="en-US" sz="3200" spc="-5" dirty="0">
                <a:latin typeface="Times New Roman"/>
                <a:cs typeface="Times New Roman"/>
              </a:rPr>
              <a:t>-</a:t>
            </a:r>
            <a:r>
              <a:rPr lang="en-US" sz="3200" spc="-5" dirty="0" err="1">
                <a:latin typeface="Times New Roman"/>
                <a:cs typeface="Times New Roman"/>
              </a:rPr>
              <a:t>Parisi</a:t>
            </a:r>
            <a:r>
              <a:rPr lang="en-US" sz="3200" spc="-5" dirty="0">
                <a:latin typeface="Times New Roman"/>
                <a:cs typeface="Times New Roman"/>
              </a:rPr>
              <a:t>-Zhang</a:t>
            </a:r>
            <a:r>
              <a:rPr lang="en-US" sz="3200" spc="-70" dirty="0">
                <a:latin typeface="Times New Roman"/>
                <a:cs typeface="Times New Roman"/>
              </a:rPr>
              <a:t> </a:t>
            </a:r>
            <a:r>
              <a:rPr lang="en-US" sz="3200" spc="-5" dirty="0">
                <a:latin typeface="Times New Roman"/>
                <a:cs typeface="Times New Roman"/>
              </a:rPr>
              <a:t>(KPZ)</a:t>
            </a:r>
            <a:r>
              <a:rPr lang="en-US" sz="3200" spc="-50" dirty="0">
                <a:latin typeface="Times New Roman"/>
                <a:cs typeface="Times New Roman"/>
              </a:rPr>
              <a:t> </a:t>
            </a:r>
            <a:r>
              <a:rPr lang="en-US" sz="3200" spc="-5" dirty="0">
                <a:latin typeface="Times New Roman"/>
                <a:cs typeface="Times New Roman"/>
              </a:rPr>
              <a:t>model</a:t>
            </a:r>
            <a:r>
              <a:rPr lang="en-US" sz="3200" spc="-55" dirty="0">
                <a:latin typeface="Times New Roman"/>
                <a:cs typeface="Times New Roman"/>
              </a:rPr>
              <a:t> </a:t>
            </a:r>
            <a:r>
              <a:rPr lang="en-US" sz="3200" spc="-5" dirty="0">
                <a:latin typeface="Times New Roman"/>
                <a:cs typeface="Times New Roman"/>
              </a:rPr>
              <a:t>in</a:t>
            </a:r>
            <a:r>
              <a:rPr lang="en-US" sz="3200" spc="-55" dirty="0">
                <a:latin typeface="Times New Roman"/>
                <a:cs typeface="Times New Roman"/>
              </a:rPr>
              <a:t> </a:t>
            </a:r>
            <a:r>
              <a:rPr lang="en-US" sz="3200" spc="-5" dirty="0">
                <a:latin typeface="Times New Roman"/>
                <a:cs typeface="Times New Roman"/>
              </a:rPr>
              <a:t>dynamic</a:t>
            </a:r>
            <a:r>
              <a:rPr lang="en-US" sz="3200" spc="-45" dirty="0">
                <a:latin typeface="Times New Roman"/>
                <a:cs typeface="Times New Roman"/>
              </a:rPr>
              <a:t> </a:t>
            </a:r>
            <a:r>
              <a:rPr lang="en-US" sz="3200" spc="-5" dirty="0">
                <a:latin typeface="Times New Roman"/>
                <a:cs typeface="Times New Roman"/>
              </a:rPr>
              <a:t>scaling</a:t>
            </a:r>
            <a:r>
              <a:rPr lang="en-US" sz="3200" spc="-70" dirty="0">
                <a:latin typeface="Times New Roman"/>
                <a:cs typeface="Times New Roman"/>
              </a:rPr>
              <a:t> </a:t>
            </a:r>
            <a:r>
              <a:rPr lang="en-US" sz="3200" spc="-5" dirty="0">
                <a:latin typeface="Times New Roman"/>
                <a:cs typeface="Times New Roman"/>
              </a:rPr>
              <a:t>theory,</a:t>
            </a:r>
            <a:r>
              <a:rPr lang="en-US" sz="3200" spc="-45" dirty="0">
                <a:latin typeface="Times New Roman"/>
                <a:cs typeface="Times New Roman"/>
              </a:rPr>
              <a:t> </a:t>
            </a:r>
            <a:r>
              <a:rPr lang="en-US" sz="3200" spc="-5" dirty="0">
                <a:latin typeface="Times New Roman"/>
                <a:cs typeface="Times New Roman"/>
              </a:rPr>
              <a:t>for</a:t>
            </a:r>
            <a:r>
              <a:rPr lang="en-US" sz="3200" spc="-55" dirty="0">
                <a:latin typeface="Times New Roman"/>
                <a:cs typeface="Times New Roman"/>
              </a:rPr>
              <a:t> </a:t>
            </a:r>
            <a:r>
              <a:rPr lang="en-US" sz="3200" dirty="0">
                <a:latin typeface="Times New Roman"/>
                <a:cs typeface="Times New Roman"/>
              </a:rPr>
              <a:t>the</a:t>
            </a:r>
            <a:r>
              <a:rPr lang="en-US" sz="3200" spc="-60" dirty="0">
                <a:latin typeface="Times New Roman"/>
                <a:cs typeface="Times New Roman"/>
              </a:rPr>
              <a:t> </a:t>
            </a:r>
            <a:r>
              <a:rPr lang="en-US" sz="3200" dirty="0">
                <a:latin typeface="Times New Roman"/>
                <a:cs typeface="Times New Roman"/>
              </a:rPr>
              <a:t>case</a:t>
            </a:r>
            <a:r>
              <a:rPr lang="en-US" sz="3200" spc="-60" dirty="0">
                <a:latin typeface="Times New Roman"/>
                <a:cs typeface="Times New Roman"/>
              </a:rPr>
              <a:t> </a:t>
            </a:r>
            <a:r>
              <a:rPr lang="en-US" sz="3200" spc="-5" dirty="0">
                <a:latin typeface="Times New Roman"/>
                <a:cs typeface="Times New Roman"/>
              </a:rPr>
              <a:t>where</a:t>
            </a:r>
            <a:r>
              <a:rPr lang="en-US" sz="3200" spc="-55" dirty="0">
                <a:latin typeface="Times New Roman"/>
                <a:cs typeface="Times New Roman"/>
              </a:rPr>
              <a:t> </a:t>
            </a:r>
            <a:r>
              <a:rPr lang="en-US" sz="3200" spc="-5" dirty="0">
                <a:latin typeface="Times New Roman"/>
                <a:cs typeface="Times New Roman"/>
              </a:rPr>
              <a:t>small  sticking coefficient particles were re-emitted </a:t>
            </a:r>
            <a:r>
              <a:rPr lang="en-US" sz="3200" dirty="0">
                <a:latin typeface="Times New Roman"/>
                <a:cs typeface="Times New Roman"/>
              </a:rPr>
              <a:t>multiple </a:t>
            </a:r>
            <a:r>
              <a:rPr lang="en-US" sz="3200" spc="-5" dirty="0">
                <a:latin typeface="Times New Roman"/>
                <a:cs typeface="Times New Roman"/>
              </a:rPr>
              <a:t>times and resulted </a:t>
            </a:r>
            <a:r>
              <a:rPr lang="en-US" sz="3200" spc="5" dirty="0">
                <a:latin typeface="Times New Roman"/>
                <a:cs typeface="Times New Roman"/>
              </a:rPr>
              <a:t>in </a:t>
            </a:r>
            <a:r>
              <a:rPr lang="en-US" sz="3200" spc="-5" dirty="0">
                <a:latin typeface="Times New Roman"/>
                <a:cs typeface="Times New Roman"/>
              </a:rPr>
              <a:t>a conformal  growth</a:t>
            </a:r>
            <a:r>
              <a:rPr lang="en-US" sz="3200" dirty="0">
                <a:latin typeface="Times New Roman"/>
                <a:cs typeface="Times New Roman"/>
              </a:rPr>
              <a:t>.</a:t>
            </a:r>
            <a:r>
              <a:rPr lang="en-US" sz="3200" spc="-55" dirty="0">
                <a:latin typeface="Times New Roman"/>
                <a:cs typeface="Times New Roman"/>
              </a:rPr>
              <a:t> </a:t>
            </a:r>
          </a:p>
          <a:p>
            <a:pPr marL="457200" indent="-457200" algn="just">
              <a:buFont typeface="Arial" panose="020B0604020202020204" pitchFamily="34" charset="0"/>
              <a:buChar char="•"/>
            </a:pPr>
            <a:endParaRPr lang="en-US" sz="3200" spc="-55" dirty="0">
              <a:latin typeface="Times New Roman"/>
              <a:cs typeface="Times New Roman"/>
            </a:endParaRPr>
          </a:p>
          <a:p>
            <a:pPr marL="457200" indent="-457200" algn="just">
              <a:buFont typeface="Arial" panose="020B0604020202020204" pitchFamily="34" charset="0"/>
              <a:buChar char="•"/>
            </a:pPr>
            <a:r>
              <a:rPr lang="en-US" sz="3200" spc="-10" dirty="0">
                <a:solidFill>
                  <a:srgbClr val="FF0000"/>
                </a:solidFill>
                <a:latin typeface="Times New Roman"/>
                <a:cs typeface="Times New Roman"/>
              </a:rPr>
              <a:t>Like</a:t>
            </a:r>
            <a:r>
              <a:rPr lang="en-US" sz="3200" spc="-55" dirty="0">
                <a:solidFill>
                  <a:srgbClr val="FF0000"/>
                </a:solidFill>
                <a:latin typeface="Times New Roman"/>
                <a:cs typeface="Times New Roman"/>
              </a:rPr>
              <a:t> </a:t>
            </a:r>
            <a:r>
              <a:rPr lang="en-US" sz="3200" spc="-5" dirty="0">
                <a:solidFill>
                  <a:srgbClr val="FF0000"/>
                </a:solidFill>
                <a:latin typeface="Times New Roman"/>
                <a:cs typeface="Times New Roman"/>
              </a:rPr>
              <a:t>experiments,</a:t>
            </a:r>
            <a:r>
              <a:rPr lang="en-US" sz="3200" spc="-55" dirty="0">
                <a:solidFill>
                  <a:srgbClr val="FF0000"/>
                </a:solidFill>
                <a:latin typeface="Times New Roman"/>
                <a:cs typeface="Times New Roman"/>
              </a:rPr>
              <a:t> </a:t>
            </a:r>
            <a:r>
              <a:rPr lang="en-US" sz="3200" spc="-5" dirty="0">
                <a:solidFill>
                  <a:srgbClr val="FF0000"/>
                </a:solidFill>
                <a:latin typeface="Times New Roman"/>
                <a:cs typeface="Times New Roman"/>
              </a:rPr>
              <a:t>it</a:t>
            </a:r>
            <a:r>
              <a:rPr lang="en-US" sz="3200" spc="-50" dirty="0">
                <a:solidFill>
                  <a:srgbClr val="FF0000"/>
                </a:solidFill>
                <a:latin typeface="Times New Roman"/>
                <a:cs typeface="Times New Roman"/>
              </a:rPr>
              <a:t> </a:t>
            </a:r>
            <a:r>
              <a:rPr lang="en-US" sz="3200" spc="-5" dirty="0">
                <a:solidFill>
                  <a:srgbClr val="FF0000"/>
                </a:solidFill>
                <a:latin typeface="Times New Roman"/>
                <a:cs typeface="Times New Roman"/>
              </a:rPr>
              <a:t>was</a:t>
            </a:r>
            <a:r>
              <a:rPr lang="en-US" sz="3200" spc="-55" dirty="0">
                <a:solidFill>
                  <a:srgbClr val="FF0000"/>
                </a:solidFill>
                <a:latin typeface="Times New Roman"/>
                <a:cs typeface="Times New Roman"/>
              </a:rPr>
              <a:t> </a:t>
            </a:r>
            <a:r>
              <a:rPr lang="en-US" sz="3200" spc="-5" dirty="0">
                <a:solidFill>
                  <a:srgbClr val="FF0000"/>
                </a:solidFill>
                <a:latin typeface="Times New Roman"/>
                <a:cs typeface="Times New Roman"/>
              </a:rPr>
              <a:t>not</a:t>
            </a:r>
            <a:r>
              <a:rPr lang="en-US" sz="3200" spc="-50" dirty="0">
                <a:solidFill>
                  <a:srgbClr val="FF0000"/>
                </a:solidFill>
                <a:latin typeface="Times New Roman"/>
                <a:cs typeface="Times New Roman"/>
              </a:rPr>
              <a:t> </a:t>
            </a:r>
            <a:r>
              <a:rPr lang="en-US" sz="3200" spc="-5" dirty="0">
                <a:solidFill>
                  <a:srgbClr val="FF0000"/>
                </a:solidFill>
                <a:latin typeface="Times New Roman"/>
                <a:cs typeface="Times New Roman"/>
              </a:rPr>
              <a:t>possible</a:t>
            </a:r>
            <a:r>
              <a:rPr lang="en-US" sz="3200" spc="-65" dirty="0">
                <a:solidFill>
                  <a:srgbClr val="FF0000"/>
                </a:solidFill>
                <a:latin typeface="Times New Roman"/>
                <a:cs typeface="Times New Roman"/>
              </a:rPr>
              <a:t> </a:t>
            </a:r>
            <a:r>
              <a:rPr lang="en-US" sz="3200" spc="-5" dirty="0">
                <a:solidFill>
                  <a:srgbClr val="FF0000"/>
                </a:solidFill>
                <a:latin typeface="Times New Roman"/>
                <a:cs typeface="Times New Roman"/>
              </a:rPr>
              <a:t>to</a:t>
            </a:r>
            <a:r>
              <a:rPr lang="en-US" sz="3200" spc="-55" dirty="0">
                <a:solidFill>
                  <a:srgbClr val="FF0000"/>
                </a:solidFill>
                <a:latin typeface="Times New Roman"/>
                <a:cs typeface="Times New Roman"/>
              </a:rPr>
              <a:t> </a:t>
            </a:r>
            <a:r>
              <a:rPr lang="en-US" sz="3200" spc="-5" dirty="0">
                <a:solidFill>
                  <a:srgbClr val="FF0000"/>
                </a:solidFill>
                <a:latin typeface="Times New Roman"/>
                <a:cs typeface="Times New Roman"/>
              </a:rPr>
              <a:t>capture</a:t>
            </a:r>
            <a:r>
              <a:rPr lang="en-US" sz="3200" spc="-55" dirty="0">
                <a:solidFill>
                  <a:srgbClr val="FF0000"/>
                </a:solidFill>
                <a:latin typeface="Times New Roman"/>
                <a:cs typeface="Times New Roman"/>
              </a:rPr>
              <a:t> </a:t>
            </a:r>
            <a:r>
              <a:rPr lang="en-US" sz="3200" spc="-5" dirty="0">
                <a:solidFill>
                  <a:srgbClr val="FF0000"/>
                </a:solidFill>
                <a:latin typeface="Times New Roman"/>
                <a:cs typeface="Times New Roman"/>
              </a:rPr>
              <a:t>a</a:t>
            </a:r>
            <a:r>
              <a:rPr lang="en-US" sz="3200" spc="-60" dirty="0">
                <a:solidFill>
                  <a:srgbClr val="FF0000"/>
                </a:solidFill>
                <a:latin typeface="Times New Roman"/>
                <a:cs typeface="Times New Roman"/>
              </a:rPr>
              <a:t> </a:t>
            </a:r>
            <a:r>
              <a:rPr lang="en-US" sz="3200" spc="-5" dirty="0">
                <a:solidFill>
                  <a:srgbClr val="FF0000"/>
                </a:solidFill>
                <a:latin typeface="Times New Roman"/>
                <a:cs typeface="Times New Roman"/>
              </a:rPr>
              <a:t>“universal”</a:t>
            </a:r>
            <a:r>
              <a:rPr lang="en-US" sz="3200" spc="-55" dirty="0">
                <a:solidFill>
                  <a:srgbClr val="FF0000"/>
                </a:solidFill>
                <a:latin typeface="Times New Roman"/>
                <a:cs typeface="Times New Roman"/>
              </a:rPr>
              <a:t> </a:t>
            </a:r>
            <a:r>
              <a:rPr lang="en-US" sz="3200" spc="-5" dirty="0">
                <a:solidFill>
                  <a:srgbClr val="FF0000"/>
                </a:solidFill>
                <a:latin typeface="Times New Roman"/>
                <a:cs typeface="Times New Roman"/>
              </a:rPr>
              <a:t>growth</a:t>
            </a:r>
            <a:r>
              <a:rPr lang="en-US" sz="3200" spc="-55" dirty="0">
                <a:solidFill>
                  <a:srgbClr val="FF0000"/>
                </a:solidFill>
                <a:latin typeface="Times New Roman"/>
                <a:cs typeface="Times New Roman"/>
              </a:rPr>
              <a:t> </a:t>
            </a:r>
            <a:r>
              <a:rPr lang="en-US" sz="3200" spc="-5" dirty="0">
                <a:solidFill>
                  <a:srgbClr val="FF0000"/>
                </a:solidFill>
                <a:latin typeface="Times New Roman"/>
                <a:cs typeface="Times New Roman"/>
              </a:rPr>
              <a:t>behavior  using Monte Carlo</a:t>
            </a:r>
            <a:r>
              <a:rPr lang="en-US" sz="3200" spc="-15" dirty="0">
                <a:solidFill>
                  <a:srgbClr val="FF0000"/>
                </a:solidFill>
                <a:latin typeface="Times New Roman"/>
                <a:cs typeface="Times New Roman"/>
              </a:rPr>
              <a:t> </a:t>
            </a:r>
            <a:r>
              <a:rPr lang="en-US" sz="3200" spc="-5" dirty="0">
                <a:solidFill>
                  <a:srgbClr val="FF0000"/>
                </a:solidFill>
                <a:latin typeface="Times New Roman"/>
                <a:cs typeface="Times New Roman"/>
              </a:rPr>
              <a:t>simulation.</a:t>
            </a:r>
          </a:p>
          <a:p>
            <a:pPr marL="457200" indent="-457200" algn="just">
              <a:buFont typeface="Arial" panose="020B0604020202020204" pitchFamily="34" charset="0"/>
              <a:buChar char="•"/>
            </a:pPr>
            <a:endParaRPr lang="en-US" sz="3200" spc="-5" dirty="0">
              <a:solidFill>
                <a:srgbClr val="FF0000"/>
              </a:solidFill>
              <a:latin typeface="Times New Roman"/>
              <a:cs typeface="Times New Roman"/>
            </a:endParaRPr>
          </a:p>
          <a:p>
            <a:pPr marL="457200" indent="-457200" algn="just">
              <a:buFont typeface="Arial" panose="020B0604020202020204" pitchFamily="34" charset="0"/>
              <a:buChar char="•"/>
            </a:pPr>
            <a:r>
              <a:rPr lang="en-US" sz="3200" spc="-5" dirty="0">
                <a:latin typeface="Times New Roman"/>
                <a:cs typeface="Times New Roman"/>
              </a:rPr>
              <a:t>Graph </a:t>
            </a:r>
            <a:r>
              <a:rPr lang="en-US" sz="3200" dirty="0">
                <a:latin typeface="Times New Roman"/>
                <a:cs typeface="Times New Roman"/>
              </a:rPr>
              <a:t>theory </a:t>
            </a:r>
            <a:r>
              <a:rPr lang="en-US" sz="3200" spc="-5" dirty="0">
                <a:latin typeface="Times New Roman"/>
                <a:cs typeface="Times New Roman"/>
              </a:rPr>
              <a:t>allows researchers to model the </a:t>
            </a:r>
            <a:r>
              <a:rPr lang="en-US" sz="3200" spc="-10" dirty="0">
                <a:latin typeface="Times New Roman"/>
                <a:cs typeface="Times New Roman"/>
              </a:rPr>
              <a:t>systems </a:t>
            </a:r>
            <a:r>
              <a:rPr lang="en-US" sz="3200" spc="-5" dirty="0">
                <a:latin typeface="Times New Roman"/>
                <a:cs typeface="Times New Roman"/>
              </a:rPr>
              <a:t>in </a:t>
            </a:r>
            <a:r>
              <a:rPr lang="en-US" sz="3200" spc="-10" dirty="0">
                <a:latin typeface="Times New Roman"/>
                <a:cs typeface="Times New Roman"/>
              </a:rPr>
              <a:t>to </a:t>
            </a:r>
            <a:r>
              <a:rPr lang="en-US" sz="3200" spc="-5" dirty="0">
                <a:latin typeface="Times New Roman"/>
                <a:cs typeface="Times New Roman"/>
              </a:rPr>
              <a:t>networks and  </a:t>
            </a:r>
            <a:r>
              <a:rPr lang="en-US" sz="3200" dirty="0">
                <a:latin typeface="Times New Roman"/>
                <a:cs typeface="Times New Roman"/>
              </a:rPr>
              <a:t>study </a:t>
            </a:r>
            <a:r>
              <a:rPr lang="en-US" sz="3200" spc="-5" dirty="0">
                <a:latin typeface="Times New Roman"/>
                <a:cs typeface="Times New Roman"/>
              </a:rPr>
              <a:t>their characteristics both locally and</a:t>
            </a:r>
            <a:r>
              <a:rPr lang="en-US" sz="3200" spc="-15" dirty="0">
                <a:latin typeface="Times New Roman"/>
                <a:cs typeface="Times New Roman"/>
              </a:rPr>
              <a:t> </a:t>
            </a:r>
            <a:r>
              <a:rPr lang="en-US" sz="3200" spc="-5" dirty="0">
                <a:latin typeface="Times New Roman"/>
                <a:cs typeface="Times New Roman"/>
              </a:rPr>
              <a:t>globally.</a:t>
            </a:r>
            <a:endParaRPr lang="en-IN" sz="3200" dirty="0">
              <a:solidFill>
                <a:srgbClr val="FF0000"/>
              </a:solidFill>
            </a:endParaRPr>
          </a:p>
        </p:txBody>
      </p:sp>
      <p:sp>
        <p:nvSpPr>
          <p:cNvPr id="4" name="TextBox 3">
            <a:extLst>
              <a:ext uri="{FF2B5EF4-FFF2-40B4-BE49-F238E27FC236}">
                <a16:creationId xmlns:a16="http://schemas.microsoft.com/office/drawing/2014/main" id="{131CD84E-A070-4B9D-B5EF-3BF8CA9B8F3B}"/>
              </a:ext>
            </a:extLst>
          </p:cNvPr>
          <p:cNvSpPr txBox="1"/>
          <p:nvPr/>
        </p:nvSpPr>
        <p:spPr>
          <a:xfrm>
            <a:off x="3485356" y="540835"/>
            <a:ext cx="13487400" cy="1015663"/>
          </a:xfrm>
          <a:prstGeom prst="rect">
            <a:avLst/>
          </a:prstGeom>
          <a:noFill/>
        </p:spPr>
        <p:txBody>
          <a:bodyPr wrap="square">
            <a:spAutoFit/>
          </a:bodyPr>
          <a:lstStyle/>
          <a:p>
            <a:r>
              <a:rPr lang="en-US" sz="6000" b="1" spc="-5" dirty="0">
                <a:solidFill>
                  <a:srgbClr val="C00000"/>
                </a:solidFill>
                <a:latin typeface="Times New Roman"/>
                <a:cs typeface="Times New Roman"/>
              </a:rPr>
              <a:t>Dynamic scaling theory and Modelling</a:t>
            </a:r>
            <a:endParaRPr lang="en-IN" sz="6000" b="1" dirty="0">
              <a:solidFill>
                <a:srgbClr val="C00000"/>
              </a:solidFill>
            </a:endParaRPr>
          </a:p>
        </p:txBody>
      </p:sp>
    </p:spTree>
    <p:extLst>
      <p:ext uri="{BB962C8B-B14F-4D97-AF65-F5344CB8AC3E}">
        <p14:creationId xmlns:p14="http://schemas.microsoft.com/office/powerpoint/2010/main" val="1989720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a:extLst>
              <a:ext uri="{FF2B5EF4-FFF2-40B4-BE49-F238E27FC236}">
                <a16:creationId xmlns:a16="http://schemas.microsoft.com/office/drawing/2014/main" id="{052C46B4-8A89-4C49-A8AF-EBFE4E272AC7}"/>
              </a:ext>
            </a:extLst>
          </p:cNvPr>
          <p:cNvSpPr>
            <a:spLocks noGrp="1" noChangeArrowheads="1"/>
          </p:cNvSpPr>
          <p:nvPr>
            <p:ph type="body" idx="1"/>
          </p:nvPr>
        </p:nvSpPr>
        <p:spPr>
          <a:xfrm>
            <a:off x="1008856" y="1167715"/>
            <a:ext cx="16459199" cy="2706148"/>
          </a:xfrm>
        </p:spPr>
        <p:txBody>
          <a:bodyPr/>
          <a:lstStyle/>
          <a:p>
            <a:pPr>
              <a:lnSpc>
                <a:spcPct val="90000"/>
              </a:lnSpc>
            </a:pPr>
            <a:r>
              <a:rPr lang="en-US" altLang="en-US" sz="3742" b="1" dirty="0" err="1">
                <a:latin typeface="Times New Roman" panose="02020603050405020304" pitchFamily="18" charset="0"/>
                <a:cs typeface="Times New Roman" panose="02020603050405020304" pitchFamily="18" charset="0"/>
              </a:rPr>
              <a:t>Hosoya</a:t>
            </a:r>
            <a:r>
              <a:rPr lang="en-US" altLang="en-US" sz="3742" b="1" dirty="0">
                <a:latin typeface="Times New Roman" panose="02020603050405020304" pitchFamily="18" charset="0"/>
                <a:cs typeface="Times New Roman" panose="02020603050405020304" pitchFamily="18" charset="0"/>
              </a:rPr>
              <a:t> Topological Index Z</a:t>
            </a:r>
            <a:r>
              <a:rPr lang="en-US" altLang="en-US" sz="3742" dirty="0">
                <a:latin typeface="Times New Roman" panose="02020603050405020304" pitchFamily="18" charset="0"/>
                <a:cs typeface="Times New Roman" panose="02020603050405020304" pitchFamily="18" charset="0"/>
              </a:rPr>
              <a:t> is obtained by counting the </a:t>
            </a:r>
            <a:r>
              <a:rPr lang="en-US" altLang="en-US" sz="3742" i="1" dirty="0">
                <a:latin typeface="Times New Roman" panose="02020603050405020304" pitchFamily="18" charset="0"/>
                <a:cs typeface="Times New Roman" panose="02020603050405020304" pitchFamily="18" charset="0"/>
              </a:rPr>
              <a:t>k </a:t>
            </a:r>
            <a:r>
              <a:rPr lang="en-US" altLang="en-US" sz="3742" dirty="0">
                <a:latin typeface="Times New Roman" panose="02020603050405020304" pitchFamily="18" charset="0"/>
                <a:cs typeface="Times New Roman" panose="02020603050405020304" pitchFamily="18" charset="0"/>
              </a:rPr>
              <a:t>disjoint edges in a graph. Z counts all sets of non-adjacent bonds in a structure.</a:t>
            </a:r>
          </a:p>
          <a:p>
            <a:pPr>
              <a:lnSpc>
                <a:spcPct val="90000"/>
              </a:lnSpc>
            </a:pPr>
            <a:r>
              <a:rPr lang="en-US" sz="3742" dirty="0">
                <a:latin typeface="Times New Roman" panose="02020603050405020304" pitchFamily="18" charset="0"/>
                <a:cs typeface="Times New Roman" panose="02020603050405020304" pitchFamily="18" charset="0"/>
              </a:rPr>
              <a:t>where N is the number of vertices in the molecular graph and p(</a:t>
            </a:r>
            <a:r>
              <a:rPr lang="en-US" sz="3742" dirty="0" err="1">
                <a:latin typeface="Times New Roman" panose="02020603050405020304" pitchFamily="18" charset="0"/>
                <a:cs typeface="Times New Roman" panose="02020603050405020304" pitchFamily="18" charset="0"/>
              </a:rPr>
              <a:t>G;i</a:t>
            </a:r>
            <a:r>
              <a:rPr lang="en-US" sz="3742" dirty="0">
                <a:latin typeface="Times New Roman" panose="02020603050405020304" pitchFamily="18" charset="0"/>
                <a:cs typeface="Times New Roman" panose="02020603050405020304" pitchFamily="18" charset="0"/>
              </a:rPr>
              <a:t>) is the number of selections of </a:t>
            </a:r>
            <a:r>
              <a:rPr lang="en-US" sz="3742" dirty="0" err="1">
                <a:latin typeface="Times New Roman" panose="02020603050405020304" pitchFamily="18" charset="0"/>
                <a:cs typeface="Times New Roman" panose="02020603050405020304" pitchFamily="18" charset="0"/>
              </a:rPr>
              <a:t>i</a:t>
            </a:r>
            <a:r>
              <a:rPr lang="en-US" sz="3742" dirty="0">
                <a:latin typeface="Times New Roman" panose="02020603050405020304" pitchFamily="18" charset="0"/>
                <a:cs typeface="Times New Roman" panose="02020603050405020304" pitchFamily="18" charset="0"/>
              </a:rPr>
              <a:t> mutually non-adjacent edges in G.</a:t>
            </a:r>
            <a:br>
              <a:rPr lang="en-US" sz="3742" dirty="0">
                <a:latin typeface="Times New Roman" panose="02020603050405020304" pitchFamily="18" charset="0"/>
                <a:cs typeface="Times New Roman" panose="02020603050405020304" pitchFamily="18" charset="0"/>
              </a:rPr>
            </a:br>
            <a:r>
              <a:rPr lang="en-US" sz="3742" dirty="0">
                <a:latin typeface="Times New Roman" panose="02020603050405020304" pitchFamily="18" charset="0"/>
                <a:cs typeface="Times New Roman" panose="02020603050405020304" pitchFamily="18" charset="0"/>
              </a:rPr>
              <a:t>By definition, p(G;0) = 1, and p(G;1) is the number of edges in G.</a:t>
            </a:r>
            <a:br>
              <a:rPr lang="en-US" sz="4000" b="1" dirty="0"/>
            </a:br>
            <a:endParaRPr lang="en-US" sz="4000" b="1" dirty="0"/>
          </a:p>
          <a:p>
            <a:pPr>
              <a:lnSpc>
                <a:spcPct val="90000"/>
              </a:lnSpc>
            </a:pPr>
            <a:r>
              <a:rPr lang="en-IN" sz="3600" b="1" dirty="0">
                <a:latin typeface="Times New Roman" panose="02020603050405020304" pitchFamily="18" charset="0"/>
                <a:cs typeface="Times New Roman" panose="02020603050405020304" pitchFamily="18" charset="0"/>
              </a:rPr>
              <a:t>     Example: 2, 3-dimethylpentane</a:t>
            </a:r>
          </a:p>
          <a:p>
            <a:pPr>
              <a:lnSpc>
                <a:spcPct val="90000"/>
              </a:lnSpc>
            </a:pPr>
            <a:endParaRPr lang="en-US" altLang="en-US" sz="3742" dirty="0">
              <a:latin typeface="Times New Roman" panose="02020603050405020304" pitchFamily="18" charset="0"/>
              <a:cs typeface="Times New Roman" panose="02020603050405020304" pitchFamily="18" charset="0"/>
            </a:endParaRPr>
          </a:p>
        </p:txBody>
      </p:sp>
      <p:sp>
        <p:nvSpPr>
          <p:cNvPr id="5" name="TextBox 3">
            <a:extLst>
              <a:ext uri="{FF2B5EF4-FFF2-40B4-BE49-F238E27FC236}">
                <a16:creationId xmlns:a16="http://schemas.microsoft.com/office/drawing/2014/main" id="{4ECF3D67-7AF0-459E-B438-25E595D6CD19}"/>
              </a:ext>
            </a:extLst>
          </p:cNvPr>
          <p:cNvSpPr txBox="1">
            <a:spLocks noChangeArrowheads="1"/>
          </p:cNvSpPr>
          <p:nvPr/>
        </p:nvSpPr>
        <p:spPr bwMode="auto">
          <a:xfrm>
            <a:off x="6990556" y="-41596"/>
            <a:ext cx="6477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4800" b="1" dirty="0">
                <a:solidFill>
                  <a:srgbClr val="C00000"/>
                </a:solidFill>
                <a:latin typeface="Times New Roman" panose="02020603050405020304" pitchFamily="18" charset="0"/>
                <a:cs typeface="Times New Roman" panose="02020603050405020304" pitchFamily="18" charset="0"/>
              </a:rPr>
              <a:t>Topological Descriptors</a:t>
            </a:r>
          </a:p>
        </p:txBody>
      </p:sp>
      <p:sp>
        <p:nvSpPr>
          <p:cNvPr id="7" name="TextBox 6">
            <a:extLst>
              <a:ext uri="{FF2B5EF4-FFF2-40B4-BE49-F238E27FC236}">
                <a16:creationId xmlns:a16="http://schemas.microsoft.com/office/drawing/2014/main" id="{A8A0AAD5-7545-4116-A5F2-BD7562AB70C4}"/>
              </a:ext>
            </a:extLst>
          </p:cNvPr>
          <p:cNvSpPr txBox="1"/>
          <p:nvPr/>
        </p:nvSpPr>
        <p:spPr>
          <a:xfrm>
            <a:off x="1046956" y="5869174"/>
            <a:ext cx="2267856" cy="1815882"/>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p(G;0) = 1 </a:t>
            </a:r>
            <a:br>
              <a:rPr lang="en-IN"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p(G;1) = 6 </a:t>
            </a:r>
            <a:br>
              <a:rPr lang="en-IN"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p(G;2) = 8</a:t>
            </a:r>
          </a:p>
          <a:p>
            <a:r>
              <a:rPr lang="en-IN" sz="2800" b="1" dirty="0">
                <a:latin typeface="Times New Roman" panose="02020603050405020304" pitchFamily="18" charset="0"/>
                <a:cs typeface="Times New Roman" panose="02020603050405020304" pitchFamily="18" charset="0"/>
              </a:rPr>
              <a:t>p(G;3) = 2 </a:t>
            </a:r>
          </a:p>
        </p:txBody>
      </p:sp>
      <p:pic>
        <p:nvPicPr>
          <p:cNvPr id="4" name="Picture 3">
            <a:extLst>
              <a:ext uri="{FF2B5EF4-FFF2-40B4-BE49-F238E27FC236}">
                <a16:creationId xmlns:a16="http://schemas.microsoft.com/office/drawing/2014/main" id="{AA79D68F-E38C-4A49-B6E0-6C23DF6D8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956" y="5914783"/>
            <a:ext cx="9753600" cy="2438400"/>
          </a:xfrm>
          <a:prstGeom prst="rect">
            <a:avLst/>
          </a:prstGeom>
          <a:ln>
            <a:solidFill>
              <a:schemeClr val="tx1"/>
            </a:solidFill>
          </a:ln>
        </p:spPr>
      </p:pic>
      <p:pic>
        <p:nvPicPr>
          <p:cNvPr id="9" name="Picture 8">
            <a:extLst>
              <a:ext uri="{FF2B5EF4-FFF2-40B4-BE49-F238E27FC236}">
                <a16:creationId xmlns:a16="http://schemas.microsoft.com/office/drawing/2014/main" id="{8848B160-04D2-4FEA-9165-CC47D51CC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9956" y="6237765"/>
            <a:ext cx="4876800" cy="1219200"/>
          </a:xfrm>
          <a:prstGeom prst="rect">
            <a:avLst/>
          </a:prstGeom>
          <a:ln>
            <a:solidFill>
              <a:schemeClr val="tx1"/>
            </a:solidFill>
          </a:ln>
        </p:spPr>
      </p:pic>
      <p:sp>
        <p:nvSpPr>
          <p:cNvPr id="13" name="TextBox 12">
            <a:extLst>
              <a:ext uri="{FF2B5EF4-FFF2-40B4-BE49-F238E27FC236}">
                <a16:creationId xmlns:a16="http://schemas.microsoft.com/office/drawing/2014/main" id="{46D17ED8-F125-422B-977B-D3D525990F11}"/>
              </a:ext>
            </a:extLst>
          </p:cNvPr>
          <p:cNvSpPr txBox="1"/>
          <p:nvPr/>
        </p:nvSpPr>
        <p:spPr>
          <a:xfrm>
            <a:off x="1275556" y="8969530"/>
            <a:ext cx="9506856"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The </a:t>
            </a:r>
            <a:r>
              <a:rPr lang="en-US" sz="2400" b="1" dirty="0" err="1">
                <a:latin typeface="Times New Roman" panose="02020603050405020304" pitchFamily="18" charset="0"/>
                <a:cs typeface="Times New Roman" panose="02020603050405020304" pitchFamily="18" charset="0"/>
              </a:rPr>
              <a:t>Hosoya</a:t>
            </a:r>
            <a:r>
              <a:rPr lang="en-US" sz="2400" b="1" dirty="0">
                <a:latin typeface="Times New Roman" panose="02020603050405020304" pitchFamily="18" charset="0"/>
                <a:cs typeface="Times New Roman" panose="02020603050405020304" pitchFamily="18" charset="0"/>
              </a:rPr>
              <a:t> Index of G:</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Z(G) = p(G;0) + p(G;1) + p(G;2) + p(G;3) = 1 + 6 + 8 + 2 = 17 </a:t>
            </a:r>
          </a:p>
        </p:txBody>
      </p:sp>
      <p:sp>
        <p:nvSpPr>
          <p:cNvPr id="11" name="TextBox 10">
            <a:extLst>
              <a:ext uri="{FF2B5EF4-FFF2-40B4-BE49-F238E27FC236}">
                <a16:creationId xmlns:a16="http://schemas.microsoft.com/office/drawing/2014/main" id="{D3E07C3A-84DE-42D4-8D05-89CA1A056725}"/>
              </a:ext>
            </a:extLst>
          </p:cNvPr>
          <p:cNvSpPr txBox="1"/>
          <p:nvPr/>
        </p:nvSpPr>
        <p:spPr>
          <a:xfrm>
            <a:off x="7943056" y="5346700"/>
            <a:ext cx="129540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p(G;2)</a:t>
            </a:r>
            <a:endParaRPr lang="en-IN" sz="2800" dirty="0"/>
          </a:p>
        </p:txBody>
      </p:sp>
      <p:sp>
        <p:nvSpPr>
          <p:cNvPr id="15" name="TextBox 14">
            <a:extLst>
              <a:ext uri="{FF2B5EF4-FFF2-40B4-BE49-F238E27FC236}">
                <a16:creationId xmlns:a16="http://schemas.microsoft.com/office/drawing/2014/main" id="{C324E794-2849-4860-A007-F514A9D87235}"/>
              </a:ext>
            </a:extLst>
          </p:cNvPr>
          <p:cNvSpPr txBox="1"/>
          <p:nvPr/>
        </p:nvSpPr>
        <p:spPr>
          <a:xfrm>
            <a:off x="15613849" y="5648981"/>
            <a:ext cx="175260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p(G;3)</a:t>
            </a:r>
            <a:endParaRPr lang="en-IN" sz="2800" dirty="0"/>
          </a:p>
        </p:txBody>
      </p:sp>
    </p:spTree>
    <p:extLst>
      <p:ext uri="{BB962C8B-B14F-4D97-AF65-F5344CB8AC3E}">
        <p14:creationId xmlns:p14="http://schemas.microsoft.com/office/powerpoint/2010/main" val="2639264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26">
            <a:extLst>
              <a:ext uri="{FF2B5EF4-FFF2-40B4-BE49-F238E27FC236}">
                <a16:creationId xmlns:a16="http://schemas.microsoft.com/office/drawing/2014/main" id="{2AA9E50B-AB68-46E8-B2E5-89BF6FCE2AB1}"/>
              </a:ext>
            </a:extLst>
          </p:cNvPr>
          <p:cNvSpPr>
            <a:spLocks noGrp="1" noChangeArrowheads="1"/>
          </p:cNvSpPr>
          <p:nvPr>
            <p:ph type="title"/>
          </p:nvPr>
        </p:nvSpPr>
        <p:spPr>
          <a:xfrm>
            <a:off x="5885656" y="-7353"/>
            <a:ext cx="7239000" cy="961911"/>
          </a:xfrm>
        </p:spPr>
        <p:txBody>
          <a:bodyPr/>
          <a:lstStyle/>
          <a:p>
            <a:r>
              <a:rPr lang="en-US" altLang="en-US" sz="4400" b="1" dirty="0" err="1">
                <a:latin typeface="Times New Roman" panose="02020603050405020304" pitchFamily="18" charset="0"/>
                <a:cs typeface="Times New Roman" panose="02020603050405020304" pitchFamily="18" charset="0"/>
              </a:rPr>
              <a:t>Randic</a:t>
            </a:r>
            <a:r>
              <a:rPr lang="en-US" altLang="en-US" sz="4400" b="1" dirty="0">
                <a:latin typeface="Times New Roman" panose="02020603050405020304" pitchFamily="18" charset="0"/>
                <a:cs typeface="Times New Roman" panose="02020603050405020304" pitchFamily="18" charset="0"/>
              </a:rPr>
              <a:t> connectivity index </a:t>
            </a:r>
            <a:r>
              <a:rPr lang="en-US" altLang="en-US" sz="4400" b="1" dirty="0">
                <a:latin typeface="Times New Roman" panose="02020603050405020304" pitchFamily="18" charset="0"/>
                <a:cs typeface="Times New Roman" panose="02020603050405020304" pitchFamily="18" charset="0"/>
                <a:sym typeface="Symbol" panose="05050102010706020507" pitchFamily="18" charset="2"/>
              </a:rPr>
              <a:t></a:t>
            </a:r>
          </a:p>
        </p:txBody>
      </p:sp>
      <p:sp>
        <p:nvSpPr>
          <p:cNvPr id="71683" name="Rectangle 1027">
            <a:extLst>
              <a:ext uri="{FF2B5EF4-FFF2-40B4-BE49-F238E27FC236}">
                <a16:creationId xmlns:a16="http://schemas.microsoft.com/office/drawing/2014/main" id="{DF908F74-0495-4788-BCA7-FC954B209376}"/>
              </a:ext>
            </a:extLst>
          </p:cNvPr>
          <p:cNvSpPr>
            <a:spLocks noGrp="1" noChangeArrowheads="1"/>
          </p:cNvSpPr>
          <p:nvPr>
            <p:ph type="body" idx="1"/>
          </p:nvPr>
        </p:nvSpPr>
        <p:spPr>
          <a:xfrm>
            <a:off x="627856" y="1125026"/>
            <a:ext cx="17754600" cy="5288473"/>
          </a:xfrm>
        </p:spPr>
        <p:txBody>
          <a:bodyPr/>
          <a:lstStyle/>
          <a:p>
            <a:r>
              <a:rPr lang="en-US" altLang="en-US" sz="3742" b="1" dirty="0">
                <a:latin typeface="Times New Roman" panose="02020603050405020304" pitchFamily="18" charset="0"/>
                <a:cs typeface="Times New Roman" panose="02020603050405020304" pitchFamily="18" charset="0"/>
              </a:rPr>
              <a:t>Connectivity Index</a:t>
            </a:r>
          </a:p>
          <a:p>
            <a:pPr lvl="1">
              <a:buFontTx/>
              <a:buNone/>
            </a:pPr>
            <a:r>
              <a:rPr lang="en-US" altLang="en-US" sz="3119" i="1" dirty="0">
                <a:latin typeface="Times New Roman" panose="02020603050405020304" pitchFamily="18" charset="0"/>
                <a:cs typeface="Times New Roman" panose="02020603050405020304" pitchFamily="18" charset="0"/>
              </a:rPr>
              <a:t>(Milan </a:t>
            </a:r>
            <a:r>
              <a:rPr lang="en-US" altLang="en-US" sz="3119" i="1" dirty="0" err="1">
                <a:latin typeface="Times New Roman" panose="02020603050405020304" pitchFamily="18" charset="0"/>
                <a:cs typeface="Times New Roman" panose="02020603050405020304" pitchFamily="18" charset="0"/>
              </a:rPr>
              <a:t>Randic</a:t>
            </a:r>
            <a:r>
              <a:rPr lang="en-US" altLang="en-US" sz="3119" i="1" dirty="0">
                <a:latin typeface="Times New Roman" panose="02020603050405020304" pitchFamily="18" charset="0"/>
                <a:cs typeface="Times New Roman" panose="02020603050405020304" pitchFamily="18" charset="0"/>
              </a:rPr>
              <a:t>, A.T. Balaban)</a:t>
            </a:r>
          </a:p>
          <a:p>
            <a:pPr marL="571500" indent="-571500" algn="ctr">
              <a:buFont typeface="Symbol" panose="05050102010706020507" pitchFamily="18" charset="2"/>
              <a:buChar char="c"/>
            </a:pPr>
            <a:r>
              <a:rPr lang="en-US" altLang="en-US" sz="3742" b="1" dirty="0">
                <a:latin typeface="Times New Roman" panose="02020603050405020304" pitchFamily="18" charset="0"/>
                <a:cs typeface="Times New Roman" panose="02020603050405020304" pitchFamily="18" charset="0"/>
                <a:sym typeface="Symbol" panose="05050102010706020507" pitchFamily="18" charset="2"/>
              </a:rPr>
              <a:t>=  </a:t>
            </a:r>
            <a:r>
              <a:rPr lang="en-US" altLang="en-US" sz="3742" dirty="0">
                <a:latin typeface="Times New Roman" panose="02020603050405020304" pitchFamily="18" charset="0"/>
                <a:cs typeface="Times New Roman" panose="02020603050405020304" pitchFamily="18" charset="0"/>
              </a:rPr>
              <a:t>(</a:t>
            </a:r>
            <a:r>
              <a:rPr lang="en-US" altLang="en-US" sz="3742" dirty="0" err="1">
                <a:latin typeface="Times New Roman" panose="02020603050405020304" pitchFamily="18" charset="0"/>
                <a:cs typeface="Times New Roman" panose="02020603050405020304" pitchFamily="18" charset="0"/>
              </a:rPr>
              <a:t>R</a:t>
            </a:r>
            <a:r>
              <a:rPr lang="en-US" altLang="en-US" sz="3742" baseline="-25000" dirty="0" err="1">
                <a:latin typeface="Times New Roman" panose="02020603050405020304" pitchFamily="18" charset="0"/>
                <a:cs typeface="Times New Roman" panose="02020603050405020304" pitchFamily="18" charset="0"/>
              </a:rPr>
              <a:t>i</a:t>
            </a:r>
            <a:r>
              <a:rPr lang="en-US" altLang="en-US" sz="3742" dirty="0" err="1">
                <a:latin typeface="Times New Roman" panose="02020603050405020304" pitchFamily="18" charset="0"/>
                <a:cs typeface="Times New Roman" panose="02020603050405020304" pitchFamily="18" charset="0"/>
              </a:rPr>
              <a:t>Rj</a:t>
            </a:r>
            <a:r>
              <a:rPr lang="en-US" altLang="en-US" sz="3742" dirty="0">
                <a:latin typeface="Times New Roman" panose="02020603050405020304" pitchFamily="18" charset="0"/>
                <a:cs typeface="Times New Roman" panose="02020603050405020304" pitchFamily="18" charset="0"/>
              </a:rPr>
              <a:t>)</a:t>
            </a:r>
            <a:r>
              <a:rPr lang="en-US" altLang="en-US" sz="3742" baseline="30000" dirty="0">
                <a:latin typeface="Times New Roman" panose="02020603050405020304" pitchFamily="18" charset="0"/>
                <a:cs typeface="Times New Roman" panose="02020603050405020304" pitchFamily="18" charset="0"/>
              </a:rPr>
              <a:t>-1/2</a:t>
            </a:r>
            <a:r>
              <a:rPr lang="en-US" altLang="en-US" sz="3742" dirty="0">
                <a:latin typeface="Times New Roman" panose="02020603050405020304" pitchFamily="18" charset="0"/>
                <a:cs typeface="Times New Roman" panose="02020603050405020304" pitchFamily="18" charset="0"/>
              </a:rPr>
              <a:t> </a:t>
            </a:r>
          </a:p>
          <a:p>
            <a:pPr marL="571500" indent="-571500" algn="ctr">
              <a:buFont typeface="Symbol" panose="05050102010706020507" pitchFamily="18" charset="2"/>
              <a:buChar char="c"/>
            </a:pPr>
            <a:endParaRPr lang="en-US" altLang="en-US" sz="3742" dirty="0">
              <a:latin typeface="Times New Roman" panose="02020603050405020304" pitchFamily="18" charset="0"/>
              <a:cs typeface="Times New Roman" panose="02020603050405020304" pitchFamily="18" charset="0"/>
            </a:endParaRPr>
          </a:p>
          <a:p>
            <a:pPr marL="571500" indent="-571500">
              <a:buFont typeface="Symbol" panose="05050102010706020507" pitchFamily="18" charset="2"/>
              <a:buChar char="c"/>
            </a:pPr>
            <a:r>
              <a:rPr lang="en-US" altLang="en-US" sz="3742" dirty="0">
                <a:latin typeface="Times New Roman" panose="02020603050405020304" pitchFamily="18" charset="0"/>
                <a:cs typeface="Times New Roman" panose="02020603050405020304" pitchFamily="18" charset="0"/>
              </a:rPr>
              <a:t>is constructed from the row sums Ri and </a:t>
            </a:r>
            <a:r>
              <a:rPr lang="en-US" altLang="en-US" sz="3742" dirty="0" err="1">
                <a:latin typeface="Times New Roman" panose="02020603050405020304" pitchFamily="18" charset="0"/>
                <a:cs typeface="Times New Roman" panose="02020603050405020304" pitchFamily="18" charset="0"/>
              </a:rPr>
              <a:t>Rj</a:t>
            </a:r>
            <a:r>
              <a:rPr lang="en-US" altLang="en-US" sz="3742" dirty="0">
                <a:latin typeface="Times New Roman" panose="02020603050405020304" pitchFamily="18" charset="0"/>
                <a:cs typeface="Times New Roman" panose="02020603050405020304" pitchFamily="18" charset="0"/>
              </a:rPr>
              <a:t> of the adjacency matrix using the algorithm (</a:t>
            </a:r>
            <a:r>
              <a:rPr lang="en-US" altLang="en-US" sz="3742" dirty="0" err="1">
                <a:latin typeface="Times New Roman" panose="02020603050405020304" pitchFamily="18" charset="0"/>
                <a:cs typeface="Times New Roman" panose="02020603050405020304" pitchFamily="18" charset="0"/>
              </a:rPr>
              <a:t>RiRj</a:t>
            </a:r>
            <a:r>
              <a:rPr lang="en-US" altLang="en-US" sz="3742" dirty="0">
                <a:latin typeface="Times New Roman" panose="02020603050405020304" pitchFamily="18" charset="0"/>
                <a:cs typeface="Times New Roman" panose="02020603050405020304" pitchFamily="18" charset="0"/>
              </a:rPr>
              <a:t>)</a:t>
            </a:r>
            <a:r>
              <a:rPr lang="en-US" altLang="en-US" sz="3742" baseline="30000" dirty="0">
                <a:latin typeface="Times New Roman" panose="02020603050405020304" pitchFamily="18" charset="0"/>
                <a:cs typeface="Times New Roman" panose="02020603050405020304" pitchFamily="18" charset="0"/>
              </a:rPr>
              <a:t>-1/2</a:t>
            </a:r>
            <a:r>
              <a:rPr lang="en-US" altLang="en-US" sz="3742" dirty="0">
                <a:latin typeface="Times New Roman" panose="02020603050405020304" pitchFamily="18" charset="0"/>
                <a:cs typeface="Times New Roman" panose="02020603050405020304" pitchFamily="18" charset="0"/>
              </a:rPr>
              <a:t> for the contribution of each bond (</a:t>
            </a:r>
            <a:r>
              <a:rPr lang="en-US" altLang="en-US" sz="3742" dirty="0" err="1">
                <a:latin typeface="Times New Roman" panose="02020603050405020304" pitchFamily="18" charset="0"/>
                <a:cs typeface="Times New Roman" panose="02020603050405020304" pitchFamily="18" charset="0"/>
              </a:rPr>
              <a:t>i,j</a:t>
            </a:r>
            <a:r>
              <a:rPr lang="en-US" altLang="en-US" sz="3742" dirty="0">
                <a:latin typeface="Times New Roman" panose="02020603050405020304" pitchFamily="18" charset="0"/>
                <a:cs typeface="Times New Roman" panose="02020603050405020304" pitchFamily="18" charset="0"/>
              </a:rPr>
              <a:t>)</a:t>
            </a:r>
          </a:p>
          <a:p>
            <a:pPr marL="571500" indent="-571500">
              <a:buFont typeface="Symbol" panose="05050102010706020507" pitchFamily="18" charset="2"/>
              <a:buChar char="c"/>
            </a:pPr>
            <a:endParaRPr lang="en-US" altLang="en-US" sz="3742" dirty="0">
              <a:latin typeface="Times New Roman" panose="02020603050405020304" pitchFamily="18" charset="0"/>
              <a:cs typeface="Times New Roman" panose="02020603050405020304" pitchFamily="18" charset="0"/>
            </a:endParaRPr>
          </a:p>
          <a:p>
            <a:r>
              <a:rPr lang="en-US" altLang="en-US" sz="3742"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3742" dirty="0">
                <a:latin typeface="Times New Roman" panose="02020603050405020304" pitchFamily="18" charset="0"/>
                <a:cs typeface="Times New Roman" panose="02020603050405020304" pitchFamily="18" charset="0"/>
              </a:rPr>
              <a:t> is a bond additive quantity where terminal CC bonds are given greater weight than inner CC bonds.</a:t>
            </a:r>
          </a:p>
        </p:txBody>
      </p:sp>
      <p:grpSp>
        <p:nvGrpSpPr>
          <p:cNvPr id="5" name="Group 4">
            <a:extLst>
              <a:ext uri="{FF2B5EF4-FFF2-40B4-BE49-F238E27FC236}">
                <a16:creationId xmlns:a16="http://schemas.microsoft.com/office/drawing/2014/main" id="{B62B8B0C-1642-4E27-8D2C-6B51BF86141A}"/>
              </a:ext>
            </a:extLst>
          </p:cNvPr>
          <p:cNvGrpSpPr/>
          <p:nvPr/>
        </p:nvGrpSpPr>
        <p:grpSpPr>
          <a:xfrm>
            <a:off x="1935755" y="7023100"/>
            <a:ext cx="4185709" cy="2672404"/>
            <a:chOff x="1085053" y="7074746"/>
            <a:chExt cx="4185709" cy="2672404"/>
          </a:xfrm>
        </p:grpSpPr>
        <p:sp>
          <p:nvSpPr>
            <p:cNvPr id="6" name="TextBox 5">
              <a:extLst>
                <a:ext uri="{FF2B5EF4-FFF2-40B4-BE49-F238E27FC236}">
                  <a16:creationId xmlns:a16="http://schemas.microsoft.com/office/drawing/2014/main" id="{45875F25-9BF0-4C23-AB48-80467E21AD37}"/>
                </a:ext>
              </a:extLst>
            </p:cNvPr>
            <p:cNvSpPr txBox="1"/>
            <p:nvPr/>
          </p:nvSpPr>
          <p:spPr>
            <a:xfrm>
              <a:off x="1948854" y="8317089"/>
              <a:ext cx="10415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0.333</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5BADFFD-11A6-4BA8-B192-072A4333618E}"/>
                </a:ext>
              </a:extLst>
            </p:cNvPr>
            <p:cNvSpPr txBox="1"/>
            <p:nvPr/>
          </p:nvSpPr>
          <p:spPr>
            <a:xfrm>
              <a:off x="1085053" y="8136000"/>
              <a:ext cx="113018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0.577</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3D0CF63-83F9-47F0-BD55-D16B3DC5C818}"/>
                </a:ext>
              </a:extLst>
            </p:cNvPr>
            <p:cNvSpPr txBox="1"/>
            <p:nvPr/>
          </p:nvSpPr>
          <p:spPr>
            <a:xfrm>
              <a:off x="1491654" y="7245345"/>
              <a:ext cx="105055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0.577</a:t>
              </a:r>
              <a:endParaRPr lang="en-IN" sz="2400"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AB40782B-73AF-4F01-8C87-04310CF0BBB6}"/>
                </a:ext>
              </a:extLst>
            </p:cNvPr>
            <p:cNvGrpSpPr/>
            <p:nvPr/>
          </p:nvGrpSpPr>
          <p:grpSpPr>
            <a:xfrm>
              <a:off x="1275556" y="7074746"/>
              <a:ext cx="3352800" cy="2672404"/>
              <a:chOff x="1275556" y="7074746"/>
              <a:chExt cx="3352800" cy="2672404"/>
            </a:xfrm>
          </p:grpSpPr>
          <p:grpSp>
            <p:nvGrpSpPr>
              <p:cNvPr id="13" name="Group 12">
                <a:extLst>
                  <a:ext uri="{FF2B5EF4-FFF2-40B4-BE49-F238E27FC236}">
                    <a16:creationId xmlns:a16="http://schemas.microsoft.com/office/drawing/2014/main" id="{34345D20-3AAE-4B0A-AB50-9794FB161906}"/>
                  </a:ext>
                </a:extLst>
              </p:cNvPr>
              <p:cNvGrpSpPr/>
              <p:nvPr/>
            </p:nvGrpSpPr>
            <p:grpSpPr>
              <a:xfrm>
                <a:off x="1275556" y="7965531"/>
                <a:ext cx="1676400" cy="926701"/>
                <a:chOff x="1275556" y="7965531"/>
                <a:chExt cx="1676400" cy="926701"/>
              </a:xfrm>
            </p:grpSpPr>
            <p:cxnSp>
              <p:nvCxnSpPr>
                <p:cNvPr id="19" name="Straight Connector 18">
                  <a:extLst>
                    <a:ext uri="{FF2B5EF4-FFF2-40B4-BE49-F238E27FC236}">
                      <a16:creationId xmlns:a16="http://schemas.microsoft.com/office/drawing/2014/main" id="{BA8818F8-4755-4A4B-9E11-0869899A8B50}"/>
                    </a:ext>
                  </a:extLst>
                </p:cNvPr>
                <p:cNvCxnSpPr/>
                <p:nvPr/>
              </p:nvCxnSpPr>
              <p:spPr>
                <a:xfrm flipV="1">
                  <a:off x="1275556" y="7965531"/>
                  <a:ext cx="1066801" cy="890834"/>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588B1AE-F035-475A-852E-D23741CC6B2A}"/>
                    </a:ext>
                  </a:extLst>
                </p:cNvPr>
                <p:cNvCxnSpPr/>
                <p:nvPr/>
              </p:nvCxnSpPr>
              <p:spPr>
                <a:xfrm>
                  <a:off x="2342357" y="7965531"/>
                  <a:ext cx="609599" cy="926701"/>
                </a:xfrm>
                <a:prstGeom prst="line">
                  <a:avLst/>
                </a:prstGeom>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1B6C135D-D498-4960-888D-472A78772E4A}"/>
                  </a:ext>
                </a:extLst>
              </p:cNvPr>
              <p:cNvGrpSpPr/>
              <p:nvPr/>
            </p:nvGrpSpPr>
            <p:grpSpPr>
              <a:xfrm>
                <a:off x="2951956" y="7965531"/>
                <a:ext cx="1676400" cy="926701"/>
                <a:chOff x="1275556" y="7965531"/>
                <a:chExt cx="1676400" cy="926701"/>
              </a:xfrm>
            </p:grpSpPr>
            <p:cxnSp>
              <p:nvCxnSpPr>
                <p:cNvPr id="17" name="Straight Connector 16">
                  <a:extLst>
                    <a:ext uri="{FF2B5EF4-FFF2-40B4-BE49-F238E27FC236}">
                      <a16:creationId xmlns:a16="http://schemas.microsoft.com/office/drawing/2014/main" id="{F441E9A7-3F82-4FF8-B9D8-1F50120B8A4D}"/>
                    </a:ext>
                  </a:extLst>
                </p:cNvPr>
                <p:cNvCxnSpPr/>
                <p:nvPr/>
              </p:nvCxnSpPr>
              <p:spPr>
                <a:xfrm flipV="1">
                  <a:off x="1275556" y="7965531"/>
                  <a:ext cx="1066801" cy="89083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98CAF94-6718-454D-845F-4002313954DA}"/>
                    </a:ext>
                  </a:extLst>
                </p:cNvPr>
                <p:cNvCxnSpPr/>
                <p:nvPr/>
              </p:nvCxnSpPr>
              <p:spPr>
                <a:xfrm>
                  <a:off x="2342357" y="7965531"/>
                  <a:ext cx="609599" cy="926701"/>
                </a:xfrm>
                <a:prstGeom prst="line">
                  <a:avLst/>
                </a:prstGeom>
              </p:spPr>
              <p:style>
                <a:lnRef idx="1">
                  <a:schemeClr val="dk1"/>
                </a:lnRef>
                <a:fillRef idx="0">
                  <a:schemeClr val="dk1"/>
                </a:fillRef>
                <a:effectRef idx="0">
                  <a:schemeClr val="dk1"/>
                </a:effectRef>
                <a:fontRef idx="minor">
                  <a:schemeClr val="tx1"/>
                </a:fontRef>
              </p:style>
            </p:cxnSp>
          </p:grpSp>
          <p:cxnSp>
            <p:nvCxnSpPr>
              <p:cNvPr id="15" name="Straight Connector 14">
                <a:extLst>
                  <a:ext uri="{FF2B5EF4-FFF2-40B4-BE49-F238E27FC236}">
                    <a16:creationId xmlns:a16="http://schemas.microsoft.com/office/drawing/2014/main" id="{73CCE213-10EE-452F-9A88-B1E6FEAB4EAE}"/>
                  </a:ext>
                </a:extLst>
              </p:cNvPr>
              <p:cNvCxnSpPr/>
              <p:nvPr/>
            </p:nvCxnSpPr>
            <p:spPr>
              <a:xfrm>
                <a:off x="2342357" y="7074746"/>
                <a:ext cx="0" cy="890785"/>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2F3C539-16E3-496A-9BC6-439B7660DFB5}"/>
                  </a:ext>
                </a:extLst>
              </p:cNvPr>
              <p:cNvCxnSpPr/>
              <p:nvPr/>
            </p:nvCxnSpPr>
            <p:spPr>
              <a:xfrm>
                <a:off x="2951956" y="8856365"/>
                <a:ext cx="0" cy="890785"/>
              </a:xfrm>
              <a:prstGeom prst="line">
                <a:avLst/>
              </a:prstGeom>
            </p:spPr>
            <p:style>
              <a:lnRef idx="1">
                <a:schemeClr val="dk1"/>
              </a:lnRef>
              <a:fillRef idx="0">
                <a:schemeClr val="dk1"/>
              </a:fillRef>
              <a:effectRef idx="0">
                <a:schemeClr val="dk1"/>
              </a:effectRef>
              <a:fontRef idx="minor">
                <a:schemeClr val="tx1"/>
              </a:fontRef>
            </p:style>
          </p:cxnSp>
        </p:grpSp>
        <p:sp>
          <p:nvSpPr>
            <p:cNvPr id="10" name="TextBox 9">
              <a:extLst>
                <a:ext uri="{FF2B5EF4-FFF2-40B4-BE49-F238E27FC236}">
                  <a16:creationId xmlns:a16="http://schemas.microsoft.com/office/drawing/2014/main" id="{75CCAB06-24F4-40B5-A733-5B51DB10B08D}"/>
                </a:ext>
              </a:extLst>
            </p:cNvPr>
            <p:cNvSpPr txBox="1"/>
            <p:nvPr/>
          </p:nvSpPr>
          <p:spPr>
            <a:xfrm>
              <a:off x="4247355" y="7995137"/>
              <a:ext cx="102340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0.707</a:t>
              </a:r>
              <a:endParaRPr lang="en-IN"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B110EC2-3B0A-4199-A6C8-65F19C0F511A}"/>
                </a:ext>
              </a:extLst>
            </p:cNvPr>
            <p:cNvSpPr txBox="1"/>
            <p:nvPr/>
          </p:nvSpPr>
          <p:spPr>
            <a:xfrm>
              <a:off x="3294853" y="8325181"/>
              <a:ext cx="110489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0.408</a:t>
              </a:r>
              <a:endParaRPr lang="en-IN"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A74B861-E21E-4315-8AB3-7AE2AFCA45B7}"/>
                </a:ext>
              </a:extLst>
            </p:cNvPr>
            <p:cNvSpPr txBox="1"/>
            <p:nvPr/>
          </p:nvSpPr>
          <p:spPr>
            <a:xfrm>
              <a:off x="2189957" y="9146496"/>
              <a:ext cx="110489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0.577</a:t>
              </a:r>
              <a:endParaRPr lang="en-IN" sz="2400" dirty="0">
                <a:latin typeface="Times New Roman" panose="02020603050405020304" pitchFamily="18" charset="0"/>
                <a:cs typeface="Times New Roman" panose="02020603050405020304" pitchFamily="18" charset="0"/>
              </a:endParaRPr>
            </a:p>
          </p:txBody>
        </p:sp>
      </p:grpSp>
      <p:sp>
        <p:nvSpPr>
          <p:cNvPr id="2" name="TextBox 1">
            <a:extLst>
              <a:ext uri="{FF2B5EF4-FFF2-40B4-BE49-F238E27FC236}">
                <a16:creationId xmlns:a16="http://schemas.microsoft.com/office/drawing/2014/main" id="{C98C259F-772D-4C4E-B3CE-AE44417C389E}"/>
              </a:ext>
            </a:extLst>
          </p:cNvPr>
          <p:cNvSpPr txBox="1"/>
          <p:nvPr/>
        </p:nvSpPr>
        <p:spPr>
          <a:xfrm>
            <a:off x="7445216" y="8265443"/>
            <a:ext cx="8765541" cy="1815882"/>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The </a:t>
            </a:r>
            <a:r>
              <a:rPr lang="en-US" sz="2800" dirty="0" err="1">
                <a:latin typeface="Times New Roman" panose="02020603050405020304" pitchFamily="18" charset="0"/>
                <a:cs typeface="Times New Roman" panose="02020603050405020304" pitchFamily="18" charset="0"/>
              </a:rPr>
              <a:t>Randic</a:t>
            </a:r>
            <a:r>
              <a:rPr lang="en-US" sz="2800" dirty="0">
                <a:latin typeface="Times New Roman" panose="02020603050405020304" pitchFamily="18" charset="0"/>
                <a:cs typeface="Times New Roman" panose="02020603050405020304" pitchFamily="18" charset="0"/>
              </a:rPr>
              <a:t> Index of G:</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c(G) = 1*0.7071 + 3*0.5774 + 1*.4082 + 1*.3333 = 3.1807</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E8CE11E-6C59-1AE0-B1E5-1AA64C4209D2}"/>
                  </a:ext>
                </a:extLst>
              </p:cNvPr>
              <p:cNvSpPr txBox="1"/>
              <p:nvPr/>
            </p:nvSpPr>
            <p:spPr>
              <a:xfrm>
                <a:off x="7676354" y="6175842"/>
                <a:ext cx="4571997" cy="702693"/>
              </a:xfrm>
              <a:prstGeom prst="rect">
                <a:avLst/>
              </a:prstGeom>
              <a:noFill/>
            </p:spPr>
            <p:txBody>
              <a:bodyPr wrap="square" lIns="0" tIns="0" rIns="0" bIns="0" rtlCol="0">
                <a:spAutoFit/>
              </a:bodyPr>
              <a:lstStyle/>
              <a:p>
                <a14:m>
                  <m:oMath xmlns:m="http://schemas.openxmlformats.org/officeDocument/2006/math">
                    <m:f>
                      <m:fPr>
                        <m:ctrlPr>
                          <a:rPr lang="en-IN" sz="2800" i="1" smtClean="0">
                            <a:latin typeface="Cambria Math" panose="02040503050406030204" pitchFamily="18" charset="0"/>
                          </a:rPr>
                        </m:ctrlPr>
                      </m:fPr>
                      <m:num>
                        <m:r>
                          <a:rPr lang="en-US" sz="2800" b="0" i="1" smtClean="0">
                            <a:latin typeface="Cambria Math" panose="02040503050406030204" pitchFamily="18" charset="0"/>
                          </a:rPr>
                          <m:t>1</m:t>
                        </m:r>
                      </m:num>
                      <m:den>
                        <m:rad>
                          <m:radPr>
                            <m:degHide m:val="on"/>
                            <m:ctrlPr>
                              <a:rPr lang="en-IN" sz="2800" i="1" smtClean="0">
                                <a:latin typeface="Cambria Math" panose="02040503050406030204" pitchFamily="18" charset="0"/>
                              </a:rPr>
                            </m:ctrlPr>
                          </m:radPr>
                          <m:deg/>
                          <m:e>
                            <m:r>
                              <a:rPr lang="en-US" sz="2800" b="0" i="1" smtClean="0">
                                <a:latin typeface="Cambria Math" panose="02040503050406030204" pitchFamily="18" charset="0"/>
                              </a:rPr>
                              <m:t>(1.3)</m:t>
                            </m:r>
                          </m:e>
                        </m:rad>
                      </m:den>
                    </m:f>
                  </m:oMath>
                </a14:m>
                <a:r>
                  <a:rPr lang="en-IN" sz="2800" dirty="0"/>
                  <a:t> = </a:t>
                </a:r>
                <a14:m>
                  <m:oMath xmlns:m="http://schemas.openxmlformats.org/officeDocument/2006/math">
                    <m:f>
                      <m:fPr>
                        <m:ctrlPr>
                          <a:rPr lang="en-IN"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1.732</m:t>
                        </m:r>
                      </m:den>
                    </m:f>
                  </m:oMath>
                </a14:m>
                <a:r>
                  <a:rPr lang="en-IN" sz="2800" dirty="0"/>
                  <a:t> = 0.577</a:t>
                </a:r>
              </a:p>
            </p:txBody>
          </p:sp>
        </mc:Choice>
        <mc:Fallback xmlns="">
          <p:sp>
            <p:nvSpPr>
              <p:cNvPr id="3" name="TextBox 2">
                <a:extLst>
                  <a:ext uri="{FF2B5EF4-FFF2-40B4-BE49-F238E27FC236}">
                    <a16:creationId xmlns:a16="http://schemas.microsoft.com/office/drawing/2014/main" id="{3E8CE11E-6C59-1AE0-B1E5-1AA64C4209D2}"/>
                  </a:ext>
                </a:extLst>
              </p:cNvPr>
              <p:cNvSpPr txBox="1">
                <a:spLocks noRot="1" noChangeAspect="1" noMove="1" noResize="1" noEditPoints="1" noAdjustHandles="1" noChangeArrowheads="1" noChangeShapeType="1" noTextEdit="1"/>
              </p:cNvSpPr>
              <p:nvPr/>
            </p:nvSpPr>
            <p:spPr>
              <a:xfrm>
                <a:off x="7676354" y="6175842"/>
                <a:ext cx="4571997" cy="702693"/>
              </a:xfrm>
              <a:prstGeom prst="rect">
                <a:avLst/>
              </a:prstGeom>
              <a:blipFill>
                <a:blip r:embed="rId2"/>
                <a:stretch>
                  <a:fillRect t="-1739" b="-608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BC6567-9CA8-015F-CEFC-3FC1F5C74D82}"/>
                  </a:ext>
                </a:extLst>
              </p:cNvPr>
              <p:cNvSpPr txBox="1"/>
              <p:nvPr/>
            </p:nvSpPr>
            <p:spPr>
              <a:xfrm>
                <a:off x="11788089" y="6100905"/>
                <a:ext cx="3279667" cy="702693"/>
              </a:xfrm>
              <a:prstGeom prst="rect">
                <a:avLst/>
              </a:prstGeom>
              <a:noFill/>
            </p:spPr>
            <p:txBody>
              <a:bodyPr wrap="square" lIns="0" tIns="0" rIns="0" bIns="0" rtlCol="0">
                <a:spAutoFit/>
              </a:bodyPr>
              <a:lstStyle/>
              <a:p>
                <a14:m>
                  <m:oMath xmlns:m="http://schemas.openxmlformats.org/officeDocument/2006/math">
                    <m:f>
                      <m:fPr>
                        <m:ctrlPr>
                          <a:rPr lang="en-IN" sz="2800" i="1" smtClean="0">
                            <a:latin typeface="Cambria Math" panose="02040503050406030204" pitchFamily="18" charset="0"/>
                          </a:rPr>
                        </m:ctrlPr>
                      </m:fPr>
                      <m:num>
                        <m:r>
                          <a:rPr lang="en-US" sz="2800" b="0" i="1" smtClean="0">
                            <a:latin typeface="Cambria Math" panose="02040503050406030204" pitchFamily="18" charset="0"/>
                          </a:rPr>
                          <m:t>1</m:t>
                        </m:r>
                      </m:num>
                      <m:den>
                        <m:rad>
                          <m:radPr>
                            <m:degHide m:val="on"/>
                            <m:ctrlPr>
                              <a:rPr lang="en-IN" sz="2800" i="1" smtClean="0">
                                <a:latin typeface="Cambria Math" panose="02040503050406030204" pitchFamily="18" charset="0"/>
                              </a:rPr>
                            </m:ctrlPr>
                          </m:radPr>
                          <m:deg/>
                          <m:e>
                            <m:r>
                              <a:rPr lang="en-US" sz="2800" b="0" i="1" smtClean="0">
                                <a:latin typeface="Cambria Math" panose="02040503050406030204" pitchFamily="18" charset="0"/>
                              </a:rPr>
                              <m:t>(3.3)</m:t>
                            </m:r>
                          </m:e>
                        </m:rad>
                      </m:den>
                    </m:f>
                  </m:oMath>
                </a14:m>
                <a:r>
                  <a:rPr lang="en-IN" sz="2800" dirty="0"/>
                  <a:t> = </a:t>
                </a:r>
                <a14:m>
                  <m:oMath xmlns:m="http://schemas.openxmlformats.org/officeDocument/2006/math">
                    <m:f>
                      <m:fPr>
                        <m:ctrlPr>
                          <a:rPr lang="en-IN"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3</m:t>
                        </m:r>
                      </m:den>
                    </m:f>
                  </m:oMath>
                </a14:m>
                <a:r>
                  <a:rPr lang="en-IN" sz="2800" dirty="0"/>
                  <a:t> = 0.333</a:t>
                </a:r>
              </a:p>
            </p:txBody>
          </p:sp>
        </mc:Choice>
        <mc:Fallback xmlns="">
          <p:sp>
            <p:nvSpPr>
              <p:cNvPr id="4" name="TextBox 3">
                <a:extLst>
                  <a:ext uri="{FF2B5EF4-FFF2-40B4-BE49-F238E27FC236}">
                    <a16:creationId xmlns:a16="http://schemas.microsoft.com/office/drawing/2014/main" id="{26BC6567-9CA8-015F-CEFC-3FC1F5C74D82}"/>
                  </a:ext>
                </a:extLst>
              </p:cNvPr>
              <p:cNvSpPr txBox="1">
                <a:spLocks noRot="1" noChangeAspect="1" noMove="1" noResize="1" noEditPoints="1" noAdjustHandles="1" noChangeArrowheads="1" noChangeShapeType="1" noTextEdit="1"/>
              </p:cNvSpPr>
              <p:nvPr/>
            </p:nvSpPr>
            <p:spPr>
              <a:xfrm>
                <a:off x="11788089" y="6100905"/>
                <a:ext cx="3279667" cy="702693"/>
              </a:xfrm>
              <a:prstGeom prst="rect">
                <a:avLst/>
              </a:prstGeom>
              <a:blipFill>
                <a:blip r:embed="rId3"/>
                <a:stretch>
                  <a:fillRect l="-186" t="-1739" b="-52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9739F7-53DD-CB34-34F0-3621B40DBBF6}"/>
                  </a:ext>
                </a:extLst>
              </p:cNvPr>
              <p:cNvSpPr txBox="1"/>
              <p:nvPr/>
            </p:nvSpPr>
            <p:spPr>
              <a:xfrm>
                <a:off x="14872867" y="6025968"/>
                <a:ext cx="3279667" cy="702693"/>
              </a:xfrm>
              <a:prstGeom prst="rect">
                <a:avLst/>
              </a:prstGeom>
              <a:noFill/>
            </p:spPr>
            <p:txBody>
              <a:bodyPr wrap="square" lIns="0" tIns="0" rIns="0" bIns="0" rtlCol="0">
                <a:spAutoFit/>
              </a:bodyPr>
              <a:lstStyle/>
              <a:p>
                <a14:m>
                  <m:oMath xmlns:m="http://schemas.openxmlformats.org/officeDocument/2006/math">
                    <m:f>
                      <m:fPr>
                        <m:ctrlPr>
                          <a:rPr lang="en-IN" sz="2800" i="1" smtClean="0">
                            <a:latin typeface="Cambria Math" panose="02040503050406030204" pitchFamily="18" charset="0"/>
                          </a:rPr>
                        </m:ctrlPr>
                      </m:fPr>
                      <m:num>
                        <m:r>
                          <a:rPr lang="en-US" sz="2800" b="0" i="1" smtClean="0">
                            <a:latin typeface="Cambria Math" panose="02040503050406030204" pitchFamily="18" charset="0"/>
                          </a:rPr>
                          <m:t>1</m:t>
                        </m:r>
                      </m:num>
                      <m:den>
                        <m:rad>
                          <m:radPr>
                            <m:degHide m:val="on"/>
                            <m:ctrlPr>
                              <a:rPr lang="en-IN" sz="2800" i="1" smtClean="0">
                                <a:latin typeface="Cambria Math" panose="02040503050406030204" pitchFamily="18" charset="0"/>
                              </a:rPr>
                            </m:ctrlPr>
                          </m:radPr>
                          <m:deg/>
                          <m:e>
                            <m:r>
                              <a:rPr lang="en-US" sz="2800" b="0" i="1" smtClean="0">
                                <a:latin typeface="Cambria Math" panose="02040503050406030204" pitchFamily="18" charset="0"/>
                              </a:rPr>
                              <m:t>(3.2)</m:t>
                            </m:r>
                          </m:e>
                        </m:rad>
                      </m:den>
                    </m:f>
                  </m:oMath>
                </a14:m>
                <a:r>
                  <a:rPr lang="en-IN" sz="2800" dirty="0"/>
                  <a:t> = </a:t>
                </a:r>
                <a14:m>
                  <m:oMath xmlns:m="http://schemas.openxmlformats.org/officeDocument/2006/math">
                    <m:f>
                      <m:fPr>
                        <m:ctrlPr>
                          <a:rPr lang="en-IN"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2.449</m:t>
                        </m:r>
                      </m:den>
                    </m:f>
                  </m:oMath>
                </a14:m>
                <a:r>
                  <a:rPr lang="en-IN" sz="2800" dirty="0"/>
                  <a:t> = 0.408</a:t>
                </a:r>
              </a:p>
            </p:txBody>
          </p:sp>
        </mc:Choice>
        <mc:Fallback xmlns="">
          <p:sp>
            <p:nvSpPr>
              <p:cNvPr id="21" name="TextBox 20">
                <a:extLst>
                  <a:ext uri="{FF2B5EF4-FFF2-40B4-BE49-F238E27FC236}">
                    <a16:creationId xmlns:a16="http://schemas.microsoft.com/office/drawing/2014/main" id="{AA9739F7-53DD-CB34-34F0-3621B40DBBF6}"/>
                  </a:ext>
                </a:extLst>
              </p:cNvPr>
              <p:cNvSpPr txBox="1">
                <a:spLocks noRot="1" noChangeAspect="1" noMove="1" noResize="1" noEditPoints="1" noAdjustHandles="1" noChangeArrowheads="1" noChangeShapeType="1" noTextEdit="1"/>
              </p:cNvSpPr>
              <p:nvPr/>
            </p:nvSpPr>
            <p:spPr>
              <a:xfrm>
                <a:off x="14872867" y="6025968"/>
                <a:ext cx="3279667" cy="702693"/>
              </a:xfrm>
              <a:prstGeom prst="rect">
                <a:avLst/>
              </a:prstGeom>
              <a:blipFill>
                <a:blip r:embed="rId4"/>
                <a:stretch>
                  <a:fillRect l="-186" t="-1739" b="-52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E24105-9D01-033B-7C9F-D929A56EE53F}"/>
                  </a:ext>
                </a:extLst>
              </p:cNvPr>
              <p:cNvSpPr txBox="1"/>
              <p:nvPr/>
            </p:nvSpPr>
            <p:spPr>
              <a:xfrm>
                <a:off x="11257756" y="7193699"/>
                <a:ext cx="3279667" cy="702693"/>
              </a:xfrm>
              <a:prstGeom prst="rect">
                <a:avLst/>
              </a:prstGeom>
              <a:noFill/>
            </p:spPr>
            <p:txBody>
              <a:bodyPr wrap="square" lIns="0" tIns="0" rIns="0" bIns="0" rtlCol="0">
                <a:spAutoFit/>
              </a:bodyPr>
              <a:lstStyle/>
              <a:p>
                <a14:m>
                  <m:oMath xmlns:m="http://schemas.openxmlformats.org/officeDocument/2006/math">
                    <m:f>
                      <m:fPr>
                        <m:ctrlPr>
                          <a:rPr lang="en-IN" sz="2800" i="1" smtClean="0">
                            <a:latin typeface="Cambria Math" panose="02040503050406030204" pitchFamily="18" charset="0"/>
                          </a:rPr>
                        </m:ctrlPr>
                      </m:fPr>
                      <m:num>
                        <m:r>
                          <a:rPr lang="en-US" sz="2800" b="0" i="1" smtClean="0">
                            <a:latin typeface="Cambria Math" panose="02040503050406030204" pitchFamily="18" charset="0"/>
                          </a:rPr>
                          <m:t>1</m:t>
                        </m:r>
                      </m:num>
                      <m:den>
                        <m:rad>
                          <m:radPr>
                            <m:degHide m:val="on"/>
                            <m:ctrlPr>
                              <a:rPr lang="en-IN" sz="2800" i="1" smtClean="0">
                                <a:latin typeface="Cambria Math" panose="02040503050406030204" pitchFamily="18" charset="0"/>
                              </a:rPr>
                            </m:ctrlPr>
                          </m:radPr>
                          <m:deg/>
                          <m:e>
                            <m:r>
                              <a:rPr lang="en-US" sz="2800" b="0" i="1" smtClean="0">
                                <a:latin typeface="Cambria Math" panose="02040503050406030204" pitchFamily="18" charset="0"/>
                              </a:rPr>
                              <m:t>(1.2)</m:t>
                            </m:r>
                          </m:e>
                        </m:rad>
                      </m:den>
                    </m:f>
                  </m:oMath>
                </a14:m>
                <a:r>
                  <a:rPr lang="en-IN" sz="2800" dirty="0"/>
                  <a:t> = </a:t>
                </a:r>
                <a14:m>
                  <m:oMath xmlns:m="http://schemas.openxmlformats.org/officeDocument/2006/math">
                    <m:f>
                      <m:fPr>
                        <m:ctrlPr>
                          <a:rPr lang="en-IN"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1.414</m:t>
                        </m:r>
                      </m:den>
                    </m:f>
                  </m:oMath>
                </a14:m>
                <a:r>
                  <a:rPr lang="en-IN" sz="2800" dirty="0"/>
                  <a:t> = 0.707</a:t>
                </a:r>
              </a:p>
            </p:txBody>
          </p:sp>
        </mc:Choice>
        <mc:Fallback xmlns="">
          <p:sp>
            <p:nvSpPr>
              <p:cNvPr id="22" name="TextBox 21">
                <a:extLst>
                  <a:ext uri="{FF2B5EF4-FFF2-40B4-BE49-F238E27FC236}">
                    <a16:creationId xmlns:a16="http://schemas.microsoft.com/office/drawing/2014/main" id="{0FE24105-9D01-033B-7C9F-D929A56EE53F}"/>
                  </a:ext>
                </a:extLst>
              </p:cNvPr>
              <p:cNvSpPr txBox="1">
                <a:spLocks noRot="1" noChangeAspect="1" noMove="1" noResize="1" noEditPoints="1" noAdjustHandles="1" noChangeArrowheads="1" noChangeShapeType="1" noTextEdit="1"/>
              </p:cNvSpPr>
              <p:nvPr/>
            </p:nvSpPr>
            <p:spPr>
              <a:xfrm>
                <a:off x="11257756" y="7193699"/>
                <a:ext cx="3279667" cy="702693"/>
              </a:xfrm>
              <a:prstGeom prst="rect">
                <a:avLst/>
              </a:prstGeom>
              <a:blipFill>
                <a:blip r:embed="rId5"/>
                <a:stretch>
                  <a:fillRect l="-186" t="-1739" b="-6087"/>
                </a:stretch>
              </a:blipFill>
            </p:spPr>
            <p:txBody>
              <a:bodyPr/>
              <a:lstStyle/>
              <a:p>
                <a:r>
                  <a:rPr lang="en-IN">
                    <a:noFill/>
                  </a:rPr>
                  <a:t> </a:t>
                </a:r>
              </a:p>
            </p:txBody>
          </p:sp>
        </mc:Fallback>
      </mc:AlternateContent>
    </p:spTree>
    <p:extLst>
      <p:ext uri="{BB962C8B-B14F-4D97-AF65-F5344CB8AC3E}">
        <p14:creationId xmlns:p14="http://schemas.microsoft.com/office/powerpoint/2010/main" val="30470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65826B-204C-6B3A-86A0-CC6F82BB5A92}"/>
              </a:ext>
            </a:extLst>
          </p:cNvPr>
          <p:cNvSpPr txBox="1">
            <a:spLocks/>
          </p:cNvSpPr>
          <p:nvPr/>
        </p:nvSpPr>
        <p:spPr>
          <a:xfrm>
            <a:off x="11867356" y="7097712"/>
            <a:ext cx="1901825" cy="458788"/>
          </a:xfrm>
          <a:prstGeom prst="rect">
            <a:avLst/>
          </a:prstGeom>
          <a:noFill/>
        </p:spPr>
        <p:txBody>
          <a:bodyPr/>
          <a:lstStyle>
            <a:defPPr>
              <a:defRPr lang="en-US"/>
            </a:defPPr>
            <a:lvl1pPr marL="0" algn="l" defTabSz="914400" rtl="0" eaLnBrk="0" latin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1pPr>
            <a:lvl2pPr marL="457200" algn="l" defTabSz="914400" rtl="0" eaLnBrk="0" latin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2pPr>
            <a:lvl3pPr marL="914400" algn="l" defTabSz="914400" rtl="0" eaLnBrk="0" latin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3pPr>
            <a:lvl4pPr marL="1371600" algn="l" defTabSz="914400" rtl="0" eaLnBrk="0" latin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4pPr>
            <a:lvl5pPr marL="1828800" algn="l" defTabSz="914400" rtl="0" eaLnBrk="0" latin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5pPr>
            <a:lvl6pPr marL="25146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6pPr>
            <a:lvl7pPr marL="29718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7pPr>
            <a:lvl8pPr marL="34290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8pPr>
            <a:lvl9pPr marL="38862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9pPr>
          </a:lstStyle>
          <a:p>
            <a:pPr eaLnBrk="1" hangingPunct="1"/>
            <a:fld id="{F5C4C387-22C6-4A74-9235-2EAA98F4083C}" type="slidenum">
              <a:rPr lang="en-US" altLang="en-US" smtClean="0">
                <a:solidFill>
                  <a:srgbClr val="000000"/>
                </a:solidFill>
                <a:cs typeface="Times New Roman" panose="02020603050405020304" pitchFamily="18" charset="0"/>
              </a:rPr>
              <a:pPr eaLnBrk="1" hangingPunct="1"/>
              <a:t>7</a:t>
            </a:fld>
            <a:endParaRPr lang="en-US" altLang="en-US">
              <a:solidFill>
                <a:srgbClr val="000000"/>
              </a:solidFill>
              <a:cs typeface="Times New Roman" panose="02020603050405020304" pitchFamily="18" charset="0"/>
            </a:endParaRPr>
          </a:p>
        </p:txBody>
      </p:sp>
      <p:sp>
        <p:nvSpPr>
          <p:cNvPr id="5" name="Text Box 1">
            <a:extLst>
              <a:ext uri="{FF2B5EF4-FFF2-40B4-BE49-F238E27FC236}">
                <a16:creationId xmlns:a16="http://schemas.microsoft.com/office/drawing/2014/main" id="{BAA9CE94-E735-F878-B706-FC4110AF3CBB}"/>
              </a:ext>
            </a:extLst>
          </p:cNvPr>
          <p:cNvSpPr txBox="1">
            <a:spLocks noChangeArrowheads="1"/>
          </p:cNvSpPr>
          <p:nvPr/>
        </p:nvSpPr>
        <p:spPr bwMode="auto">
          <a:xfrm>
            <a:off x="7066756" y="-41809"/>
            <a:ext cx="6019800"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9pPr>
          </a:lstStyle>
          <a:p>
            <a:pPr eaLnBrk="1" hangingPunct="1">
              <a:spcBef>
                <a:spcPts val="1500"/>
              </a:spcBef>
              <a:buClrTx/>
              <a:buFontTx/>
              <a:buNone/>
            </a:pPr>
            <a:r>
              <a:rPr lang="en-US" altLang="en-US" sz="4800" b="1" dirty="0">
                <a:solidFill>
                  <a:srgbClr val="C00000"/>
                </a:solidFill>
                <a:cs typeface="Times New Roman" panose="02020603050405020304" pitchFamily="18" charset="0"/>
              </a:rPr>
              <a:t>Van der Waals Forces</a:t>
            </a:r>
          </a:p>
        </p:txBody>
      </p:sp>
      <p:sp>
        <p:nvSpPr>
          <p:cNvPr id="6" name="Text Box 2">
            <a:extLst>
              <a:ext uri="{FF2B5EF4-FFF2-40B4-BE49-F238E27FC236}">
                <a16:creationId xmlns:a16="http://schemas.microsoft.com/office/drawing/2014/main" id="{43C3D4FD-3F3C-1B6F-F5E3-3FF3C6179467}"/>
              </a:ext>
            </a:extLst>
          </p:cNvPr>
          <p:cNvSpPr txBox="1">
            <a:spLocks noChangeArrowheads="1"/>
          </p:cNvSpPr>
          <p:nvPr/>
        </p:nvSpPr>
        <p:spPr bwMode="auto">
          <a:xfrm>
            <a:off x="420688" y="1179003"/>
            <a:ext cx="17494753" cy="497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279400" indent="-279400"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9pPr>
          </a:lstStyle>
          <a:p>
            <a:pPr algn="just" eaLnBrk="1" hangingPunct="1">
              <a:spcBef>
                <a:spcPts val="650"/>
              </a:spcBef>
              <a:buFont typeface="Arial" panose="020B0604020202020204" pitchFamily="34" charset="0"/>
              <a:buChar char="•"/>
            </a:pPr>
            <a:r>
              <a:rPr lang="en-US" altLang="en-US" sz="3600" dirty="0">
                <a:solidFill>
                  <a:srgbClr val="000000"/>
                </a:solidFill>
                <a:cs typeface="Times New Roman" panose="02020603050405020304" pitchFamily="18" charset="0"/>
              </a:rPr>
              <a:t>Van der Waals forces are also known as London forces.</a:t>
            </a:r>
          </a:p>
          <a:p>
            <a:pPr algn="just" eaLnBrk="1" hangingPunct="1">
              <a:spcBef>
                <a:spcPts val="650"/>
              </a:spcBef>
              <a:buFont typeface="Arial" panose="020B0604020202020204" pitchFamily="34" charset="0"/>
              <a:buChar char="•"/>
            </a:pPr>
            <a:r>
              <a:rPr lang="en-US" altLang="en-US" sz="3600" dirty="0">
                <a:solidFill>
                  <a:srgbClr val="000000"/>
                </a:solidFill>
                <a:cs typeface="Times New Roman" panose="02020603050405020304" pitchFamily="18" charset="0"/>
              </a:rPr>
              <a:t>They are weak interactions caused by momentary changes in electron density in a molecule.</a:t>
            </a:r>
          </a:p>
          <a:p>
            <a:pPr algn="just" eaLnBrk="1" hangingPunct="1">
              <a:spcBef>
                <a:spcPts val="650"/>
              </a:spcBef>
              <a:buFont typeface="Arial" panose="020B0604020202020204" pitchFamily="34" charset="0"/>
              <a:buChar char="•"/>
            </a:pPr>
            <a:r>
              <a:rPr lang="en-US" altLang="en-US" sz="3600" dirty="0">
                <a:solidFill>
                  <a:srgbClr val="000000"/>
                </a:solidFill>
                <a:cs typeface="Times New Roman" panose="02020603050405020304" pitchFamily="18" charset="0"/>
              </a:rPr>
              <a:t>They are the only attractive forces present in nonpolar compounds.</a:t>
            </a:r>
          </a:p>
          <a:p>
            <a:pPr algn="just" eaLnBrk="1" hangingPunct="1">
              <a:spcBef>
                <a:spcPts val="650"/>
              </a:spcBef>
              <a:buFont typeface="Arial" panose="020B0604020202020204" pitchFamily="34" charset="0"/>
              <a:buChar char="•"/>
            </a:pPr>
            <a:r>
              <a:rPr lang="en-US" altLang="en-US" sz="3600" dirty="0">
                <a:solidFill>
                  <a:srgbClr val="000000"/>
                </a:solidFill>
                <a:cs typeface="Times New Roman" panose="02020603050405020304" pitchFamily="18" charset="0"/>
              </a:rPr>
              <a:t>All compounds exhibit van der Waals forces.</a:t>
            </a:r>
          </a:p>
          <a:p>
            <a:pPr algn="just" eaLnBrk="1" hangingPunct="1">
              <a:spcBef>
                <a:spcPts val="650"/>
              </a:spcBef>
              <a:buFont typeface="Arial" panose="020B0604020202020204" pitchFamily="34" charset="0"/>
              <a:buChar char="•"/>
            </a:pPr>
            <a:r>
              <a:rPr lang="en-US" altLang="en-US" sz="3600" dirty="0">
                <a:solidFill>
                  <a:srgbClr val="000000"/>
                </a:solidFill>
                <a:cs typeface="Times New Roman" panose="02020603050405020304" pitchFamily="18" charset="0"/>
              </a:rPr>
              <a:t>The surface area of a molecule determines the strength of the van der Waals interactions between molecules. The larger the surface area, the larger the attractive force between two molecules, and the stronger the intermolecular forces.</a:t>
            </a:r>
          </a:p>
          <a:p>
            <a:pPr algn="just" eaLnBrk="1" hangingPunct="1">
              <a:spcBef>
                <a:spcPts val="650"/>
              </a:spcBef>
              <a:buFont typeface="Arial" panose="020B0604020202020204" pitchFamily="34" charset="0"/>
              <a:buChar char="•"/>
            </a:pPr>
            <a:endParaRPr lang="en-US" altLang="en-US" sz="3600" dirty="0">
              <a:solidFill>
                <a:srgbClr val="000000"/>
              </a:solidFill>
              <a:cs typeface="Times New Roman" panose="02020603050405020304" pitchFamily="18" charset="0"/>
            </a:endParaRPr>
          </a:p>
        </p:txBody>
      </p:sp>
      <p:pic>
        <p:nvPicPr>
          <p:cNvPr id="7" name="Picture 3">
            <a:extLst>
              <a:ext uri="{FF2B5EF4-FFF2-40B4-BE49-F238E27FC236}">
                <a16:creationId xmlns:a16="http://schemas.microsoft.com/office/drawing/2014/main" id="{33F7E23F-89FF-452A-0418-AB6862A0B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5756" y="5210968"/>
            <a:ext cx="8122151" cy="4691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4">
            <a:extLst>
              <a:ext uri="{FF2B5EF4-FFF2-40B4-BE49-F238E27FC236}">
                <a16:creationId xmlns:a16="http://schemas.microsoft.com/office/drawing/2014/main" id="{11D1E4B8-E51C-2E73-3926-6CA5EBD87C6F}"/>
              </a:ext>
            </a:extLst>
          </p:cNvPr>
          <p:cNvSpPr txBox="1">
            <a:spLocks noChangeArrowheads="1"/>
          </p:cNvSpPr>
          <p:nvPr/>
        </p:nvSpPr>
        <p:spPr bwMode="auto">
          <a:xfrm>
            <a:off x="420688" y="6075329"/>
            <a:ext cx="10058399" cy="4139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9pPr>
          </a:lstStyle>
          <a:p>
            <a:pPr algn="just" eaLnBrk="1" hangingPunct="1">
              <a:spcBef>
                <a:spcPts val="1250"/>
              </a:spcBef>
              <a:buClrTx/>
              <a:buFontTx/>
              <a:buNone/>
            </a:pPr>
            <a:r>
              <a:rPr lang="en-US" altLang="en-US" sz="3600" dirty="0">
                <a:solidFill>
                  <a:srgbClr val="3333CC"/>
                </a:solidFill>
                <a:cs typeface="Times New Roman" panose="02020603050405020304" pitchFamily="18" charset="0"/>
              </a:rPr>
              <a:t>Even though CH</a:t>
            </a:r>
            <a:r>
              <a:rPr lang="en-US" altLang="en-US" sz="3600" baseline="-25000" dirty="0">
                <a:solidFill>
                  <a:srgbClr val="3333CC"/>
                </a:solidFill>
                <a:cs typeface="Times New Roman" panose="02020603050405020304" pitchFamily="18" charset="0"/>
              </a:rPr>
              <a:t>4</a:t>
            </a:r>
            <a:r>
              <a:rPr lang="en-US" altLang="en-US" sz="3600" dirty="0">
                <a:solidFill>
                  <a:srgbClr val="3333CC"/>
                </a:solidFill>
                <a:cs typeface="Times New Roman" panose="02020603050405020304" pitchFamily="18" charset="0"/>
              </a:rPr>
              <a:t> has no net dipole, at any one instant its electron density may not be completely symmetrical, resulting in a temporary dipole. This can induce a temporary dipole in another molecule. The weak interaction of these temporary dipoles constitutes van der Waals forces.</a:t>
            </a:r>
          </a:p>
          <a:p>
            <a:pPr algn="just" eaLnBrk="1" hangingPunct="1">
              <a:spcBef>
                <a:spcPts val="1250"/>
              </a:spcBef>
              <a:buClrTx/>
              <a:buFontTx/>
              <a:buNone/>
            </a:pPr>
            <a:endParaRPr lang="en-US" altLang="en-US" sz="3600" dirty="0">
              <a:solidFill>
                <a:srgbClr val="3333CC"/>
              </a:solidFill>
              <a:cs typeface="Times New Roman" panose="02020603050405020304" pitchFamily="18" charset="0"/>
            </a:endParaRPr>
          </a:p>
        </p:txBody>
      </p:sp>
    </p:spTree>
    <p:extLst>
      <p:ext uri="{BB962C8B-B14F-4D97-AF65-F5344CB8AC3E}">
        <p14:creationId xmlns:p14="http://schemas.microsoft.com/office/powerpoint/2010/main" val="3388874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DD782355-6D85-9644-6E6A-24924065757F}"/>
              </a:ext>
            </a:extLst>
          </p:cNvPr>
          <p:cNvSpPr txBox="1">
            <a:spLocks noChangeArrowheads="1"/>
          </p:cNvSpPr>
          <p:nvPr/>
        </p:nvSpPr>
        <p:spPr bwMode="auto">
          <a:xfrm>
            <a:off x="6457156" y="-184820"/>
            <a:ext cx="8534400"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9pPr>
          </a:lstStyle>
          <a:p>
            <a:pPr algn="just" eaLnBrk="1" hangingPunct="1">
              <a:spcBef>
                <a:spcPts val="1500"/>
              </a:spcBef>
              <a:buClrTx/>
              <a:buFontTx/>
              <a:buNone/>
            </a:pPr>
            <a:r>
              <a:rPr lang="en-US" altLang="en-US" sz="4800" b="1" dirty="0">
                <a:solidFill>
                  <a:srgbClr val="C00000"/>
                </a:solidFill>
                <a:cs typeface="Times New Roman" panose="02020603050405020304" pitchFamily="18" charset="0"/>
              </a:rPr>
              <a:t>Dipole-Dipole Interactions</a:t>
            </a:r>
          </a:p>
        </p:txBody>
      </p:sp>
      <p:sp>
        <p:nvSpPr>
          <p:cNvPr id="3" name="Text Box 2">
            <a:extLst>
              <a:ext uri="{FF2B5EF4-FFF2-40B4-BE49-F238E27FC236}">
                <a16:creationId xmlns:a16="http://schemas.microsoft.com/office/drawing/2014/main" id="{FEBFDD91-BB75-EFDD-4791-79E15FCDE72C}"/>
              </a:ext>
            </a:extLst>
          </p:cNvPr>
          <p:cNvSpPr txBox="1">
            <a:spLocks noChangeArrowheads="1"/>
          </p:cNvSpPr>
          <p:nvPr/>
        </p:nvSpPr>
        <p:spPr bwMode="auto">
          <a:xfrm>
            <a:off x="1033232" y="922416"/>
            <a:ext cx="16943848"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279400" indent="-279400"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9pPr>
          </a:lstStyle>
          <a:p>
            <a:pPr marL="0" indent="0" algn="just" eaLnBrk="1" hangingPunct="1">
              <a:spcBef>
                <a:spcPts val="650"/>
              </a:spcBef>
              <a:buClr>
                <a:srgbClr val="3333CC"/>
              </a:buClr>
            </a:pPr>
            <a:r>
              <a:rPr lang="en-US" altLang="en-US" sz="3600" dirty="0">
                <a:solidFill>
                  <a:srgbClr val="3333CC"/>
                </a:solidFill>
                <a:cs typeface="Times New Roman" panose="02020603050405020304" pitchFamily="18" charset="0"/>
              </a:rPr>
              <a:t>Dipole—dipole interactions are the attractive forces between the permanent dipoles of two polar molecules.</a:t>
            </a:r>
          </a:p>
        </p:txBody>
      </p:sp>
      <p:pic>
        <p:nvPicPr>
          <p:cNvPr id="4" name="Picture 3">
            <a:extLst>
              <a:ext uri="{FF2B5EF4-FFF2-40B4-BE49-F238E27FC236}">
                <a16:creationId xmlns:a16="http://schemas.microsoft.com/office/drawing/2014/main" id="{38BD4946-034D-7732-AE68-901743D83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356" y="2398984"/>
            <a:ext cx="11506200" cy="44717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2">
            <a:extLst>
              <a:ext uri="{FF2B5EF4-FFF2-40B4-BE49-F238E27FC236}">
                <a16:creationId xmlns:a16="http://schemas.microsoft.com/office/drawing/2014/main" id="{C8B88D07-6D7C-5700-9D16-60AA06B9CB47}"/>
              </a:ext>
            </a:extLst>
          </p:cNvPr>
          <p:cNvSpPr txBox="1">
            <a:spLocks noChangeArrowheads="1"/>
          </p:cNvSpPr>
          <p:nvPr/>
        </p:nvSpPr>
        <p:spPr bwMode="auto">
          <a:xfrm>
            <a:off x="437356" y="7416162"/>
            <a:ext cx="17830800"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279400" indent="-279400"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9pPr>
          </a:lstStyle>
          <a:p>
            <a:pPr algn="just" eaLnBrk="1" hangingPunct="1">
              <a:spcBef>
                <a:spcPts val="650"/>
              </a:spcBef>
              <a:buFont typeface="Arial" panose="020B0604020202020204" pitchFamily="34" charset="0"/>
              <a:buChar char="•"/>
            </a:pPr>
            <a:r>
              <a:rPr lang="en-US" altLang="en-US" sz="3600" dirty="0">
                <a:solidFill>
                  <a:srgbClr val="000000"/>
                </a:solidFill>
                <a:cs typeface="Times New Roman" panose="02020603050405020304" pitchFamily="18" charset="0"/>
              </a:rPr>
              <a:t>Consider acetone. The dipoles in adjacent molecules align so that the partial positive and partial negative charges are in close proximity. These attractive forces caused by permanent dipoles are much stronger than weak van der Waals forces.</a:t>
            </a:r>
          </a:p>
        </p:txBody>
      </p:sp>
    </p:spTree>
    <p:extLst>
      <p:ext uri="{BB962C8B-B14F-4D97-AF65-F5344CB8AC3E}">
        <p14:creationId xmlns:p14="http://schemas.microsoft.com/office/powerpoint/2010/main" val="1845691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784DC6F-14F7-B13E-5C0B-4A3FC03B26A2}"/>
              </a:ext>
            </a:extLst>
          </p:cNvPr>
          <p:cNvSpPr txBox="1">
            <a:spLocks/>
          </p:cNvSpPr>
          <p:nvPr/>
        </p:nvSpPr>
        <p:spPr>
          <a:xfrm>
            <a:off x="9200356" y="7402512"/>
            <a:ext cx="1901825" cy="458788"/>
          </a:xfrm>
          <a:prstGeom prst="rect">
            <a:avLst/>
          </a:prstGeom>
          <a:noFill/>
        </p:spPr>
        <p:txBody>
          <a:bodyPr/>
          <a:lstStyle>
            <a:defPPr>
              <a:defRPr lang="en-US"/>
            </a:defPPr>
            <a:lvl1pPr marL="0" algn="l" defTabSz="914400" rtl="0" eaLnBrk="0" latin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1pPr>
            <a:lvl2pPr marL="457200" algn="l" defTabSz="914400" rtl="0" eaLnBrk="0" latin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2pPr>
            <a:lvl3pPr marL="914400" algn="l" defTabSz="914400" rtl="0" eaLnBrk="0" latin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3pPr>
            <a:lvl4pPr marL="1371600" algn="l" defTabSz="914400" rtl="0" eaLnBrk="0" latin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4pPr>
            <a:lvl5pPr marL="1828800" algn="l" defTabSz="914400" rtl="0" eaLnBrk="0" latin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5pPr>
            <a:lvl6pPr marL="25146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6pPr>
            <a:lvl7pPr marL="29718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7pPr>
            <a:lvl8pPr marL="34290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8pPr>
            <a:lvl9pPr marL="3886200" indent="-228600" algn="l" defTabSz="457200" rtl="0" eaLnBrk="0" fontAlgn="base" latinLnBrk="0"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Times New Roman" panose="02020603050405020304" pitchFamily="18" charset="0"/>
                <a:ea typeface="+mn-ea"/>
                <a:cs typeface="Lucida Sans Unicode" panose="020B0602030504020204" pitchFamily="34" charset="0"/>
              </a:defRPr>
            </a:lvl9pPr>
          </a:lstStyle>
          <a:p>
            <a:pPr eaLnBrk="1" hangingPunct="1"/>
            <a:fld id="{8EEADFC8-D09E-4D3E-A5AD-15FCF4DBAAC5}" type="slidenum">
              <a:rPr lang="en-US" altLang="en-US" smtClean="0">
                <a:solidFill>
                  <a:srgbClr val="000000"/>
                </a:solidFill>
                <a:cs typeface="Times New Roman" panose="02020603050405020304" pitchFamily="18" charset="0"/>
              </a:rPr>
              <a:pPr eaLnBrk="1" hangingPunct="1"/>
              <a:t>9</a:t>
            </a:fld>
            <a:endParaRPr lang="en-US" altLang="en-US">
              <a:solidFill>
                <a:srgbClr val="000000"/>
              </a:solidFill>
              <a:cs typeface="Times New Roman" panose="02020603050405020304" pitchFamily="18" charset="0"/>
            </a:endParaRPr>
          </a:p>
        </p:txBody>
      </p:sp>
      <p:sp>
        <p:nvSpPr>
          <p:cNvPr id="4" name="Text Box 2">
            <a:extLst>
              <a:ext uri="{FF2B5EF4-FFF2-40B4-BE49-F238E27FC236}">
                <a16:creationId xmlns:a16="http://schemas.microsoft.com/office/drawing/2014/main" id="{66DA26C4-A870-7A5F-7CA1-C7690BB0061D}"/>
              </a:ext>
            </a:extLst>
          </p:cNvPr>
          <p:cNvSpPr txBox="1">
            <a:spLocks noChangeArrowheads="1"/>
          </p:cNvSpPr>
          <p:nvPr/>
        </p:nvSpPr>
        <p:spPr bwMode="auto">
          <a:xfrm>
            <a:off x="837406" y="738103"/>
            <a:ext cx="16725900" cy="21335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279400" indent="-279400"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sz="2400">
                <a:solidFill>
                  <a:schemeClr val="bg1"/>
                </a:solidFill>
                <a:latin typeface="Times New Roman" panose="02020603050405020304" pitchFamily="18" charset="0"/>
                <a:cs typeface="Lucida Sans Unicode" panose="020B0602030504020204" pitchFamily="34" charset="0"/>
              </a:defRPr>
            </a:lvl9pPr>
          </a:lstStyle>
          <a:p>
            <a:pPr algn="just" eaLnBrk="1" hangingPunct="1">
              <a:spcBef>
                <a:spcPts val="1500"/>
              </a:spcBef>
              <a:buClr>
                <a:srgbClr val="3333CC"/>
              </a:buClr>
              <a:buFont typeface="Arial" panose="020B0604020202020204" pitchFamily="34" charset="0"/>
              <a:buChar char="•"/>
            </a:pPr>
            <a:r>
              <a:rPr lang="en-US" altLang="en-US" sz="4000" dirty="0">
                <a:solidFill>
                  <a:srgbClr val="3333CC"/>
                </a:solidFill>
                <a:cs typeface="Times New Roman" panose="02020603050405020304" pitchFamily="18" charset="0"/>
              </a:rPr>
              <a:t>Intermolecular forces are interactions that exist between molecules.</a:t>
            </a:r>
            <a:r>
              <a:rPr lang="en-US" altLang="en-US" sz="4000" dirty="0">
                <a:solidFill>
                  <a:srgbClr val="000000"/>
                </a:solidFill>
                <a:cs typeface="Times New Roman" panose="02020603050405020304" pitchFamily="18" charset="0"/>
              </a:rPr>
              <a:t> Functional groups determine the type and strength of these interactions.</a:t>
            </a:r>
          </a:p>
          <a:p>
            <a:pPr algn="just" eaLnBrk="1" hangingPunct="1">
              <a:spcBef>
                <a:spcPts val="1500"/>
              </a:spcBef>
              <a:buFont typeface="Arial" panose="020B0604020202020204" pitchFamily="34" charset="0"/>
              <a:buChar char="•"/>
            </a:pPr>
            <a:r>
              <a:rPr lang="en-US" altLang="en-US" sz="4000" dirty="0">
                <a:solidFill>
                  <a:srgbClr val="000000"/>
                </a:solidFill>
                <a:cs typeface="Times New Roman" panose="02020603050405020304" pitchFamily="18" charset="0"/>
              </a:rPr>
              <a:t>There are several types of intermolecular interactions.</a:t>
            </a:r>
          </a:p>
        </p:txBody>
      </p:sp>
      <p:pic>
        <p:nvPicPr>
          <p:cNvPr id="6" name="Picture 4">
            <a:extLst>
              <a:ext uri="{FF2B5EF4-FFF2-40B4-BE49-F238E27FC236}">
                <a16:creationId xmlns:a16="http://schemas.microsoft.com/office/drawing/2014/main" id="{48606508-4BFF-2FC0-6411-7849C1F77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7756" y="2746314"/>
            <a:ext cx="7148721" cy="73924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1">
            <a:extLst>
              <a:ext uri="{FF2B5EF4-FFF2-40B4-BE49-F238E27FC236}">
                <a16:creationId xmlns:a16="http://schemas.microsoft.com/office/drawing/2014/main" id="{DDA00808-0448-13DF-C115-71FBB727194E}"/>
              </a:ext>
            </a:extLst>
          </p:cNvPr>
          <p:cNvSpPr txBox="1">
            <a:spLocks noChangeArrowheads="1"/>
          </p:cNvSpPr>
          <p:nvPr/>
        </p:nvSpPr>
        <p:spPr bwMode="auto">
          <a:xfrm>
            <a:off x="6626224" y="-102428"/>
            <a:ext cx="7050088"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Lucida Sans Unicode" panose="020B0602030504020204" pitchFamily="34" charset="0"/>
              </a:defRPr>
            </a:lvl9pPr>
          </a:lstStyle>
          <a:p>
            <a:pPr eaLnBrk="1" hangingPunct="1">
              <a:spcBef>
                <a:spcPts val="1500"/>
              </a:spcBef>
              <a:buClrTx/>
              <a:buFontTx/>
              <a:buNone/>
            </a:pPr>
            <a:r>
              <a:rPr lang="en-US" altLang="en-US" sz="4800" b="1" dirty="0">
                <a:solidFill>
                  <a:srgbClr val="C00000"/>
                </a:solidFill>
                <a:cs typeface="Times New Roman" panose="02020603050405020304" pitchFamily="18" charset="0"/>
              </a:rPr>
              <a:t>Electrostatic Interactions</a:t>
            </a:r>
          </a:p>
        </p:txBody>
      </p:sp>
      <p:sp>
        <p:nvSpPr>
          <p:cNvPr id="9" name="Text Box 5">
            <a:extLst>
              <a:ext uri="{FF2B5EF4-FFF2-40B4-BE49-F238E27FC236}">
                <a16:creationId xmlns:a16="http://schemas.microsoft.com/office/drawing/2014/main" id="{E78572CF-8289-30C3-54AD-77A7EAD98CE3}"/>
              </a:ext>
            </a:extLst>
          </p:cNvPr>
          <p:cNvSpPr txBox="1">
            <a:spLocks noChangeArrowheads="1"/>
          </p:cNvSpPr>
          <p:nvPr/>
        </p:nvSpPr>
        <p:spPr bwMode="auto">
          <a:xfrm>
            <a:off x="625955" y="3006943"/>
            <a:ext cx="10843252" cy="6996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gn="just">
              <a:lnSpc>
                <a:spcPct val="110000"/>
              </a:lnSpc>
              <a:spcBef>
                <a:spcPct val="50000"/>
              </a:spcBef>
              <a:buFont typeface="Arial" panose="020B0604020202020204" pitchFamily="34" charset="0"/>
              <a:buChar char="•"/>
            </a:pPr>
            <a:r>
              <a:rPr lang="en-US" altLang="en-US" sz="3200" u="sng" dirty="0">
                <a:latin typeface="Times New Roman" panose="02020603050405020304" pitchFamily="18" charset="0"/>
                <a:cs typeface="Times New Roman" panose="02020603050405020304" pitchFamily="18" charset="0"/>
              </a:rPr>
              <a:t>Ionic interactions</a:t>
            </a:r>
            <a:r>
              <a:rPr lang="en-US" altLang="en-US" sz="3200" dirty="0">
                <a:latin typeface="Times New Roman" panose="02020603050405020304" pitchFamily="18" charset="0"/>
                <a:cs typeface="Times New Roman" panose="02020603050405020304" pitchFamily="18" charset="0"/>
              </a:rPr>
              <a:t> occur between cations and anions. </a:t>
            </a:r>
          </a:p>
          <a:p>
            <a:pPr marL="457200" indent="-457200" algn="just">
              <a:lnSpc>
                <a:spcPct val="110000"/>
              </a:lnSpc>
              <a:spcBef>
                <a:spcPct val="50000"/>
              </a:spcBef>
              <a:buFont typeface="Arial" panose="020B0604020202020204" pitchFamily="34" charset="0"/>
              <a:buChar char="•"/>
            </a:pPr>
            <a:r>
              <a:rPr lang="en-US" altLang="en-US" sz="3200" dirty="0">
                <a:latin typeface="Times New Roman" panose="02020603050405020304" pitchFamily="18" charset="0"/>
                <a:cs typeface="Times New Roman" panose="02020603050405020304" pitchFamily="18" charset="0"/>
              </a:rPr>
              <a:t>These bonds are non-directional </a:t>
            </a:r>
          </a:p>
          <a:p>
            <a:pPr marL="457200" indent="-457200" algn="just">
              <a:lnSpc>
                <a:spcPct val="110000"/>
              </a:lnSpc>
              <a:spcBef>
                <a:spcPct val="50000"/>
              </a:spcBef>
              <a:buFont typeface="Arial" panose="020B0604020202020204" pitchFamily="34" charset="0"/>
              <a:buChar char="•"/>
            </a:pPr>
            <a:r>
              <a:rPr lang="en-US" altLang="en-US" sz="3200" dirty="0">
                <a:solidFill>
                  <a:srgbClr val="000000"/>
                </a:solidFill>
                <a:cs typeface="Times New Roman" panose="02020603050405020304" pitchFamily="18" charset="0"/>
              </a:rPr>
              <a:t>These ionic inter-actions are much stronger than the intermolecular forces present between covalent molecules.</a:t>
            </a:r>
            <a:endParaRPr lang="en-US" altLang="en-US" sz="3200" dirty="0">
              <a:latin typeface="Times New Roman" panose="02020603050405020304" pitchFamily="18" charset="0"/>
              <a:cs typeface="Times New Roman" panose="02020603050405020304" pitchFamily="18" charset="0"/>
            </a:endParaRPr>
          </a:p>
          <a:p>
            <a:pPr marL="457200" indent="-457200" algn="just">
              <a:lnSpc>
                <a:spcPct val="110000"/>
              </a:lnSpc>
              <a:spcBef>
                <a:spcPct val="50000"/>
              </a:spcBef>
              <a:buFont typeface="Arial" panose="020B0604020202020204" pitchFamily="34" charset="0"/>
              <a:buChar char="•"/>
            </a:pPr>
            <a:r>
              <a:rPr lang="en-US" altLang="en-US" sz="3200" dirty="0">
                <a:latin typeface="Times New Roman" panose="02020603050405020304" pitchFamily="18" charset="0"/>
                <a:cs typeface="Times New Roman" panose="02020603050405020304" pitchFamily="18" charset="0"/>
              </a:rPr>
              <a:t>Strength depends on the distance of separation (r) according to 1/r</a:t>
            </a:r>
            <a:r>
              <a:rPr lang="en-US" altLang="en-US" sz="3200" baseline="30000" dirty="0">
                <a:latin typeface="Times New Roman" panose="02020603050405020304" pitchFamily="18" charset="0"/>
                <a:cs typeface="Times New Roman" panose="02020603050405020304" pitchFamily="18" charset="0"/>
              </a:rPr>
              <a:t>2</a:t>
            </a:r>
            <a:r>
              <a:rPr lang="en-US" altLang="en-US" sz="3200" dirty="0">
                <a:latin typeface="Times New Roman" panose="02020603050405020304" pitchFamily="18" charset="0"/>
                <a:cs typeface="Times New Roman" panose="02020603050405020304" pitchFamily="18" charset="0"/>
              </a:rPr>
              <a:t>. Strength also depends on the medium (</a:t>
            </a:r>
            <a:r>
              <a:rPr lang="en-US" altLang="en-US" sz="3200" u="sng" dirty="0">
                <a:latin typeface="Times New Roman" panose="02020603050405020304" pitchFamily="18" charset="0"/>
                <a:cs typeface="Times New Roman" panose="02020603050405020304" pitchFamily="18" charset="0"/>
              </a:rPr>
              <a:t>dielectric constant</a:t>
            </a:r>
            <a:r>
              <a:rPr lang="en-US" altLang="en-US" sz="3200" dirty="0">
                <a:latin typeface="Times New Roman" panose="02020603050405020304" pitchFamily="18" charset="0"/>
                <a:cs typeface="Times New Roman" panose="02020603050405020304" pitchFamily="18" charset="0"/>
              </a:rPr>
              <a:t>), and is less in polar than nonpolar solvents. </a:t>
            </a:r>
          </a:p>
          <a:p>
            <a:pPr algn="just">
              <a:lnSpc>
                <a:spcPct val="110000"/>
              </a:lnSpc>
              <a:spcBef>
                <a:spcPct val="50000"/>
              </a:spcBef>
            </a:pPr>
            <a:r>
              <a:rPr lang="en-US" altLang="en-US" sz="3200" dirty="0">
                <a:latin typeface="Times New Roman" panose="02020603050405020304" pitchFamily="18" charset="0"/>
                <a:cs typeface="Times New Roman" panose="02020603050405020304" pitchFamily="18" charset="0"/>
              </a:rPr>
              <a:t>Ionic compounds such as NaCl are readily dissolved n water. Solvation spheres of water molecules surround ions in solutions. Water molecules orient so that the negative ends of their dipoles contact cations and the positive ends contact anions in solution.</a:t>
            </a:r>
          </a:p>
        </p:txBody>
      </p:sp>
    </p:spTree>
    <p:extLst>
      <p:ext uri="{BB962C8B-B14F-4D97-AF65-F5344CB8AC3E}">
        <p14:creationId xmlns:p14="http://schemas.microsoft.com/office/powerpoint/2010/main" val="109517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4931</TotalTime>
  <Words>5837</Words>
  <Application>Microsoft Office PowerPoint</Application>
  <PresentationFormat>Custom</PresentationFormat>
  <Paragraphs>612</Paragraphs>
  <Slides>67</Slides>
  <Notes>8</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67</vt:i4>
      </vt:variant>
    </vt:vector>
  </HeadingPairs>
  <TitlesOfParts>
    <vt:vector size="85" baseType="lpstr">
      <vt:lpstr>Arial</vt:lpstr>
      <vt:lpstr>Arial Black</vt:lpstr>
      <vt:lpstr>Calibri</vt:lpstr>
      <vt:lpstr>Calibri Light</vt:lpstr>
      <vt:lpstr>Cambria</vt:lpstr>
      <vt:lpstr>Cambria Math</vt:lpstr>
      <vt:lpstr>Comic Sans MS</vt:lpstr>
      <vt:lpstr>Courier New</vt:lpstr>
      <vt:lpstr>Georgia</vt:lpstr>
      <vt:lpstr>Helvetica-Bold</vt:lpstr>
      <vt:lpstr>Playfair Display</vt:lpstr>
      <vt:lpstr>Sand</vt:lpstr>
      <vt:lpstr>Symbol</vt:lpstr>
      <vt:lpstr>Tahoma</vt:lpstr>
      <vt:lpstr>Times New Roman</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graph?</vt:lpstr>
      <vt:lpstr>PowerPoint Presentation</vt:lpstr>
      <vt:lpstr>PowerPoint Presentation</vt:lpstr>
      <vt:lpstr>PowerPoint Presentation</vt:lpstr>
      <vt:lpstr>PowerPoint Presentation</vt:lpstr>
      <vt:lpstr>PowerPoint Presentation</vt:lpstr>
      <vt:lpstr>Similarity &amp; Molecular Similarity ?</vt:lpstr>
      <vt:lpstr>It’s an Elephant</vt:lpstr>
      <vt:lpstr>Graphs in chemistry</vt:lpstr>
      <vt:lpstr>Vertex Adjacency Matrix</vt:lpstr>
      <vt:lpstr>Vertex Adjacency Matrix</vt:lpstr>
      <vt:lpstr>Edge Adjacency Matrix</vt:lpstr>
      <vt:lpstr>Edge Adjacency Matrix</vt:lpstr>
      <vt:lpstr>PowerPoint Presentation</vt:lpstr>
      <vt:lpstr>PowerPoint Presentation</vt:lpstr>
      <vt:lpstr>PowerPoint Presentation</vt:lpstr>
      <vt:lpstr>Characteristic Polynomial</vt:lpstr>
      <vt:lpstr>Delocalization Energy of Butadiene</vt:lpstr>
      <vt:lpstr>PowerPoint Presentation</vt:lpstr>
      <vt:lpstr>PowerPoint Presentation</vt:lpstr>
      <vt:lpstr>PowerPoint Presentation</vt:lpstr>
      <vt:lpstr>PowerPoint Presentation</vt:lpstr>
      <vt:lpstr>PowerPoint Presentation</vt:lpstr>
      <vt:lpstr>PowerPoint Presentation</vt:lpstr>
      <vt:lpstr>Octane Isomers  </vt:lpstr>
      <vt:lpstr>Ordering of Octane Isomers and Topological Indices </vt:lpstr>
      <vt:lpstr>PowerPoint Presentation</vt:lpstr>
      <vt:lpstr>PowerPoint Presentation</vt:lpstr>
      <vt:lpstr>Datasets are represented by a  matrix of molecular descriptors</vt:lpstr>
      <vt:lpstr>QSAR Modeling</vt:lpstr>
      <vt:lpstr>QSAR modeling with non-curated datasets</vt:lpstr>
      <vt:lpstr>Data curation  workflow</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Randic connectivity index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Dr.GTR</dc:creator>
  <cp:lastModifiedBy>SWARNA PATRA</cp:lastModifiedBy>
  <cp:revision>584</cp:revision>
  <dcterms:created xsi:type="dcterms:W3CDTF">2020-06-30T09:28:15Z</dcterms:created>
  <dcterms:modified xsi:type="dcterms:W3CDTF">2023-01-02T03:41:32Z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2020-01-17T00:00:00Z</vt:filetime>
  </property>
  <property fmtid="{D5CDD505-2E9C-101B-9397-08002B2CF9AE}" pid="3" name="Creator">
    <vt:lpwstr>Microsoft® Word 2016</vt:lpwstr>
  </property>
  <property fmtid="{D5CDD505-2E9C-101B-9397-08002B2CF9AE}" pid="4" name="LastSaved">
    <vt:filetime>2020-06-30T00:00:00Z</vt:filetime>
  </property>
</Properties>
</file>